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780" r:id="rId5"/>
    <p:sldMasterId id="2147483792" r:id="rId6"/>
  </p:sldMasterIdLst>
  <p:notesMasterIdLst>
    <p:notesMasterId r:id="rId45"/>
  </p:notesMasterIdLst>
  <p:sldIdLst>
    <p:sldId id="263" r:id="rId7"/>
    <p:sldId id="731" r:id="rId8"/>
    <p:sldId id="732" r:id="rId9"/>
    <p:sldId id="265" r:id="rId10"/>
    <p:sldId id="661" r:id="rId11"/>
    <p:sldId id="733" r:id="rId12"/>
    <p:sldId id="736" r:id="rId13"/>
    <p:sldId id="738" r:id="rId14"/>
    <p:sldId id="739" r:id="rId15"/>
    <p:sldId id="734" r:id="rId16"/>
    <p:sldId id="711" r:id="rId17"/>
    <p:sldId id="746" r:id="rId18"/>
    <p:sldId id="322" r:id="rId19"/>
    <p:sldId id="320" r:id="rId20"/>
    <p:sldId id="321" r:id="rId21"/>
    <p:sldId id="323" r:id="rId22"/>
    <p:sldId id="328" r:id="rId23"/>
    <p:sldId id="324" r:id="rId24"/>
    <p:sldId id="326" r:id="rId25"/>
    <p:sldId id="331" r:id="rId26"/>
    <p:sldId id="329" r:id="rId27"/>
    <p:sldId id="333" r:id="rId28"/>
    <p:sldId id="334" r:id="rId29"/>
    <p:sldId id="335" r:id="rId30"/>
    <p:sldId id="332" r:id="rId31"/>
    <p:sldId id="744" r:id="rId32"/>
    <p:sldId id="256" r:id="rId33"/>
    <p:sldId id="257" r:id="rId34"/>
    <p:sldId id="258" r:id="rId35"/>
    <p:sldId id="259" r:id="rId36"/>
    <p:sldId id="260" r:id="rId37"/>
    <p:sldId id="261" r:id="rId38"/>
    <p:sldId id="284" r:id="rId39"/>
    <p:sldId id="264" r:id="rId40"/>
    <p:sldId id="282" r:id="rId41"/>
    <p:sldId id="747" r:id="rId42"/>
    <p:sldId id="269" r:id="rId43"/>
    <p:sldId id="27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Brolls" initials="MB" lastIdx="2" clrIdx="0">
    <p:extLst>
      <p:ext uri="{19B8F6BF-5375-455C-9EA6-DF929625EA0E}">
        <p15:presenceInfo xmlns:p15="http://schemas.microsoft.com/office/powerpoint/2012/main" userId="S::melissa.brolls@england.nhs.uk::756d65ea-9d41-4e74-bf8c-1943c3dcb0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6CD"/>
    <a:srgbClr val="0C6DBC"/>
    <a:srgbClr val="0163B3"/>
    <a:srgbClr val="0064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8D707-7C8F-4935-8293-88801A729AA0}" type="datetimeFigureOut">
              <a:rPr lang="en-GB" smtClean="0"/>
              <a:t>13/06/2021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1C5C5-53F4-4251-9583-DABEFCA64E55}" type="slidenum">
              <a:rPr lang="en-GB" smtClean="0"/>
              <a:t>‹#›</a:t>
            </a:fld>
            <a:endParaRPr lang="en-GB" dirty="0"/>
          </a:p>
        </p:txBody>
      </p:sp>
    </p:spTree>
    <p:extLst>
      <p:ext uri="{BB962C8B-B14F-4D97-AF65-F5344CB8AC3E}">
        <p14:creationId xmlns:p14="http://schemas.microsoft.com/office/powerpoint/2010/main" val="399836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4</a:t>
            </a:fld>
            <a:endParaRPr lang="en-GB" dirty="0"/>
          </a:p>
        </p:txBody>
      </p:sp>
    </p:spTree>
    <p:extLst>
      <p:ext uri="{BB962C8B-B14F-4D97-AF65-F5344CB8AC3E}">
        <p14:creationId xmlns:p14="http://schemas.microsoft.com/office/powerpoint/2010/main" val="1276342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7E86C-7797-4514-A1E2-261F9E7E04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2957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7E86C-7797-4514-A1E2-261F9E7E04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89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11</a:t>
            </a:fld>
            <a:endParaRPr lang="en-GB" dirty="0"/>
          </a:p>
        </p:txBody>
      </p:sp>
    </p:spTree>
    <p:extLst>
      <p:ext uri="{BB962C8B-B14F-4D97-AF65-F5344CB8AC3E}">
        <p14:creationId xmlns:p14="http://schemas.microsoft.com/office/powerpoint/2010/main" val="248204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45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7E86C-7797-4514-A1E2-261F9E7E04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819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7E86C-7797-4514-A1E2-261F9E7E04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37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7E86C-7797-4514-A1E2-261F9E7E04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97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CB – NO CONSISTENCY/AI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7E86C-7797-4514-A1E2-261F9E7E04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89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7E86C-7797-4514-A1E2-261F9E7E04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6853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7E86C-7797-4514-A1E2-261F9E7E04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6853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358642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6/13/2021</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00804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6/13/2021</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8888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6/13/2021</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383991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6/13/2021</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17313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6/13/2021</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1489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7500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4724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13182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952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2099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465852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10470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46473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68973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49816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64819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882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48638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50095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6/13/2021</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7589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6/13/2021</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581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6/13/2021</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6639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6/13/2021</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19462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6/13/2021</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4397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13/06/2021</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dirty="0"/>
          </a:p>
        </p:txBody>
      </p:sp>
    </p:spTree>
    <p:extLst>
      <p:ext uri="{BB962C8B-B14F-4D97-AF65-F5344CB8AC3E}">
        <p14:creationId xmlns:p14="http://schemas.microsoft.com/office/powerpoint/2010/main" val="418020307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6/13/2021</a:t>
            </a:fld>
            <a:endParaRPr lang="en-US" dirty="0"/>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0187703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6/14/2021</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729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arly.McIntyre@hey.nhs.uk" TargetMode="External"/><Relationship Id="rId2" Type="http://schemas.openxmlformats.org/officeDocument/2006/relationships/hyperlink" Target="https://humbercoastandvale.org.uk/how/workforce/faculty/"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5.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15.sv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hyperlink" Target="mailto:carly.mcintyre1@nhs.net" TargetMode="External"/><Relationship Id="rId2" Type="http://schemas.openxmlformats.org/officeDocument/2006/relationships/hyperlink" Target="mailto:Carly.McIntyre@hey.nhs.uk" TargetMode="External"/><Relationship Id="rId1" Type="http://schemas.openxmlformats.org/officeDocument/2006/relationships/slideLayout" Target="../slideLayouts/slideLayout2.xml"/><Relationship Id="rId5" Type="http://schemas.openxmlformats.org/officeDocument/2006/relationships/hyperlink" Target="https://eur03.safelinks.protection.outlook.com/?url=https%3A%2F%2Ftwitter.com%2Fhcvexcellence&amp;data=04%7C01%7CD.Webb2%40bradford.ac.uk%7C73a10ee628c24fbb47fe08d8ea1a8610%7C245ea2d143654726805a631eb93d93aa%7C1%7C1%7C637516748884432525%7CUnknown%7CTWFpbGZsb3d8eyJWIjoiMC4wLjAwMDAiLCJQIjoiV2luMzIiLCJBTiI6Ik1haWwiLCJXVCI6Mn0%3D%7C1000&amp;sdata=XTmJHy7pHRF61xS7ikwe7x27lqoK3Fq1g74w9il%2FWXA%3D&amp;reserved=0" TargetMode="External"/><Relationship Id="rId4" Type="http://schemas.openxmlformats.org/officeDocument/2006/relationships/hyperlink" Target="https://humbercoastandvale.org.uk/how/workforce/facult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england.nhs.uk/publication/network" TargetMode="External"/><Relationship Id="rId13" Type="http://schemas.openxmlformats.org/officeDocument/2006/relationships/hyperlink" Target="mailto:training@haxbygroup.co.uk" TargetMode="External"/><Relationship Id="rId3" Type="http://schemas.openxmlformats.org/officeDocument/2006/relationships/hyperlink" Target="https://www.england.nhs.uk/primary-care/primary-care-networks/network-contract-des/" TargetMode="External"/><Relationship Id="rId7" Type="http://schemas.openxmlformats.org/officeDocument/2006/relationships/hyperlink" Target="https://www.england.nhs.uk/wp-content/uploads/2021/03/B0431-network-contract-des-specification-pcn-requirements-and-entitlements-21-22.pdf" TargetMode="External"/><Relationship Id="rId12" Type="http://schemas.openxmlformats.org/officeDocument/2006/relationships/hyperlink" Target="mailto:carly.mcintyre1@nhs.net" TargetMode="External"/><Relationship Id="rId2" Type="http://schemas.openxmlformats.org/officeDocument/2006/relationships/hyperlink" Target="https://www.england.nhs.uk/wp-content/uploads/2021/01/C1054-supporting-general-practice-in-21-22.pdf" TargetMode="External"/><Relationship Id="rId1" Type="http://schemas.openxmlformats.org/officeDocument/2006/relationships/slideLayout" Target="../slideLayouts/slideLayout2.xml"/><Relationship Id="rId6" Type="http://schemas.openxmlformats.org/officeDocument/2006/relationships/hyperlink" Target="https://www.england.nhs.uk/wp-content/uploads/2019/12/network-contract-des-additional-roles-reimbursement-scheme-guidance-december2019.pdf" TargetMode="External"/><Relationship Id="rId11" Type="http://schemas.openxmlformats.org/officeDocument/2006/relationships/hyperlink" Target="mailto:Carly.McIntyre@hey.nhs.uk" TargetMode="External"/><Relationship Id="rId5" Type="http://schemas.openxmlformats.org/officeDocument/2006/relationships/hyperlink" Target="https://www.longtermplan.nhs.uk/" TargetMode="External"/><Relationship Id="rId10" Type="http://schemas.openxmlformats.org/officeDocument/2006/relationships/hyperlink" Target="https://humbercoastandvale.org.uk/how/workforce/faculty/" TargetMode="External"/><Relationship Id="rId4" Type="http://schemas.openxmlformats.org/officeDocument/2006/relationships/hyperlink" Target="https://www.england.nhs.uk/integratedcare/" TargetMode="External"/><Relationship Id="rId9" Type="http://schemas.openxmlformats.org/officeDocument/2006/relationships/hyperlink" Target="https://www.primarycareworkforce.nhs.uk/" TargetMode="External"/><Relationship Id="rId14" Type="http://schemas.openxmlformats.org/officeDocument/2006/relationships/hyperlink" Target="mailto:Melissa.brolls@nhs.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09B266-D059-44B9-B84D-C53C913272E8}"/>
              </a:ext>
            </a:extLst>
          </p:cNvPr>
          <p:cNvSpPr txBox="1"/>
          <p:nvPr/>
        </p:nvSpPr>
        <p:spPr>
          <a:xfrm>
            <a:off x="600075" y="1571625"/>
            <a:ext cx="10839450" cy="2416046"/>
          </a:xfrm>
          <a:prstGeom prst="rect">
            <a:avLst/>
          </a:prstGeom>
          <a:noFill/>
        </p:spPr>
        <p:txBody>
          <a:bodyPr wrap="square" lIns="91440" tIns="45720" rIns="91440" bIns="45720" rtlCol="0" anchor="t">
            <a:spAutoFit/>
          </a:bodyPr>
          <a:lstStyle/>
          <a:p>
            <a:pPr algn="ctr"/>
            <a:endParaRPr lang="en-GB" sz="2800" b="1" dirty="0">
              <a:solidFill>
                <a:srgbClr val="0C6DBC"/>
              </a:solidFill>
              <a:latin typeface="Arial" panose="020B0604020202020204" pitchFamily="34" charset="0"/>
              <a:cs typeface="Arial" panose="020B0604020202020204" pitchFamily="34" charset="0"/>
            </a:endParaRPr>
          </a:p>
          <a:p>
            <a:pPr algn="ctr"/>
            <a:endParaRPr lang="en-GB" sz="2800" b="1" dirty="0">
              <a:solidFill>
                <a:srgbClr val="0C6DBC"/>
              </a:solidFill>
              <a:latin typeface="Arial" panose="020B0604020202020204" pitchFamily="34" charset="0"/>
              <a:cs typeface="Arial" panose="020B0604020202020204" pitchFamily="34" charset="0"/>
            </a:endParaRPr>
          </a:p>
          <a:p>
            <a:r>
              <a:rPr lang="en-GB" sz="3200" b="1" dirty="0">
                <a:solidFill>
                  <a:schemeClr val="accent1">
                    <a:lumMod val="75000"/>
                  </a:schemeClr>
                </a:solidFill>
              </a:rPr>
              <a:t>Additional Roles Reimbursement Scheme (ARRS) Webinar</a:t>
            </a:r>
            <a:endParaRPr lang="en-GB" sz="3200" dirty="0">
              <a:solidFill>
                <a:schemeClr val="accent1">
                  <a:lumMod val="75000"/>
                </a:schemeClr>
              </a:solidFill>
            </a:endParaRPr>
          </a:p>
          <a:p>
            <a:r>
              <a:rPr lang="en-GB" sz="2800" dirty="0"/>
              <a:t>Monday 14</a:t>
            </a:r>
            <a:r>
              <a:rPr lang="en-GB" sz="2800" baseline="30000" dirty="0"/>
              <a:t>th</a:t>
            </a:r>
            <a:r>
              <a:rPr lang="en-GB" sz="2800" dirty="0"/>
              <a:t> June 2021</a:t>
            </a:r>
          </a:p>
          <a:p>
            <a:r>
              <a:rPr lang="en-GB" sz="2800" dirty="0"/>
              <a:t>6:00 - 7:30pm</a:t>
            </a:r>
          </a:p>
          <a:p>
            <a:pPr algn="ctr"/>
            <a:endParaRPr lang="en-GB"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20CFB-A77D-42AF-9B78-F1EA393AC3A4}"/>
              </a:ext>
            </a:extLst>
          </p:cNvPr>
          <p:cNvSpPr>
            <a:spLocks noGrp="1"/>
          </p:cNvSpPr>
          <p:nvPr>
            <p:ph sz="quarter" idx="10"/>
          </p:nvPr>
        </p:nvSpPr>
        <p:spPr>
          <a:xfrm>
            <a:off x="495000" y="464708"/>
            <a:ext cx="11347230" cy="6168413"/>
          </a:xfrm>
        </p:spPr>
        <p:txBody>
          <a:bodyPr>
            <a:normAutofit fontScale="70000" lnSpcReduction="20000"/>
          </a:bodyPr>
          <a:lstStyle/>
          <a:p>
            <a:pPr marL="0" indent="0">
              <a:buNone/>
            </a:pPr>
            <a:endParaRPr lang="en-GB" sz="2600" b="1" dirty="0">
              <a:latin typeface="+mn-lt"/>
            </a:endParaRPr>
          </a:p>
          <a:p>
            <a:pPr marL="0" indent="0">
              <a:buNone/>
            </a:pPr>
            <a:r>
              <a:rPr lang="en-GB" sz="2900" b="1" dirty="0">
                <a:latin typeface="+mn-lt"/>
              </a:rPr>
              <a:t>To improve integration &amp; staff experience we would like to:</a:t>
            </a:r>
          </a:p>
          <a:p>
            <a:pPr marL="0" indent="0">
              <a:buNone/>
            </a:pPr>
            <a:endParaRPr lang="en-GB" sz="2900" b="1" dirty="0">
              <a:latin typeface="+mn-lt"/>
            </a:endParaRPr>
          </a:p>
          <a:p>
            <a:pPr lvl="0"/>
            <a:r>
              <a:rPr lang="en-GB" sz="2900" dirty="0">
                <a:latin typeface="+mn-lt"/>
              </a:rPr>
              <a:t>Develop peer support networks.   </a:t>
            </a:r>
          </a:p>
          <a:p>
            <a:pPr marL="0" indent="0">
              <a:buNone/>
            </a:pPr>
            <a:endParaRPr lang="en-GB" sz="2900" dirty="0">
              <a:latin typeface="+mn-lt"/>
            </a:endParaRPr>
          </a:p>
          <a:p>
            <a:pPr lvl="0"/>
            <a:r>
              <a:rPr lang="en-GB" sz="2900" dirty="0">
                <a:latin typeface="+mn-lt"/>
              </a:rPr>
              <a:t>Develop HCV ICS Induction Programme.</a:t>
            </a:r>
          </a:p>
          <a:p>
            <a:endParaRPr lang="en-GB" sz="2900" dirty="0">
              <a:latin typeface="+mn-lt"/>
            </a:endParaRPr>
          </a:p>
          <a:p>
            <a:pPr lvl="0"/>
            <a:r>
              <a:rPr lang="en-GB" sz="2900" dirty="0">
                <a:latin typeface="+mn-lt"/>
              </a:rPr>
              <a:t>Deliver more webinars to share models, successes and issues overcome.  2/3 roles per session.    </a:t>
            </a:r>
          </a:p>
          <a:p>
            <a:endParaRPr lang="en-GB" sz="2900" dirty="0">
              <a:latin typeface="+mn-lt"/>
            </a:endParaRPr>
          </a:p>
          <a:p>
            <a:pPr lvl="0"/>
            <a:r>
              <a:rPr lang="en-GB" sz="2900" dirty="0">
                <a:latin typeface="+mn-lt"/>
              </a:rPr>
              <a:t>Improve patient understanding of roles (via existing STP website and additional patient video).   Material available for CCGs and general practice to aid patient comms.  </a:t>
            </a:r>
          </a:p>
          <a:p>
            <a:endParaRPr lang="en-GB" sz="2900" dirty="0">
              <a:latin typeface="+mn-lt"/>
            </a:endParaRPr>
          </a:p>
          <a:p>
            <a:pPr lvl="0"/>
            <a:r>
              <a:rPr lang="en-GB" sz="2900" dirty="0">
                <a:latin typeface="+mn-lt"/>
              </a:rPr>
              <a:t>HEE recent ‘roadmap’ to FCPs accreditation - potential financial impact for PCNs already employing FCPs.  Look at how to support PCNs if required.</a:t>
            </a:r>
          </a:p>
          <a:p>
            <a:endParaRPr lang="en-GB" sz="2900" dirty="0">
              <a:latin typeface="+mn-lt"/>
            </a:endParaRPr>
          </a:p>
          <a:p>
            <a:pPr lvl="0"/>
            <a:r>
              <a:rPr lang="en-GB" sz="2900" dirty="0">
                <a:latin typeface="+mn-lt"/>
              </a:rPr>
              <a:t>Physicians Associate Preceptorship Scheme </a:t>
            </a:r>
            <a:r>
              <a:rPr lang="en-GB" sz="2900" u="sng" dirty="0">
                <a:latin typeface="+mn-lt"/>
                <a:hlinkClick r:id="rId2"/>
              </a:rPr>
              <a:t>https://humbercoastandvale.org.uk/how/workforce/faculty/</a:t>
            </a:r>
            <a:r>
              <a:rPr lang="en-GB" sz="2900" dirty="0">
                <a:latin typeface="+mn-lt"/>
              </a:rPr>
              <a:t>  Contact: </a:t>
            </a:r>
            <a:r>
              <a:rPr lang="en-GB" sz="2900" dirty="0">
                <a:latin typeface="+mn-lt"/>
                <a:hlinkClick r:id="rId3"/>
              </a:rPr>
              <a:t>Carly.McIntyre@hey.nhs.uk</a:t>
            </a:r>
            <a:r>
              <a:rPr lang="en-GB" sz="2900" dirty="0">
                <a:latin typeface="+mn-lt"/>
              </a:rPr>
              <a:t> </a:t>
            </a:r>
          </a:p>
          <a:p>
            <a:pPr marL="0" lvl="0" indent="0">
              <a:buNone/>
            </a:pPr>
            <a:endParaRPr lang="en-GB" sz="2900" dirty="0">
              <a:latin typeface="+mn-lt"/>
            </a:endParaRPr>
          </a:p>
          <a:p>
            <a:pPr lvl="0"/>
            <a:r>
              <a:rPr lang="en-GB" sz="2900" dirty="0">
                <a:latin typeface="+mn-lt"/>
              </a:rPr>
              <a:t> Rotational Paramedic Scheme - </a:t>
            </a:r>
            <a:r>
              <a:rPr lang="en-GB" sz="2900" u="sng" dirty="0">
                <a:solidFill>
                  <a:srgbClr val="0C6DBC"/>
                </a:solidFill>
                <a:latin typeface="+mn-lt"/>
              </a:rPr>
              <a:t>training@haxbygroup.co.uk</a:t>
            </a:r>
            <a:endParaRPr lang="en-GB" sz="2900" dirty="0">
              <a:solidFill>
                <a:srgbClr val="0C6DBC"/>
              </a:solidFill>
              <a:latin typeface="+mn-lt"/>
            </a:endParaRPr>
          </a:p>
          <a:p>
            <a:pPr marL="0" indent="0">
              <a:buNone/>
            </a:pPr>
            <a:endParaRPr lang="en-GB" dirty="0"/>
          </a:p>
        </p:txBody>
      </p:sp>
      <p:sp>
        <p:nvSpPr>
          <p:cNvPr id="3" name="Title 2">
            <a:extLst>
              <a:ext uri="{FF2B5EF4-FFF2-40B4-BE49-F238E27FC236}">
                <a16:creationId xmlns:a16="http://schemas.microsoft.com/office/drawing/2014/main" id="{D612E102-C224-4113-B6FF-B8C02D00F5AE}"/>
              </a:ext>
            </a:extLst>
          </p:cNvPr>
          <p:cNvSpPr>
            <a:spLocks noGrp="1"/>
          </p:cNvSpPr>
          <p:nvPr>
            <p:ph type="title"/>
          </p:nvPr>
        </p:nvSpPr>
        <p:spPr>
          <a:xfrm>
            <a:off x="495000" y="224879"/>
            <a:ext cx="8756073" cy="479659"/>
          </a:xfrm>
        </p:spPr>
        <p:txBody>
          <a:bodyPr>
            <a:normAutofit fontScale="90000"/>
          </a:bodyPr>
          <a:lstStyle/>
          <a:p>
            <a:br>
              <a:rPr lang="en-GB" dirty="0"/>
            </a:br>
            <a:r>
              <a:rPr lang="en-GB" b="1" dirty="0">
                <a:latin typeface="+mn-lt"/>
              </a:rPr>
              <a:t>Support Initiatives</a:t>
            </a:r>
            <a:br>
              <a:rPr lang="en-GB" dirty="0"/>
            </a:br>
            <a:endParaRPr lang="en-GB" dirty="0"/>
          </a:p>
        </p:txBody>
      </p:sp>
    </p:spTree>
    <p:extLst>
      <p:ext uri="{BB962C8B-B14F-4D97-AF65-F5344CB8AC3E}">
        <p14:creationId xmlns:p14="http://schemas.microsoft.com/office/powerpoint/2010/main" val="252956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ctrTitle"/>
          </p:nvPr>
        </p:nvSpPr>
        <p:spPr>
          <a:xfrm>
            <a:off x="628007" y="3084230"/>
            <a:ext cx="8372244" cy="689541"/>
          </a:xfrm>
        </p:spPr>
        <p:txBody>
          <a:bodyPr>
            <a:normAutofit/>
          </a:bodyPr>
          <a:lstStyle/>
          <a:p>
            <a:pPr algn="l"/>
            <a:r>
              <a:rPr lang="en-GB" b="1" dirty="0">
                <a:solidFill>
                  <a:srgbClr val="0070C0"/>
                </a:solidFill>
                <a:latin typeface="+mn-lt"/>
              </a:rPr>
              <a:t>Selby PCN and the ARRS</a:t>
            </a:r>
          </a:p>
        </p:txBody>
      </p:sp>
      <p:sp>
        <p:nvSpPr>
          <p:cNvPr id="5" name="Subtitle 4">
            <a:extLst>
              <a:ext uri="{FF2B5EF4-FFF2-40B4-BE49-F238E27FC236}">
                <a16:creationId xmlns:a16="http://schemas.microsoft.com/office/drawing/2014/main" id="{08559179-2014-45C2-987A-363CC3EF1DC3}"/>
              </a:ext>
            </a:extLst>
          </p:cNvPr>
          <p:cNvSpPr>
            <a:spLocks noGrp="1"/>
          </p:cNvSpPr>
          <p:nvPr>
            <p:ph type="subTitle" idx="1"/>
          </p:nvPr>
        </p:nvSpPr>
        <p:spPr>
          <a:xfrm>
            <a:off x="628007" y="4079934"/>
            <a:ext cx="10464714" cy="1301536"/>
          </a:xfrm>
        </p:spPr>
        <p:txBody>
          <a:bodyPr>
            <a:normAutofit/>
          </a:bodyPr>
          <a:lstStyle/>
          <a:p>
            <a:pPr>
              <a:lnSpc>
                <a:spcPct val="107000"/>
              </a:lnSpc>
              <a:spcAft>
                <a:spcPts val="0"/>
              </a:spcAft>
            </a:pPr>
            <a:r>
              <a:rPr lang="en-GB" sz="2000" b="1" dirty="0">
                <a:ln w="9525" cap="flat">
                  <a:solidFill>
                    <a:schemeClr val="bg1"/>
                  </a:solidFill>
                </a:ln>
                <a:solidFill>
                  <a:srgbClr val="0C6DBC"/>
                </a:solidFill>
                <a:latin typeface="+mn-lt"/>
              </a:rPr>
              <a:t>Dr</a:t>
            </a:r>
            <a:r>
              <a:rPr lang="en-GB" sz="2000" b="1" dirty="0">
                <a:ln cap="flat">
                  <a:solidFill>
                    <a:schemeClr val="bg1"/>
                  </a:solidFill>
                </a:ln>
                <a:solidFill>
                  <a:srgbClr val="0163B3"/>
                </a:solidFill>
                <a:latin typeface="+mn-lt"/>
              </a:rPr>
              <a:t> Nicholas Jackson, GP Principal</a:t>
            </a:r>
          </a:p>
          <a:p>
            <a:pPr>
              <a:lnSpc>
                <a:spcPct val="107000"/>
              </a:lnSpc>
              <a:spcAft>
                <a:spcPts val="0"/>
              </a:spcAft>
            </a:pPr>
            <a:r>
              <a:rPr lang="en-GB" sz="2000" b="1" dirty="0">
                <a:ln cap="flat">
                  <a:solidFill>
                    <a:schemeClr val="bg1"/>
                  </a:solidFill>
                </a:ln>
                <a:solidFill>
                  <a:srgbClr val="0163B3"/>
                </a:solidFill>
                <a:latin typeface="+mn-lt"/>
              </a:rPr>
              <a:t>Selby PCN CD, Beech Tree Surgery</a:t>
            </a:r>
            <a:endParaRPr lang="en-GB" sz="2000" dirty="0">
              <a:ln w="9525" cap="flat">
                <a:solidFill>
                  <a:schemeClr val="bg1"/>
                </a:solidFill>
              </a:ln>
              <a:solidFill>
                <a:srgbClr val="0C6DBC"/>
              </a:solidFill>
              <a:latin typeface="+mn-lt"/>
            </a:endParaRPr>
          </a:p>
          <a:p>
            <a:pPr algn="l"/>
            <a:endParaRPr lang="en-GB" sz="2000" dirty="0">
              <a:ln>
                <a:solidFill>
                  <a:schemeClr val="bg1"/>
                </a:solidFill>
              </a:ln>
              <a:solidFill>
                <a:srgbClr val="0070C0"/>
              </a:solidFill>
              <a:latin typeface="Calibri" panose="020F0502020204030204" pitchFamily="34" charset="0"/>
              <a:cs typeface="Calibri" panose="020F0502020204030204" pitchFamily="34" charset="0"/>
            </a:endParaRPr>
          </a:p>
          <a:p>
            <a:pPr algn="l"/>
            <a:endParaRPr lang="en-GB" sz="2000" dirty="0">
              <a:ln>
                <a:solidFill>
                  <a:schemeClr val="bg1"/>
                </a:solidFill>
              </a:ln>
              <a:solidFill>
                <a:srgbClr val="0070C0"/>
              </a:solidFill>
            </a:endParaRPr>
          </a:p>
        </p:txBody>
      </p:sp>
    </p:spTree>
    <p:extLst>
      <p:ext uri="{BB962C8B-B14F-4D97-AF65-F5344CB8AC3E}">
        <p14:creationId xmlns:p14="http://schemas.microsoft.com/office/powerpoint/2010/main" val="78011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ARRS – Selby PCN</a:t>
            </a:r>
          </a:p>
        </p:txBody>
      </p:sp>
      <p:sp>
        <p:nvSpPr>
          <p:cNvPr id="4" name="Subtitle 3"/>
          <p:cNvSpPr>
            <a:spLocks noGrp="1"/>
          </p:cNvSpPr>
          <p:nvPr>
            <p:ph type="subTitle" idx="1"/>
          </p:nvPr>
        </p:nvSpPr>
        <p:spPr/>
        <p:txBody>
          <a:bodyPr/>
          <a:lstStyle/>
          <a:p>
            <a:r>
              <a:rPr lang="it-IT" dirty="0"/>
              <a:t>Selby town primary care network</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6716-1313-4706-82F6-D192CDDE4880}"/>
              </a:ext>
            </a:extLst>
          </p:cNvPr>
          <p:cNvSpPr>
            <a:spLocks noGrp="1"/>
          </p:cNvSpPr>
          <p:nvPr>
            <p:ph type="title"/>
          </p:nvPr>
        </p:nvSpPr>
        <p:spPr/>
        <p:txBody>
          <a:bodyPr>
            <a:normAutofit/>
          </a:bodyPr>
          <a:lstStyle/>
          <a:p>
            <a:r>
              <a:rPr lang="en-GB" sz="4800" dirty="0"/>
              <a:t>Background and Context</a:t>
            </a:r>
          </a:p>
        </p:txBody>
      </p:sp>
      <p:sp>
        <p:nvSpPr>
          <p:cNvPr id="3" name="Content Placeholder 2">
            <a:extLst>
              <a:ext uri="{FF2B5EF4-FFF2-40B4-BE49-F238E27FC236}">
                <a16:creationId xmlns:a16="http://schemas.microsoft.com/office/drawing/2014/main" id="{90666EAE-8DDA-4272-9508-C5A5FFED79A3}"/>
              </a:ext>
            </a:extLst>
          </p:cNvPr>
          <p:cNvSpPr>
            <a:spLocks noGrp="1"/>
          </p:cNvSpPr>
          <p:nvPr>
            <p:ph idx="1"/>
          </p:nvPr>
        </p:nvSpPr>
        <p:spPr/>
        <p:txBody>
          <a:bodyPr>
            <a:normAutofit/>
          </a:bodyPr>
          <a:lstStyle/>
          <a:p>
            <a:r>
              <a:rPr lang="en-GB" sz="3600" dirty="0"/>
              <a:t>Experience not expertise</a:t>
            </a:r>
          </a:p>
          <a:p>
            <a:endParaRPr lang="en-GB" sz="3600" dirty="0"/>
          </a:p>
          <a:p>
            <a:r>
              <a:rPr lang="en-GB" sz="3600" dirty="0"/>
              <a:t>Directly employed MSK FCP pre-PCN</a:t>
            </a:r>
          </a:p>
          <a:p>
            <a:endParaRPr lang="en-GB" sz="3600" dirty="0"/>
          </a:p>
          <a:p>
            <a:r>
              <a:rPr lang="en-GB" sz="3600" dirty="0"/>
              <a:t>Directly employed MHP FCP pre-current iteration of ARRS</a:t>
            </a:r>
          </a:p>
        </p:txBody>
      </p:sp>
    </p:spTree>
    <p:extLst>
      <p:ext uri="{BB962C8B-B14F-4D97-AF65-F5344CB8AC3E}">
        <p14:creationId xmlns:p14="http://schemas.microsoft.com/office/powerpoint/2010/main" val="251337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F04B-DD92-4F09-A621-5A7E2E7DA14A}"/>
              </a:ext>
            </a:extLst>
          </p:cNvPr>
          <p:cNvSpPr>
            <a:spLocks noGrp="1"/>
          </p:cNvSpPr>
          <p:nvPr>
            <p:ph type="title"/>
          </p:nvPr>
        </p:nvSpPr>
        <p:spPr/>
        <p:txBody>
          <a:bodyPr>
            <a:normAutofit/>
          </a:bodyPr>
          <a:lstStyle/>
          <a:p>
            <a:r>
              <a:rPr lang="en-GB" sz="4800" dirty="0"/>
              <a:t>ARRS strategy</a:t>
            </a:r>
          </a:p>
        </p:txBody>
      </p:sp>
      <p:sp>
        <p:nvSpPr>
          <p:cNvPr id="3" name="Content Placeholder 2">
            <a:extLst>
              <a:ext uri="{FF2B5EF4-FFF2-40B4-BE49-F238E27FC236}">
                <a16:creationId xmlns:a16="http://schemas.microsoft.com/office/drawing/2014/main" id="{E227887C-3A44-4AD1-91BC-E28E17A9E63D}"/>
              </a:ext>
            </a:extLst>
          </p:cNvPr>
          <p:cNvSpPr>
            <a:spLocks noGrp="1"/>
          </p:cNvSpPr>
          <p:nvPr>
            <p:ph idx="1"/>
          </p:nvPr>
        </p:nvSpPr>
        <p:spPr/>
        <p:txBody>
          <a:bodyPr/>
          <a:lstStyle/>
          <a:p>
            <a:endParaRPr lang="en-GB" dirty="0"/>
          </a:p>
          <a:p>
            <a:r>
              <a:rPr lang="en-GB" sz="3600" dirty="0"/>
              <a:t>Start with vision</a:t>
            </a:r>
          </a:p>
          <a:p>
            <a:endParaRPr lang="en-GB" sz="3600" dirty="0"/>
          </a:p>
          <a:p>
            <a:r>
              <a:rPr lang="en-GB" sz="3600" dirty="0"/>
              <a:t>Consider purpose</a:t>
            </a:r>
          </a:p>
          <a:p>
            <a:endParaRPr lang="en-GB" sz="3600" dirty="0"/>
          </a:p>
          <a:p>
            <a:r>
              <a:rPr lang="en-GB" sz="3600" dirty="0"/>
              <a:t>Think about impact</a:t>
            </a:r>
          </a:p>
        </p:txBody>
      </p:sp>
    </p:spTree>
    <p:extLst>
      <p:ext uri="{BB962C8B-B14F-4D97-AF65-F5344CB8AC3E}">
        <p14:creationId xmlns:p14="http://schemas.microsoft.com/office/powerpoint/2010/main" val="22165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B12B-BD45-499A-974B-AD33F453445A}"/>
              </a:ext>
            </a:extLst>
          </p:cNvPr>
          <p:cNvSpPr>
            <a:spLocks noGrp="1"/>
          </p:cNvSpPr>
          <p:nvPr>
            <p:ph type="title"/>
          </p:nvPr>
        </p:nvSpPr>
        <p:spPr/>
        <p:txBody>
          <a:bodyPr>
            <a:normAutofit/>
          </a:bodyPr>
          <a:lstStyle/>
          <a:p>
            <a:r>
              <a:rPr lang="en-GB" sz="4800" dirty="0"/>
              <a:t>Employment Models</a:t>
            </a:r>
          </a:p>
        </p:txBody>
      </p:sp>
      <p:sp>
        <p:nvSpPr>
          <p:cNvPr id="3" name="Content Placeholder 2">
            <a:extLst>
              <a:ext uri="{FF2B5EF4-FFF2-40B4-BE49-F238E27FC236}">
                <a16:creationId xmlns:a16="http://schemas.microsoft.com/office/drawing/2014/main" id="{435DC906-919B-4B56-99FD-78C9D4496A5F}"/>
              </a:ext>
            </a:extLst>
          </p:cNvPr>
          <p:cNvSpPr>
            <a:spLocks noGrp="1"/>
          </p:cNvSpPr>
          <p:nvPr>
            <p:ph idx="1"/>
          </p:nvPr>
        </p:nvSpPr>
        <p:spPr/>
        <p:txBody>
          <a:bodyPr/>
          <a:lstStyle/>
          <a:p>
            <a:endParaRPr lang="en-GB" dirty="0"/>
          </a:p>
          <a:p>
            <a:r>
              <a:rPr lang="en-GB" sz="3600" dirty="0"/>
              <a:t>Direct employment</a:t>
            </a:r>
          </a:p>
          <a:p>
            <a:endParaRPr lang="en-GB" sz="3600" dirty="0"/>
          </a:p>
          <a:p>
            <a:r>
              <a:rPr lang="en-GB" sz="3600" dirty="0"/>
              <a:t>Sub-contracting model</a:t>
            </a:r>
          </a:p>
        </p:txBody>
      </p:sp>
    </p:spTree>
    <p:extLst>
      <p:ext uri="{BB962C8B-B14F-4D97-AF65-F5344CB8AC3E}">
        <p14:creationId xmlns:p14="http://schemas.microsoft.com/office/powerpoint/2010/main" val="153821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3B0C-6963-4379-932A-64C437E4EEE7}"/>
              </a:ext>
            </a:extLst>
          </p:cNvPr>
          <p:cNvSpPr>
            <a:spLocks noGrp="1"/>
          </p:cNvSpPr>
          <p:nvPr>
            <p:ph type="title"/>
          </p:nvPr>
        </p:nvSpPr>
        <p:spPr/>
        <p:txBody>
          <a:bodyPr>
            <a:normAutofit/>
          </a:bodyPr>
          <a:lstStyle/>
          <a:p>
            <a:r>
              <a:rPr lang="en-GB" sz="4800" dirty="0"/>
              <a:t>Direct Employment</a:t>
            </a:r>
          </a:p>
        </p:txBody>
      </p:sp>
      <p:sp>
        <p:nvSpPr>
          <p:cNvPr id="3" name="Content Placeholder 2">
            <a:extLst>
              <a:ext uri="{FF2B5EF4-FFF2-40B4-BE49-F238E27FC236}">
                <a16:creationId xmlns:a16="http://schemas.microsoft.com/office/drawing/2014/main" id="{E0E0B13E-46A8-49F2-9324-858D5638C6B5}"/>
              </a:ext>
            </a:extLst>
          </p:cNvPr>
          <p:cNvSpPr>
            <a:spLocks noGrp="1"/>
          </p:cNvSpPr>
          <p:nvPr>
            <p:ph idx="1"/>
          </p:nvPr>
        </p:nvSpPr>
        <p:spPr/>
        <p:txBody>
          <a:bodyPr/>
          <a:lstStyle/>
          <a:p>
            <a:endParaRPr lang="en-GB" dirty="0"/>
          </a:p>
          <a:p>
            <a:pPr marL="0" indent="0">
              <a:buNone/>
            </a:pPr>
            <a:r>
              <a:rPr lang="en-GB" sz="3600" dirty="0"/>
              <a:t>Advantages:</a:t>
            </a:r>
          </a:p>
          <a:p>
            <a:r>
              <a:rPr lang="en-GB" sz="3600" dirty="0"/>
              <a:t>New or bespoke roles</a:t>
            </a:r>
          </a:p>
          <a:p>
            <a:r>
              <a:rPr lang="en-GB" sz="3600" dirty="0"/>
              <a:t>Full control over deployment</a:t>
            </a:r>
          </a:p>
        </p:txBody>
      </p:sp>
    </p:spTree>
    <p:extLst>
      <p:ext uri="{BB962C8B-B14F-4D97-AF65-F5344CB8AC3E}">
        <p14:creationId xmlns:p14="http://schemas.microsoft.com/office/powerpoint/2010/main" val="420986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3B0C-6963-4379-932A-64C437E4EEE7}"/>
              </a:ext>
            </a:extLst>
          </p:cNvPr>
          <p:cNvSpPr>
            <a:spLocks noGrp="1"/>
          </p:cNvSpPr>
          <p:nvPr>
            <p:ph type="title"/>
          </p:nvPr>
        </p:nvSpPr>
        <p:spPr/>
        <p:txBody>
          <a:bodyPr>
            <a:normAutofit/>
          </a:bodyPr>
          <a:lstStyle/>
          <a:p>
            <a:r>
              <a:rPr lang="en-GB" sz="4800" dirty="0"/>
              <a:t>Direct Employment</a:t>
            </a:r>
          </a:p>
        </p:txBody>
      </p:sp>
      <p:sp>
        <p:nvSpPr>
          <p:cNvPr id="3" name="Content Placeholder 2">
            <a:extLst>
              <a:ext uri="{FF2B5EF4-FFF2-40B4-BE49-F238E27FC236}">
                <a16:creationId xmlns:a16="http://schemas.microsoft.com/office/drawing/2014/main" id="{E0E0B13E-46A8-49F2-9324-858D5638C6B5}"/>
              </a:ext>
            </a:extLst>
          </p:cNvPr>
          <p:cNvSpPr>
            <a:spLocks noGrp="1"/>
          </p:cNvSpPr>
          <p:nvPr>
            <p:ph idx="1"/>
          </p:nvPr>
        </p:nvSpPr>
        <p:spPr/>
        <p:txBody>
          <a:bodyPr/>
          <a:lstStyle/>
          <a:p>
            <a:endParaRPr lang="en-GB" dirty="0"/>
          </a:p>
          <a:p>
            <a:pPr marL="0" indent="0">
              <a:buNone/>
            </a:pPr>
            <a:r>
              <a:rPr lang="en-GB" sz="3600" dirty="0"/>
              <a:t>Disadvantages:</a:t>
            </a:r>
          </a:p>
          <a:p>
            <a:r>
              <a:rPr lang="en-GB" sz="3600" dirty="0"/>
              <a:t>Training, supervision, mentoring</a:t>
            </a:r>
          </a:p>
          <a:p>
            <a:r>
              <a:rPr lang="en-GB" sz="3600" dirty="0"/>
              <a:t>Contracts, HR, payroll</a:t>
            </a:r>
          </a:p>
        </p:txBody>
      </p:sp>
    </p:spTree>
    <p:extLst>
      <p:ext uri="{BB962C8B-B14F-4D97-AF65-F5344CB8AC3E}">
        <p14:creationId xmlns:p14="http://schemas.microsoft.com/office/powerpoint/2010/main" val="820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A3AB-8D49-4AB5-BF79-58320FFCCE62}"/>
              </a:ext>
            </a:extLst>
          </p:cNvPr>
          <p:cNvSpPr>
            <a:spLocks noGrp="1"/>
          </p:cNvSpPr>
          <p:nvPr>
            <p:ph type="title"/>
          </p:nvPr>
        </p:nvSpPr>
        <p:spPr/>
        <p:txBody>
          <a:bodyPr>
            <a:normAutofit/>
          </a:bodyPr>
          <a:lstStyle/>
          <a:p>
            <a:r>
              <a:rPr lang="en-GB" sz="4800" dirty="0"/>
              <a:t>Sub-contracting Model</a:t>
            </a:r>
          </a:p>
        </p:txBody>
      </p:sp>
      <p:sp>
        <p:nvSpPr>
          <p:cNvPr id="3" name="Content Placeholder 2">
            <a:extLst>
              <a:ext uri="{FF2B5EF4-FFF2-40B4-BE49-F238E27FC236}">
                <a16:creationId xmlns:a16="http://schemas.microsoft.com/office/drawing/2014/main" id="{F9A9B35B-46AC-4675-A461-212482D55007}"/>
              </a:ext>
            </a:extLst>
          </p:cNvPr>
          <p:cNvSpPr>
            <a:spLocks noGrp="1"/>
          </p:cNvSpPr>
          <p:nvPr>
            <p:ph idx="1"/>
          </p:nvPr>
        </p:nvSpPr>
        <p:spPr/>
        <p:txBody>
          <a:bodyPr>
            <a:normAutofit/>
          </a:bodyPr>
          <a:lstStyle/>
          <a:p>
            <a:pPr marL="0" indent="0">
              <a:buNone/>
            </a:pPr>
            <a:r>
              <a:rPr lang="en-GB" sz="3600" dirty="0"/>
              <a:t>Advantages:</a:t>
            </a:r>
          </a:p>
          <a:p>
            <a:r>
              <a:rPr lang="en-GB" sz="3600" dirty="0"/>
              <a:t>Avoids duplication</a:t>
            </a:r>
          </a:p>
          <a:p>
            <a:r>
              <a:rPr lang="en-GB" sz="3600" dirty="0"/>
              <a:t>Avoids competitive recruitment</a:t>
            </a:r>
          </a:p>
          <a:p>
            <a:r>
              <a:rPr lang="en-GB" sz="3600" dirty="0"/>
              <a:t>Facilitates managed workforce growth</a:t>
            </a:r>
          </a:p>
          <a:p>
            <a:endParaRPr lang="en-GB" sz="3600" dirty="0"/>
          </a:p>
          <a:p>
            <a:endParaRPr lang="en-GB" sz="3600" dirty="0"/>
          </a:p>
        </p:txBody>
      </p:sp>
    </p:spTree>
    <p:extLst>
      <p:ext uri="{BB962C8B-B14F-4D97-AF65-F5344CB8AC3E}">
        <p14:creationId xmlns:p14="http://schemas.microsoft.com/office/powerpoint/2010/main" val="219042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A3AB-8D49-4AB5-BF79-58320FFCCE62}"/>
              </a:ext>
            </a:extLst>
          </p:cNvPr>
          <p:cNvSpPr>
            <a:spLocks noGrp="1"/>
          </p:cNvSpPr>
          <p:nvPr>
            <p:ph type="title"/>
          </p:nvPr>
        </p:nvSpPr>
        <p:spPr/>
        <p:txBody>
          <a:bodyPr>
            <a:normAutofit/>
          </a:bodyPr>
          <a:lstStyle/>
          <a:p>
            <a:r>
              <a:rPr lang="en-GB" sz="4800" dirty="0"/>
              <a:t>Sub-contracting Model</a:t>
            </a:r>
          </a:p>
        </p:txBody>
      </p:sp>
      <p:sp>
        <p:nvSpPr>
          <p:cNvPr id="3" name="Content Placeholder 2">
            <a:extLst>
              <a:ext uri="{FF2B5EF4-FFF2-40B4-BE49-F238E27FC236}">
                <a16:creationId xmlns:a16="http://schemas.microsoft.com/office/drawing/2014/main" id="{F9A9B35B-46AC-4675-A461-212482D55007}"/>
              </a:ext>
            </a:extLst>
          </p:cNvPr>
          <p:cNvSpPr>
            <a:spLocks noGrp="1"/>
          </p:cNvSpPr>
          <p:nvPr>
            <p:ph idx="1"/>
          </p:nvPr>
        </p:nvSpPr>
        <p:spPr/>
        <p:txBody>
          <a:bodyPr>
            <a:normAutofit/>
          </a:bodyPr>
          <a:lstStyle/>
          <a:p>
            <a:pPr marL="0" indent="0">
              <a:buNone/>
            </a:pPr>
            <a:r>
              <a:rPr lang="en-GB" sz="3600" dirty="0"/>
              <a:t>Advantages:</a:t>
            </a:r>
          </a:p>
          <a:p>
            <a:r>
              <a:rPr lang="en-GB" sz="3600" dirty="0"/>
              <a:t>Facilitates cross-sector linkage</a:t>
            </a:r>
          </a:p>
          <a:p>
            <a:r>
              <a:rPr lang="en-GB" sz="3600" dirty="0"/>
              <a:t>Interface working</a:t>
            </a:r>
          </a:p>
          <a:p>
            <a:r>
              <a:rPr lang="en-GB" sz="3600" dirty="0"/>
              <a:t>Shared training and development</a:t>
            </a:r>
          </a:p>
          <a:p>
            <a:endParaRPr lang="en-GB" sz="3600" dirty="0"/>
          </a:p>
          <a:p>
            <a:endParaRPr lang="en-GB" sz="3600" dirty="0"/>
          </a:p>
        </p:txBody>
      </p:sp>
    </p:spTree>
    <p:extLst>
      <p:ext uri="{BB962C8B-B14F-4D97-AF65-F5344CB8AC3E}">
        <p14:creationId xmlns:p14="http://schemas.microsoft.com/office/powerpoint/2010/main" val="291990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853B-8B2C-4E6E-A9D2-6170ACF368C1}"/>
              </a:ext>
            </a:extLst>
          </p:cNvPr>
          <p:cNvSpPr>
            <a:spLocks noGrp="1"/>
          </p:cNvSpPr>
          <p:nvPr>
            <p:ph type="title"/>
          </p:nvPr>
        </p:nvSpPr>
        <p:spPr>
          <a:xfrm>
            <a:off x="775251" y="382249"/>
            <a:ext cx="7406223" cy="623887"/>
          </a:xfrm>
        </p:spPr>
        <p:txBody>
          <a:bodyPr>
            <a:noAutofit/>
          </a:bodyPr>
          <a:lstStyle/>
          <a:p>
            <a:r>
              <a:rPr lang="en-GB" b="1" dirty="0">
                <a:latin typeface="+mn-lt"/>
              </a:rPr>
              <a:t>Housekeeping </a:t>
            </a:r>
          </a:p>
        </p:txBody>
      </p:sp>
      <p:sp>
        <p:nvSpPr>
          <p:cNvPr id="3" name="Content Placeholder 2">
            <a:extLst>
              <a:ext uri="{FF2B5EF4-FFF2-40B4-BE49-F238E27FC236}">
                <a16:creationId xmlns:a16="http://schemas.microsoft.com/office/drawing/2014/main" id="{3EB416BB-2E46-4C21-8AD9-E4F1B3DC74C2}"/>
              </a:ext>
            </a:extLst>
          </p:cNvPr>
          <p:cNvSpPr>
            <a:spLocks noGrp="1"/>
          </p:cNvSpPr>
          <p:nvPr>
            <p:ph sz="quarter" idx="10"/>
          </p:nvPr>
        </p:nvSpPr>
        <p:spPr>
          <a:xfrm>
            <a:off x="2504750" y="1006136"/>
            <a:ext cx="8156839" cy="5246558"/>
          </a:xfrm>
        </p:spPr>
        <p:txBody>
          <a:bodyPr vert="horz" lIns="91440" tIns="45720" rIns="91440" bIns="45720" rtlCol="0" anchor="t">
            <a:noAutofit/>
          </a:bodyPr>
          <a:lstStyle/>
          <a:p>
            <a:pPr marL="0" indent="0">
              <a:buNone/>
            </a:pPr>
            <a:endParaRPr lang="en-GB" sz="2000" dirty="0">
              <a:latin typeface="+mn-lt"/>
              <a:cs typeface="Arial"/>
            </a:endParaRPr>
          </a:p>
          <a:p>
            <a:pPr marL="0" indent="0">
              <a:lnSpc>
                <a:spcPct val="100000"/>
              </a:lnSpc>
              <a:spcBef>
                <a:spcPts val="0"/>
              </a:spcBef>
              <a:buNone/>
            </a:pPr>
            <a:r>
              <a:rPr lang="en-US" sz="2200" dirty="0">
                <a:latin typeface="+mn-lt"/>
              </a:rPr>
              <a:t>Please keep microphones on mute.</a:t>
            </a:r>
          </a:p>
          <a:p>
            <a:pPr marL="0" indent="0">
              <a:lnSpc>
                <a:spcPct val="100000"/>
              </a:lnSpc>
              <a:spcBef>
                <a:spcPts val="0"/>
              </a:spcBef>
              <a:buNone/>
            </a:pPr>
            <a:endParaRPr lang="en-US" sz="2000" dirty="0">
              <a:latin typeface="+mn-lt"/>
            </a:endParaRPr>
          </a:p>
          <a:p>
            <a:pPr marL="0" indent="0">
              <a:lnSpc>
                <a:spcPct val="100000"/>
              </a:lnSpc>
              <a:spcBef>
                <a:spcPts val="0"/>
              </a:spcBef>
              <a:buNone/>
            </a:pPr>
            <a:r>
              <a:rPr lang="en-US" sz="2200" dirty="0">
                <a:latin typeface="+mn-lt"/>
              </a:rPr>
              <a:t>Videos off please unless presenting or asking a question.</a:t>
            </a:r>
          </a:p>
          <a:p>
            <a:pPr marL="0" indent="0">
              <a:lnSpc>
                <a:spcPct val="100000"/>
              </a:lnSpc>
              <a:spcBef>
                <a:spcPts val="0"/>
              </a:spcBef>
              <a:buNone/>
            </a:pPr>
            <a:r>
              <a:rPr lang="en-US" sz="2200" dirty="0">
                <a:latin typeface="+mn-lt"/>
              </a:rPr>
              <a:t>Please do not share your screen as this will override the presentations.</a:t>
            </a:r>
          </a:p>
          <a:p>
            <a:pPr marL="0" indent="0">
              <a:lnSpc>
                <a:spcPct val="100000"/>
              </a:lnSpc>
              <a:spcBef>
                <a:spcPts val="0"/>
              </a:spcBef>
              <a:buNone/>
            </a:pPr>
            <a:endParaRPr lang="en-US" sz="2200" dirty="0">
              <a:latin typeface="+mn-lt"/>
            </a:endParaRPr>
          </a:p>
          <a:p>
            <a:pPr marL="0" indent="0">
              <a:lnSpc>
                <a:spcPct val="100000"/>
              </a:lnSpc>
              <a:spcBef>
                <a:spcPts val="0"/>
              </a:spcBef>
              <a:buNone/>
            </a:pPr>
            <a:r>
              <a:rPr lang="en-US" sz="2200" dirty="0">
                <a:latin typeface="+mn-lt"/>
              </a:rPr>
              <a:t>Please post questions/comments via the chat facility. There is time to respond to questions after each presentation and at the end of the session via the chat box or hands up.</a:t>
            </a:r>
          </a:p>
          <a:p>
            <a:pPr marL="0" indent="0">
              <a:lnSpc>
                <a:spcPct val="100000"/>
              </a:lnSpc>
              <a:spcBef>
                <a:spcPts val="0"/>
              </a:spcBef>
              <a:buNone/>
            </a:pPr>
            <a:endParaRPr lang="en-US" sz="2200" dirty="0">
              <a:latin typeface="+mn-lt"/>
            </a:endParaRPr>
          </a:p>
          <a:p>
            <a:pPr marL="0" indent="0">
              <a:lnSpc>
                <a:spcPct val="100000"/>
              </a:lnSpc>
              <a:spcBef>
                <a:spcPts val="0"/>
              </a:spcBef>
              <a:buNone/>
            </a:pPr>
            <a:r>
              <a:rPr lang="en-US" sz="2200" dirty="0">
                <a:latin typeface="+mn-lt"/>
              </a:rPr>
              <a:t>The webinar is being recorded.  </a:t>
            </a:r>
          </a:p>
          <a:p>
            <a:pPr marL="0" indent="0">
              <a:lnSpc>
                <a:spcPct val="100000"/>
              </a:lnSpc>
              <a:spcBef>
                <a:spcPts val="0"/>
              </a:spcBef>
              <a:buNone/>
            </a:pPr>
            <a:endParaRPr lang="en-GB" sz="2200" dirty="0">
              <a:latin typeface="+mn-lt"/>
            </a:endParaRPr>
          </a:p>
          <a:p>
            <a:pPr marL="0" indent="0">
              <a:lnSpc>
                <a:spcPct val="100000"/>
              </a:lnSpc>
              <a:spcBef>
                <a:spcPts val="0"/>
              </a:spcBef>
              <a:buNone/>
            </a:pPr>
            <a:r>
              <a:rPr lang="en-GB" sz="2200" dirty="0">
                <a:latin typeface="+mn-lt"/>
                <a:cs typeface="Arial"/>
              </a:rPr>
              <a:t>If you are having IT issues we may not be able to help right now but the recording and slides will be made available after the event.</a:t>
            </a:r>
            <a:endParaRPr lang="en-GB" sz="2200" dirty="0">
              <a:latin typeface="+mn-lt"/>
            </a:endParaRPr>
          </a:p>
          <a:p>
            <a:pPr marL="0" indent="0">
              <a:buNone/>
            </a:pPr>
            <a:endParaRPr lang="en-GB" sz="2000" dirty="0">
              <a:latin typeface="+mn-lt"/>
            </a:endParaRPr>
          </a:p>
        </p:txBody>
      </p:sp>
      <p:pic>
        <p:nvPicPr>
          <p:cNvPr id="5" name="Picture 5" descr="A picture containing text&#10;&#10;Description automatically generated">
            <a:extLst>
              <a:ext uri="{FF2B5EF4-FFF2-40B4-BE49-F238E27FC236}">
                <a16:creationId xmlns:a16="http://schemas.microsoft.com/office/drawing/2014/main" id="{5F60086E-B208-45ED-9F73-9EE0C585666D}"/>
              </a:ext>
            </a:extLst>
          </p:cNvPr>
          <p:cNvPicPr>
            <a:picLocks noChangeAspect="1"/>
          </p:cNvPicPr>
          <p:nvPr/>
        </p:nvPicPr>
        <p:blipFill>
          <a:blip r:embed="rId2"/>
          <a:stretch>
            <a:fillRect/>
          </a:stretch>
        </p:blipFill>
        <p:spPr>
          <a:xfrm>
            <a:off x="795589" y="1161934"/>
            <a:ext cx="895350" cy="823098"/>
          </a:xfrm>
          <a:prstGeom prst="rect">
            <a:avLst/>
          </a:prstGeom>
        </p:spPr>
      </p:pic>
      <p:pic>
        <p:nvPicPr>
          <p:cNvPr id="7" name="Picture 7" descr="Shape, circle&#10;&#10;Description automatically generated">
            <a:extLst>
              <a:ext uri="{FF2B5EF4-FFF2-40B4-BE49-F238E27FC236}">
                <a16:creationId xmlns:a16="http://schemas.microsoft.com/office/drawing/2014/main" id="{78871332-1341-4F64-8469-25E8F9C5212B}"/>
              </a:ext>
            </a:extLst>
          </p:cNvPr>
          <p:cNvPicPr>
            <a:picLocks noChangeAspect="1"/>
          </p:cNvPicPr>
          <p:nvPr/>
        </p:nvPicPr>
        <p:blipFill>
          <a:blip r:embed="rId3"/>
          <a:stretch>
            <a:fillRect/>
          </a:stretch>
        </p:blipFill>
        <p:spPr>
          <a:xfrm>
            <a:off x="951999" y="5334876"/>
            <a:ext cx="738940" cy="700339"/>
          </a:xfrm>
          <a:prstGeom prst="rect">
            <a:avLst/>
          </a:prstGeom>
        </p:spPr>
      </p:pic>
      <p:pic>
        <p:nvPicPr>
          <p:cNvPr id="4" name="Picture 3">
            <a:extLst>
              <a:ext uri="{FF2B5EF4-FFF2-40B4-BE49-F238E27FC236}">
                <a16:creationId xmlns:a16="http://schemas.microsoft.com/office/drawing/2014/main" id="{D14E61C6-6088-4E5C-91FB-40EFA5C818B3}"/>
              </a:ext>
            </a:extLst>
          </p:cNvPr>
          <p:cNvPicPr>
            <a:picLocks noChangeAspect="1"/>
          </p:cNvPicPr>
          <p:nvPr/>
        </p:nvPicPr>
        <p:blipFill>
          <a:blip r:embed="rId4"/>
          <a:stretch>
            <a:fillRect/>
          </a:stretch>
        </p:blipFill>
        <p:spPr>
          <a:xfrm>
            <a:off x="938345" y="4446649"/>
            <a:ext cx="814387" cy="623887"/>
          </a:xfrm>
          <a:prstGeom prst="rect">
            <a:avLst/>
          </a:prstGeom>
        </p:spPr>
      </p:pic>
      <p:pic>
        <p:nvPicPr>
          <p:cNvPr id="9" name="Picture 8" descr="Video Off Icons - Download Free Vector Icons | Noun Project">
            <a:extLst>
              <a:ext uri="{FF2B5EF4-FFF2-40B4-BE49-F238E27FC236}">
                <a16:creationId xmlns:a16="http://schemas.microsoft.com/office/drawing/2014/main" id="{B8BB303A-81D1-412D-8498-C0B3C2CAE5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836" y="1908477"/>
            <a:ext cx="987266" cy="987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70C54154-D9A2-4A4B-81DD-C01F77CA22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719" y="3160083"/>
            <a:ext cx="674669" cy="815036"/>
          </a:xfrm>
          <a:prstGeom prst="rect">
            <a:avLst/>
          </a:prstGeom>
          <a:solidFill>
            <a:schemeClr val="bg1"/>
          </a:solidFill>
        </p:spPr>
      </p:pic>
    </p:spTree>
    <p:extLst>
      <p:ext uri="{BB962C8B-B14F-4D97-AF65-F5344CB8AC3E}">
        <p14:creationId xmlns:p14="http://schemas.microsoft.com/office/powerpoint/2010/main" val="2978269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A3AB-8D49-4AB5-BF79-58320FFCCE62}"/>
              </a:ext>
            </a:extLst>
          </p:cNvPr>
          <p:cNvSpPr>
            <a:spLocks noGrp="1"/>
          </p:cNvSpPr>
          <p:nvPr>
            <p:ph type="title"/>
          </p:nvPr>
        </p:nvSpPr>
        <p:spPr/>
        <p:txBody>
          <a:bodyPr>
            <a:normAutofit/>
          </a:bodyPr>
          <a:lstStyle/>
          <a:p>
            <a:r>
              <a:rPr lang="en-GB" sz="4800" dirty="0"/>
              <a:t>Sub-contracting Model</a:t>
            </a:r>
          </a:p>
        </p:txBody>
      </p:sp>
      <p:sp>
        <p:nvSpPr>
          <p:cNvPr id="3" name="Content Placeholder 2">
            <a:extLst>
              <a:ext uri="{FF2B5EF4-FFF2-40B4-BE49-F238E27FC236}">
                <a16:creationId xmlns:a16="http://schemas.microsoft.com/office/drawing/2014/main" id="{F9A9B35B-46AC-4675-A461-212482D55007}"/>
              </a:ext>
            </a:extLst>
          </p:cNvPr>
          <p:cNvSpPr>
            <a:spLocks noGrp="1"/>
          </p:cNvSpPr>
          <p:nvPr>
            <p:ph idx="1"/>
          </p:nvPr>
        </p:nvSpPr>
        <p:spPr/>
        <p:txBody>
          <a:bodyPr>
            <a:normAutofit/>
          </a:bodyPr>
          <a:lstStyle/>
          <a:p>
            <a:pPr marL="0" indent="0">
              <a:buNone/>
            </a:pPr>
            <a:r>
              <a:rPr lang="en-GB" sz="3600" dirty="0"/>
              <a:t>Advantages:</a:t>
            </a:r>
          </a:p>
          <a:p>
            <a:r>
              <a:rPr lang="en-GB" sz="3600" dirty="0"/>
              <a:t>Employment remains with parent organisation</a:t>
            </a:r>
          </a:p>
          <a:p>
            <a:r>
              <a:rPr lang="en-GB" sz="3600" dirty="0"/>
              <a:t>Contract, HR, payroll</a:t>
            </a:r>
          </a:p>
          <a:p>
            <a:r>
              <a:rPr lang="en-GB" sz="3600" dirty="0"/>
              <a:t>Reduced risk to PCN</a:t>
            </a:r>
          </a:p>
          <a:p>
            <a:endParaRPr lang="en-GB" sz="3600" dirty="0"/>
          </a:p>
          <a:p>
            <a:endParaRPr lang="en-GB" sz="3600" dirty="0"/>
          </a:p>
        </p:txBody>
      </p:sp>
    </p:spTree>
    <p:extLst>
      <p:ext uri="{BB962C8B-B14F-4D97-AF65-F5344CB8AC3E}">
        <p14:creationId xmlns:p14="http://schemas.microsoft.com/office/powerpoint/2010/main" val="9844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907A-4ABB-462B-95F5-1DEF1A52AC5D}"/>
              </a:ext>
            </a:extLst>
          </p:cNvPr>
          <p:cNvSpPr>
            <a:spLocks noGrp="1"/>
          </p:cNvSpPr>
          <p:nvPr>
            <p:ph type="title"/>
          </p:nvPr>
        </p:nvSpPr>
        <p:spPr/>
        <p:txBody>
          <a:bodyPr>
            <a:normAutofit/>
          </a:bodyPr>
          <a:lstStyle/>
          <a:p>
            <a:r>
              <a:rPr lang="en-GB" sz="4800" dirty="0"/>
              <a:t>Sub-contracting model</a:t>
            </a:r>
          </a:p>
        </p:txBody>
      </p:sp>
      <p:sp>
        <p:nvSpPr>
          <p:cNvPr id="3" name="Content Placeholder 2">
            <a:extLst>
              <a:ext uri="{FF2B5EF4-FFF2-40B4-BE49-F238E27FC236}">
                <a16:creationId xmlns:a16="http://schemas.microsoft.com/office/drawing/2014/main" id="{A2918798-5FC6-4C18-8455-949F1C1B1FFA}"/>
              </a:ext>
            </a:extLst>
          </p:cNvPr>
          <p:cNvSpPr>
            <a:spLocks noGrp="1"/>
          </p:cNvSpPr>
          <p:nvPr>
            <p:ph idx="1"/>
          </p:nvPr>
        </p:nvSpPr>
        <p:spPr/>
        <p:txBody>
          <a:bodyPr>
            <a:normAutofit/>
          </a:bodyPr>
          <a:lstStyle/>
          <a:p>
            <a:pPr marL="0" indent="0">
              <a:buNone/>
            </a:pPr>
            <a:r>
              <a:rPr lang="en-GB" sz="3600" dirty="0"/>
              <a:t>Disadvantages</a:t>
            </a:r>
          </a:p>
          <a:p>
            <a:r>
              <a:rPr lang="en-GB" sz="3600" dirty="0"/>
              <a:t>Autonomy</a:t>
            </a:r>
          </a:p>
          <a:p>
            <a:r>
              <a:rPr lang="en-GB" sz="3600" dirty="0"/>
              <a:t>Contractual negotiation</a:t>
            </a:r>
          </a:p>
          <a:p>
            <a:r>
              <a:rPr lang="en-GB" sz="3600" dirty="0"/>
              <a:t>Cost</a:t>
            </a:r>
          </a:p>
        </p:txBody>
      </p:sp>
    </p:spTree>
    <p:extLst>
      <p:ext uri="{BB962C8B-B14F-4D97-AF65-F5344CB8AC3E}">
        <p14:creationId xmlns:p14="http://schemas.microsoft.com/office/powerpoint/2010/main" val="40502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8905-2CA4-48F3-B473-9CC9D5BC3194}"/>
              </a:ext>
            </a:extLst>
          </p:cNvPr>
          <p:cNvSpPr>
            <a:spLocks noGrp="1"/>
          </p:cNvSpPr>
          <p:nvPr>
            <p:ph type="title"/>
          </p:nvPr>
        </p:nvSpPr>
        <p:spPr/>
        <p:txBody>
          <a:bodyPr>
            <a:normAutofit/>
          </a:bodyPr>
          <a:lstStyle/>
          <a:p>
            <a:r>
              <a:rPr lang="en-GB" sz="4800" dirty="0"/>
              <a:t>Selby PCN - MSK model</a:t>
            </a:r>
          </a:p>
        </p:txBody>
      </p:sp>
      <p:sp>
        <p:nvSpPr>
          <p:cNvPr id="3" name="Content Placeholder 2">
            <a:extLst>
              <a:ext uri="{FF2B5EF4-FFF2-40B4-BE49-F238E27FC236}">
                <a16:creationId xmlns:a16="http://schemas.microsoft.com/office/drawing/2014/main" id="{CEA1A05E-D26D-407F-84E2-88C0ECB5A363}"/>
              </a:ext>
            </a:extLst>
          </p:cNvPr>
          <p:cNvSpPr>
            <a:spLocks noGrp="1"/>
          </p:cNvSpPr>
          <p:nvPr>
            <p:ph idx="1"/>
          </p:nvPr>
        </p:nvSpPr>
        <p:spPr/>
        <p:txBody>
          <a:bodyPr>
            <a:normAutofit fontScale="92500" lnSpcReduction="10000"/>
          </a:bodyPr>
          <a:lstStyle/>
          <a:p>
            <a:r>
              <a:rPr lang="en-GB" sz="3600" dirty="0"/>
              <a:t>3.0 WTE</a:t>
            </a:r>
          </a:p>
          <a:p>
            <a:r>
              <a:rPr lang="en-GB" sz="3600" dirty="0"/>
              <a:t>Working across 4 practices</a:t>
            </a:r>
          </a:p>
          <a:p>
            <a:r>
              <a:rPr lang="en-GB" sz="3600" dirty="0"/>
              <a:t>Deployed and embedded within practice teams</a:t>
            </a:r>
          </a:p>
          <a:p>
            <a:r>
              <a:rPr lang="en-GB" sz="3600" dirty="0"/>
              <a:t>First contact model – triaged from reception</a:t>
            </a:r>
          </a:p>
          <a:p>
            <a:r>
              <a:rPr lang="en-GB" sz="3600" dirty="0"/>
              <a:t>Operational supervision from practices</a:t>
            </a:r>
          </a:p>
          <a:p>
            <a:r>
              <a:rPr lang="en-GB" sz="3600" dirty="0"/>
              <a:t>Employment, governance and training from Acute Trust</a:t>
            </a:r>
          </a:p>
        </p:txBody>
      </p:sp>
    </p:spTree>
    <p:extLst>
      <p:ext uri="{BB962C8B-B14F-4D97-AF65-F5344CB8AC3E}">
        <p14:creationId xmlns:p14="http://schemas.microsoft.com/office/powerpoint/2010/main" val="176656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F385-F7B4-445F-A642-6D78E2D0C97E}"/>
              </a:ext>
            </a:extLst>
          </p:cNvPr>
          <p:cNvSpPr>
            <a:spLocks noGrp="1"/>
          </p:cNvSpPr>
          <p:nvPr>
            <p:ph type="title"/>
          </p:nvPr>
        </p:nvSpPr>
        <p:spPr/>
        <p:txBody>
          <a:bodyPr>
            <a:normAutofit/>
          </a:bodyPr>
          <a:lstStyle/>
          <a:p>
            <a:r>
              <a:rPr lang="en-GB" sz="4800" dirty="0"/>
              <a:t>Selby PCN - MHP Model</a:t>
            </a:r>
          </a:p>
        </p:txBody>
      </p:sp>
      <p:sp>
        <p:nvSpPr>
          <p:cNvPr id="3" name="Content Placeholder 2">
            <a:extLst>
              <a:ext uri="{FF2B5EF4-FFF2-40B4-BE49-F238E27FC236}">
                <a16:creationId xmlns:a16="http://schemas.microsoft.com/office/drawing/2014/main" id="{DF690D4D-E081-4B77-8919-384287087218}"/>
              </a:ext>
            </a:extLst>
          </p:cNvPr>
          <p:cNvSpPr>
            <a:spLocks noGrp="1"/>
          </p:cNvSpPr>
          <p:nvPr>
            <p:ph idx="1"/>
          </p:nvPr>
        </p:nvSpPr>
        <p:spPr/>
        <p:txBody>
          <a:bodyPr>
            <a:normAutofit fontScale="92500" lnSpcReduction="10000"/>
          </a:bodyPr>
          <a:lstStyle/>
          <a:p>
            <a:r>
              <a:rPr lang="en-GB" sz="3600" dirty="0"/>
              <a:t>2.0 WTE planned for 2021-22</a:t>
            </a:r>
          </a:p>
          <a:p>
            <a:r>
              <a:rPr lang="en-GB" sz="3600" dirty="0"/>
              <a:t>Cross-practice working</a:t>
            </a:r>
          </a:p>
          <a:p>
            <a:r>
              <a:rPr lang="en-GB" sz="3600" dirty="0"/>
              <a:t>Deployed and embedded within practice teams</a:t>
            </a:r>
          </a:p>
          <a:p>
            <a:r>
              <a:rPr lang="en-GB" sz="3600" dirty="0"/>
              <a:t>First contact model – triaged from reception</a:t>
            </a:r>
          </a:p>
          <a:p>
            <a:r>
              <a:rPr lang="en-GB" sz="3600" dirty="0"/>
              <a:t>Operational supervision from practices</a:t>
            </a:r>
          </a:p>
          <a:p>
            <a:r>
              <a:rPr lang="en-GB" sz="3600" dirty="0"/>
              <a:t>Employment, governance and training from Mental Health provider</a:t>
            </a:r>
          </a:p>
          <a:p>
            <a:endParaRPr lang="en-GB" sz="3600" dirty="0"/>
          </a:p>
        </p:txBody>
      </p:sp>
    </p:spTree>
    <p:extLst>
      <p:ext uri="{BB962C8B-B14F-4D97-AF65-F5344CB8AC3E}">
        <p14:creationId xmlns:p14="http://schemas.microsoft.com/office/powerpoint/2010/main" val="37250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6872-D901-474A-8612-5F321B4BFF0A}"/>
              </a:ext>
            </a:extLst>
          </p:cNvPr>
          <p:cNvSpPr>
            <a:spLocks noGrp="1"/>
          </p:cNvSpPr>
          <p:nvPr>
            <p:ph type="title"/>
          </p:nvPr>
        </p:nvSpPr>
        <p:spPr/>
        <p:txBody>
          <a:bodyPr>
            <a:normAutofit fontScale="90000"/>
          </a:bodyPr>
          <a:lstStyle/>
          <a:p>
            <a:r>
              <a:rPr lang="en-GB" sz="4800" dirty="0"/>
              <a:t>Selby PCN – Practitioner Experience</a:t>
            </a:r>
          </a:p>
        </p:txBody>
      </p:sp>
      <p:sp>
        <p:nvSpPr>
          <p:cNvPr id="3" name="Content Placeholder 2">
            <a:extLst>
              <a:ext uri="{FF2B5EF4-FFF2-40B4-BE49-F238E27FC236}">
                <a16:creationId xmlns:a16="http://schemas.microsoft.com/office/drawing/2014/main" id="{076CC7C4-0759-46DE-9CFE-8B732DCA34F0}"/>
              </a:ext>
            </a:extLst>
          </p:cNvPr>
          <p:cNvSpPr>
            <a:spLocks noGrp="1"/>
          </p:cNvSpPr>
          <p:nvPr>
            <p:ph idx="1"/>
          </p:nvPr>
        </p:nvSpPr>
        <p:spPr/>
        <p:txBody>
          <a:bodyPr>
            <a:normAutofit/>
          </a:bodyPr>
          <a:lstStyle/>
          <a:p>
            <a:endParaRPr lang="en-GB" sz="3600" dirty="0"/>
          </a:p>
          <a:p>
            <a:r>
              <a:rPr lang="en-GB" sz="3600" dirty="0"/>
              <a:t>Jon Livesey</a:t>
            </a:r>
          </a:p>
          <a:p>
            <a:endParaRPr lang="en-GB" sz="3600" dirty="0"/>
          </a:p>
          <a:p>
            <a:r>
              <a:rPr lang="en-GB" sz="3600" dirty="0"/>
              <a:t>Mandy Rosier</a:t>
            </a:r>
          </a:p>
        </p:txBody>
      </p:sp>
    </p:spTree>
    <p:extLst>
      <p:ext uri="{BB962C8B-B14F-4D97-AF65-F5344CB8AC3E}">
        <p14:creationId xmlns:p14="http://schemas.microsoft.com/office/powerpoint/2010/main" val="192420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B71E-E332-430B-9153-0FE60AEAAD1D}"/>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id="{91B9F8E3-37D6-4D5E-9EA1-7DC77ABD0792}"/>
              </a:ext>
            </a:extLst>
          </p:cNvPr>
          <p:cNvSpPr>
            <a:spLocks noGrp="1"/>
          </p:cNvSpPr>
          <p:nvPr>
            <p:ph type="subTitle" idx="1"/>
          </p:nvPr>
        </p:nvSpPr>
        <p:spPr/>
        <p:txBody>
          <a:bodyPr/>
          <a:lstStyle/>
          <a:p>
            <a:r>
              <a:rPr lang="en-GB" dirty="0"/>
              <a:t>Any questions?</a:t>
            </a:r>
          </a:p>
        </p:txBody>
      </p:sp>
    </p:spTree>
    <p:extLst>
      <p:ext uri="{BB962C8B-B14F-4D97-AF65-F5344CB8AC3E}">
        <p14:creationId xmlns:p14="http://schemas.microsoft.com/office/powerpoint/2010/main" val="64698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ctrTitle"/>
          </p:nvPr>
        </p:nvSpPr>
        <p:spPr>
          <a:xfrm>
            <a:off x="628007" y="3084230"/>
            <a:ext cx="7601593" cy="689541"/>
          </a:xfrm>
        </p:spPr>
        <p:txBody>
          <a:bodyPr>
            <a:normAutofit/>
          </a:bodyPr>
          <a:lstStyle/>
          <a:p>
            <a:pPr algn="l"/>
            <a:r>
              <a:rPr lang="en-GB" sz="3200" b="1" dirty="0">
                <a:solidFill>
                  <a:srgbClr val="0070C0"/>
                </a:solidFill>
                <a:latin typeface="+mn-lt"/>
              </a:rPr>
              <a:t>Physicians Associates</a:t>
            </a:r>
          </a:p>
        </p:txBody>
      </p:sp>
      <p:sp>
        <p:nvSpPr>
          <p:cNvPr id="5" name="Subtitle 4">
            <a:extLst>
              <a:ext uri="{FF2B5EF4-FFF2-40B4-BE49-F238E27FC236}">
                <a16:creationId xmlns:a16="http://schemas.microsoft.com/office/drawing/2014/main" id="{08559179-2014-45C2-987A-363CC3EF1DC3}"/>
              </a:ext>
            </a:extLst>
          </p:cNvPr>
          <p:cNvSpPr>
            <a:spLocks noGrp="1"/>
          </p:cNvSpPr>
          <p:nvPr>
            <p:ph type="subTitle" idx="1"/>
          </p:nvPr>
        </p:nvSpPr>
        <p:spPr>
          <a:xfrm>
            <a:off x="628007" y="3795121"/>
            <a:ext cx="9144000" cy="1655762"/>
          </a:xfrm>
        </p:spPr>
        <p:txBody>
          <a:bodyPr>
            <a:normAutofit/>
          </a:bodyPr>
          <a:lstStyle/>
          <a:p>
            <a:r>
              <a:rPr lang="en-GB" sz="2000" dirty="0">
                <a:solidFill>
                  <a:srgbClr val="0070C0"/>
                </a:solidFill>
                <a:latin typeface="Calibri" panose="020F0502020204030204" pitchFamily="34" charset="0"/>
                <a:cs typeface="Calibri" panose="020F0502020204030204" pitchFamily="34" charset="0"/>
              </a:rPr>
              <a:t>Dr Emma Broughton</a:t>
            </a:r>
          </a:p>
          <a:p>
            <a:r>
              <a:rPr lang="en-GB" sz="2000" dirty="0">
                <a:solidFill>
                  <a:srgbClr val="0070C0"/>
                </a:solidFill>
                <a:latin typeface="Calibri" panose="020F0502020204030204" pitchFamily="34" charset="0"/>
                <a:cs typeface="Calibri" panose="020F0502020204030204" pitchFamily="34" charset="0"/>
              </a:rPr>
              <a:t>Priory Medical Group</a:t>
            </a:r>
            <a:endParaRPr lang="en-GB" dirty="0"/>
          </a:p>
          <a:p>
            <a:pPr algn="l"/>
            <a:endParaRPr lang="en-GB" sz="2000" dirty="0">
              <a:solidFill>
                <a:srgbClr val="0070C0"/>
              </a:solidFill>
            </a:endParaRPr>
          </a:p>
        </p:txBody>
      </p:sp>
    </p:spTree>
    <p:extLst>
      <p:ext uri="{BB962C8B-B14F-4D97-AF65-F5344CB8AC3E}">
        <p14:creationId xmlns:p14="http://schemas.microsoft.com/office/powerpoint/2010/main" val="1722648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496423" y="690469"/>
            <a:ext cx="171801" cy="5486400"/>
          </a:xfrm>
          <a:prstGeom prst="rect">
            <a:avLst/>
          </a:prstGeom>
          <a:solidFill>
            <a:srgbClr val="5B4092"/>
          </a:solidFill>
        </p:spPr>
      </p:sp>
      <p:sp>
        <p:nvSpPr>
          <p:cNvPr id="3" name="AutoShape 3"/>
          <p:cNvSpPr/>
          <p:nvPr/>
        </p:nvSpPr>
        <p:spPr>
          <a:xfrm>
            <a:off x="12001909" y="-155857"/>
            <a:ext cx="378416" cy="7179051"/>
          </a:xfrm>
          <a:prstGeom prst="rect">
            <a:avLst/>
          </a:prstGeom>
          <a:solidFill>
            <a:srgbClr val="5B4092"/>
          </a:solidFill>
        </p:spPr>
      </p:sp>
      <p:pic>
        <p:nvPicPr>
          <p:cNvPr id="4" name="Picture 4"/>
          <p:cNvPicPr>
            <a:picLocks noChangeAspect="1"/>
          </p:cNvPicPr>
          <p:nvPr/>
        </p:nvPicPr>
        <p:blipFill>
          <a:blip r:embed="rId2"/>
          <a:srcRect/>
          <a:stretch>
            <a:fillRect/>
          </a:stretch>
        </p:blipFill>
        <p:spPr>
          <a:xfrm>
            <a:off x="9796141" y="5016389"/>
            <a:ext cx="1748427" cy="1160480"/>
          </a:xfrm>
          <a:prstGeom prst="rect">
            <a:avLst/>
          </a:prstGeom>
        </p:spPr>
      </p:pic>
      <p:sp>
        <p:nvSpPr>
          <p:cNvPr id="5" name="TextBox 5"/>
          <p:cNvSpPr txBox="1"/>
          <p:nvPr/>
        </p:nvSpPr>
        <p:spPr>
          <a:xfrm>
            <a:off x="3302000" y="1680085"/>
            <a:ext cx="7247835" cy="2899192"/>
          </a:xfrm>
          <a:prstGeom prst="rect">
            <a:avLst/>
          </a:prstGeom>
        </p:spPr>
        <p:txBody>
          <a:bodyPr lIns="0" tIns="0" rIns="0" bIns="0" rtlCol="0" anchor="t">
            <a:spAutoFit/>
          </a:bodyPr>
          <a:lstStyle/>
          <a:p>
            <a:pPr defTabSz="609630">
              <a:lnSpc>
                <a:spcPts val="8000"/>
              </a:lnSpc>
            </a:pPr>
            <a:r>
              <a:rPr lang="en-US" sz="5334" dirty="0">
                <a:solidFill>
                  <a:srgbClr val="5B4092"/>
                </a:solidFill>
                <a:latin typeface="Poppins Bold"/>
              </a:rPr>
              <a:t>Physician Associates In Primary Care</a:t>
            </a:r>
          </a:p>
          <a:p>
            <a:pPr defTabSz="609630">
              <a:lnSpc>
                <a:spcPts val="8000"/>
              </a:lnSpc>
            </a:pPr>
            <a:r>
              <a:rPr lang="en-US" sz="2667" dirty="0">
                <a:solidFill>
                  <a:srgbClr val="5B4092"/>
                </a:solidFill>
                <a:latin typeface="Poppins Bold"/>
              </a:rPr>
              <a:t>Dr Emma Broughton</a:t>
            </a:r>
          </a:p>
        </p:txBody>
      </p:sp>
      <p:sp>
        <p:nvSpPr>
          <p:cNvPr id="6" name="TextBox 6"/>
          <p:cNvSpPr txBox="1"/>
          <p:nvPr/>
        </p:nvSpPr>
        <p:spPr>
          <a:xfrm>
            <a:off x="3422519" y="711200"/>
            <a:ext cx="6642679" cy="397545"/>
          </a:xfrm>
          <a:prstGeom prst="rect">
            <a:avLst/>
          </a:prstGeom>
        </p:spPr>
        <p:txBody>
          <a:bodyPr lIns="0" tIns="0" rIns="0" bIns="0" rtlCol="0" anchor="t">
            <a:spAutoFit/>
          </a:bodyPr>
          <a:lstStyle/>
          <a:p>
            <a:pPr defTabSz="609630">
              <a:lnSpc>
                <a:spcPts val="3080"/>
              </a:lnSpc>
            </a:pPr>
            <a:r>
              <a:rPr lang="en-US" sz="2800" spc="176" dirty="0">
                <a:solidFill>
                  <a:srgbClr val="5B4092"/>
                </a:solidFill>
                <a:latin typeface="Poppins Medium"/>
              </a:rPr>
              <a:t>PRIORY MEDICAL GROUP</a:t>
            </a:r>
          </a:p>
        </p:txBody>
      </p:sp>
      <p:sp>
        <p:nvSpPr>
          <p:cNvPr id="7" name="TextBox 7"/>
          <p:cNvSpPr txBox="1"/>
          <p:nvPr/>
        </p:nvSpPr>
        <p:spPr>
          <a:xfrm>
            <a:off x="3422519" y="5697220"/>
            <a:ext cx="6137688" cy="456856"/>
          </a:xfrm>
          <a:prstGeom prst="rect">
            <a:avLst/>
          </a:prstGeom>
        </p:spPr>
        <p:txBody>
          <a:bodyPr lIns="0" tIns="0" rIns="0" bIns="0" rtlCol="0" anchor="t">
            <a:spAutoFit/>
          </a:bodyPr>
          <a:lstStyle/>
          <a:p>
            <a:pPr defTabSz="609630">
              <a:lnSpc>
                <a:spcPts val="3920"/>
              </a:lnSpc>
            </a:pPr>
            <a:r>
              <a:rPr lang="en-US" sz="2800" dirty="0">
                <a:solidFill>
                  <a:srgbClr val="5B4092"/>
                </a:solidFill>
                <a:latin typeface="Poppins Medium"/>
              </a:rPr>
              <a:t>13</a:t>
            </a:r>
            <a:r>
              <a:rPr lang="en-US" sz="2800" baseline="30000" dirty="0">
                <a:solidFill>
                  <a:srgbClr val="5B4092"/>
                </a:solidFill>
                <a:latin typeface="Poppins Medium"/>
              </a:rPr>
              <a:t>th</a:t>
            </a:r>
            <a:r>
              <a:rPr lang="en-US" sz="2800" dirty="0">
                <a:solidFill>
                  <a:srgbClr val="5B4092"/>
                </a:solidFill>
                <a:latin typeface="Poppins Medium"/>
              </a:rPr>
              <a:t> June 2021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299200" y="690469"/>
            <a:ext cx="140014" cy="5486400"/>
          </a:xfrm>
          <a:prstGeom prst="rect">
            <a:avLst/>
          </a:prstGeom>
          <a:solidFill>
            <a:srgbClr val="5B4092"/>
          </a:solidFill>
        </p:spPr>
      </p:sp>
      <p:grpSp>
        <p:nvGrpSpPr>
          <p:cNvPr id="3" name="Group 3"/>
          <p:cNvGrpSpPr/>
          <p:nvPr/>
        </p:nvGrpSpPr>
        <p:grpSpPr>
          <a:xfrm>
            <a:off x="2117700" y="2979466"/>
            <a:ext cx="3634753" cy="1823110"/>
            <a:chOff x="0" y="57151"/>
            <a:chExt cx="7269506" cy="3646218"/>
          </a:xfrm>
        </p:grpSpPr>
        <p:sp>
          <p:nvSpPr>
            <p:cNvPr id="4" name="TextBox 4"/>
            <p:cNvSpPr txBox="1"/>
            <p:nvPr/>
          </p:nvSpPr>
          <p:spPr>
            <a:xfrm>
              <a:off x="0" y="57151"/>
              <a:ext cx="7269506" cy="3616372"/>
            </a:xfrm>
            <a:prstGeom prst="rect">
              <a:avLst/>
            </a:prstGeom>
          </p:spPr>
          <p:txBody>
            <a:bodyPr lIns="0" tIns="0" rIns="0" bIns="0" rtlCol="0" anchor="t">
              <a:spAutoFit/>
            </a:bodyPr>
            <a:lstStyle/>
            <a:p>
              <a:pPr defTabSz="609630">
                <a:lnSpc>
                  <a:spcPts val="4694"/>
                </a:lnSpc>
              </a:pPr>
              <a:r>
                <a:rPr lang="en-US" sz="4267" spc="149" dirty="0">
                  <a:solidFill>
                    <a:srgbClr val="5B4092"/>
                  </a:solidFill>
                  <a:latin typeface="Poppins Bold"/>
                </a:rPr>
                <a:t>The Priory Primary Care Team TEAM</a:t>
              </a:r>
            </a:p>
          </p:txBody>
        </p:sp>
        <p:sp>
          <p:nvSpPr>
            <p:cNvPr id="5" name="TextBox 5"/>
            <p:cNvSpPr txBox="1"/>
            <p:nvPr/>
          </p:nvSpPr>
          <p:spPr>
            <a:xfrm>
              <a:off x="0" y="2929567"/>
              <a:ext cx="7050570" cy="773802"/>
            </a:xfrm>
            <a:prstGeom prst="rect">
              <a:avLst/>
            </a:prstGeom>
          </p:spPr>
          <p:txBody>
            <a:bodyPr lIns="0" tIns="0" rIns="0" bIns="0" rtlCol="0" anchor="t">
              <a:spAutoFit/>
            </a:bodyPr>
            <a:lstStyle/>
            <a:p>
              <a:pPr defTabSz="609630">
                <a:lnSpc>
                  <a:spcPts val="3640"/>
                </a:lnSpc>
              </a:pPr>
              <a:endParaRPr sz="1200" dirty="0">
                <a:solidFill>
                  <a:prstClr val="black"/>
                </a:solidFill>
                <a:latin typeface="Calibri"/>
              </a:endParaRPr>
            </a:p>
          </p:txBody>
        </p:sp>
      </p:grpSp>
      <p:sp>
        <p:nvSpPr>
          <p:cNvPr id="6" name="TextBox 6"/>
          <p:cNvSpPr txBox="1"/>
          <p:nvPr/>
        </p:nvSpPr>
        <p:spPr>
          <a:xfrm>
            <a:off x="7205819" y="81537"/>
            <a:ext cx="4029485" cy="6762813"/>
          </a:xfrm>
          <a:prstGeom prst="rect">
            <a:avLst/>
          </a:prstGeom>
        </p:spPr>
        <p:txBody>
          <a:bodyPr lIns="0" tIns="0" rIns="0" bIns="0" rtlCol="0" anchor="t">
            <a:spAutoFit/>
          </a:bodyPr>
          <a:lstStyle/>
          <a:p>
            <a:pPr defTabSz="609630">
              <a:lnSpc>
                <a:spcPts val="3772"/>
              </a:lnSpc>
            </a:pPr>
            <a:r>
              <a:rPr lang="en-US" sz="2133" spc="81" dirty="0">
                <a:solidFill>
                  <a:srgbClr val="5B4092"/>
                </a:solidFill>
                <a:latin typeface="Poppins Light"/>
              </a:rPr>
              <a:t>GP Partners</a:t>
            </a:r>
          </a:p>
          <a:p>
            <a:pPr defTabSz="609630">
              <a:lnSpc>
                <a:spcPts val="3772"/>
              </a:lnSpc>
            </a:pPr>
            <a:r>
              <a:rPr lang="en-US" sz="2133" spc="81" dirty="0">
                <a:solidFill>
                  <a:srgbClr val="5B4092"/>
                </a:solidFill>
                <a:latin typeface="Poppins Light"/>
              </a:rPr>
              <a:t>Salaried GPs</a:t>
            </a:r>
          </a:p>
          <a:p>
            <a:pPr defTabSz="609630">
              <a:lnSpc>
                <a:spcPts val="3772"/>
              </a:lnSpc>
            </a:pPr>
            <a:r>
              <a:rPr lang="en-US" sz="2133" spc="81" dirty="0">
                <a:solidFill>
                  <a:srgbClr val="5B4092"/>
                </a:solidFill>
                <a:latin typeface="Poppins Light"/>
              </a:rPr>
              <a:t>GP Trainees</a:t>
            </a:r>
          </a:p>
          <a:p>
            <a:pPr defTabSz="609630">
              <a:lnSpc>
                <a:spcPts val="3772"/>
              </a:lnSpc>
            </a:pPr>
            <a:r>
              <a:rPr lang="en-US" sz="2133" spc="81" dirty="0">
                <a:solidFill>
                  <a:srgbClr val="5B4092"/>
                </a:solidFill>
                <a:latin typeface="Poppins Light"/>
              </a:rPr>
              <a:t>ANP</a:t>
            </a:r>
          </a:p>
          <a:p>
            <a:pPr defTabSz="609630">
              <a:lnSpc>
                <a:spcPts val="3772"/>
              </a:lnSpc>
            </a:pPr>
            <a:r>
              <a:rPr lang="en-US" sz="2133" spc="81" dirty="0">
                <a:solidFill>
                  <a:srgbClr val="5B4092"/>
                </a:solidFill>
                <a:latin typeface="Poppins Light"/>
              </a:rPr>
              <a:t>ACP</a:t>
            </a:r>
          </a:p>
          <a:p>
            <a:pPr defTabSz="609630">
              <a:lnSpc>
                <a:spcPts val="3772"/>
              </a:lnSpc>
            </a:pPr>
            <a:r>
              <a:rPr lang="en-US" sz="2133" b="1" spc="81" dirty="0">
                <a:solidFill>
                  <a:srgbClr val="5B4092"/>
                </a:solidFill>
                <a:latin typeface="Poppins Light"/>
              </a:rPr>
              <a:t>Physician Associates</a:t>
            </a:r>
          </a:p>
          <a:p>
            <a:pPr defTabSz="609630">
              <a:lnSpc>
                <a:spcPts val="3772"/>
              </a:lnSpc>
            </a:pPr>
            <a:r>
              <a:rPr lang="en-US" sz="2133" spc="81" dirty="0">
                <a:solidFill>
                  <a:srgbClr val="5B4092"/>
                </a:solidFill>
                <a:latin typeface="Poppins Light"/>
              </a:rPr>
              <a:t>MSK Specialists</a:t>
            </a:r>
          </a:p>
          <a:p>
            <a:pPr defTabSz="609630">
              <a:lnSpc>
                <a:spcPts val="3772"/>
              </a:lnSpc>
            </a:pPr>
            <a:r>
              <a:rPr lang="en-US" sz="2133" spc="81" dirty="0">
                <a:solidFill>
                  <a:srgbClr val="5B4092"/>
                </a:solidFill>
                <a:latin typeface="Poppins Light"/>
              </a:rPr>
              <a:t>Clinical Pharmacists</a:t>
            </a:r>
          </a:p>
          <a:p>
            <a:pPr defTabSz="609630">
              <a:lnSpc>
                <a:spcPts val="3772"/>
              </a:lnSpc>
            </a:pPr>
            <a:r>
              <a:rPr lang="en-US" sz="2133" spc="81" dirty="0">
                <a:solidFill>
                  <a:srgbClr val="5B4092"/>
                </a:solidFill>
                <a:latin typeface="Poppins Light"/>
              </a:rPr>
              <a:t>Practice Nurses</a:t>
            </a:r>
          </a:p>
          <a:p>
            <a:pPr defTabSz="609630">
              <a:lnSpc>
                <a:spcPts val="3772"/>
              </a:lnSpc>
            </a:pPr>
            <a:r>
              <a:rPr lang="en-US" sz="2133" spc="81" dirty="0">
                <a:solidFill>
                  <a:srgbClr val="5B4092"/>
                </a:solidFill>
                <a:latin typeface="Poppins Light"/>
              </a:rPr>
              <a:t>Nursing Associates</a:t>
            </a:r>
          </a:p>
          <a:p>
            <a:pPr defTabSz="609630">
              <a:lnSpc>
                <a:spcPts val="3772"/>
              </a:lnSpc>
            </a:pPr>
            <a:r>
              <a:rPr lang="en-US" sz="2133" spc="81" dirty="0">
                <a:solidFill>
                  <a:srgbClr val="5B4092"/>
                </a:solidFill>
                <a:latin typeface="Poppins Light"/>
              </a:rPr>
              <a:t>HCAs</a:t>
            </a:r>
          </a:p>
          <a:p>
            <a:pPr defTabSz="609630">
              <a:lnSpc>
                <a:spcPts val="3772"/>
              </a:lnSpc>
            </a:pPr>
            <a:r>
              <a:rPr lang="en-US" sz="2133" spc="81" dirty="0">
                <a:solidFill>
                  <a:srgbClr val="5B4092"/>
                </a:solidFill>
                <a:latin typeface="Poppins Light"/>
              </a:rPr>
              <a:t>Social Prescribers</a:t>
            </a:r>
          </a:p>
          <a:p>
            <a:pPr defTabSz="609630">
              <a:lnSpc>
                <a:spcPts val="3772"/>
              </a:lnSpc>
            </a:pPr>
            <a:r>
              <a:rPr lang="en-US" sz="2133" spc="81" dirty="0">
                <a:solidFill>
                  <a:srgbClr val="5B4092"/>
                </a:solidFill>
                <a:latin typeface="Poppins Light"/>
              </a:rPr>
              <a:t>Mental Health Nurse</a:t>
            </a:r>
          </a:p>
          <a:p>
            <a:pPr defTabSz="609630">
              <a:lnSpc>
                <a:spcPts val="3772"/>
              </a:lnSpc>
            </a:pPr>
            <a:r>
              <a:rPr lang="en-US" sz="2133" spc="81" dirty="0">
                <a:solidFill>
                  <a:srgbClr val="5B4092"/>
                </a:solidFill>
                <a:latin typeface="Poppins Light"/>
              </a:rPr>
              <a:t>Care Co-ordinators</a:t>
            </a:r>
          </a:p>
        </p:txBody>
      </p:sp>
      <p:sp>
        <p:nvSpPr>
          <p:cNvPr id="7" name="AutoShape 7"/>
          <p:cNvSpPr/>
          <p:nvPr/>
        </p:nvSpPr>
        <p:spPr>
          <a:xfrm>
            <a:off x="12001909" y="-155857"/>
            <a:ext cx="378416" cy="7179051"/>
          </a:xfrm>
          <a:prstGeom prst="rect">
            <a:avLst/>
          </a:prstGeom>
          <a:solidFill>
            <a:srgbClr val="5B4092"/>
          </a:solidFill>
        </p:spPr>
      </p:sp>
      <p:pic>
        <p:nvPicPr>
          <p:cNvPr id="8" name="Picture 8"/>
          <p:cNvPicPr>
            <a:picLocks noChangeAspect="1"/>
          </p:cNvPicPr>
          <p:nvPr/>
        </p:nvPicPr>
        <p:blipFill>
          <a:blip r:embed="rId3"/>
          <a:srcRect/>
          <a:stretch>
            <a:fillRect/>
          </a:stretch>
        </p:blipFill>
        <p:spPr>
          <a:xfrm>
            <a:off x="2117700" y="838201"/>
            <a:ext cx="2980413" cy="197818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001909" y="-155857"/>
            <a:ext cx="378416" cy="7179051"/>
          </a:xfrm>
          <a:prstGeom prst="rect">
            <a:avLst/>
          </a:prstGeom>
          <a:solidFill>
            <a:srgbClr val="5B4092"/>
          </a:solidFill>
        </p:spPr>
      </p:sp>
      <p:grpSp>
        <p:nvGrpSpPr>
          <p:cNvPr id="3" name="Group 3"/>
          <p:cNvGrpSpPr/>
          <p:nvPr/>
        </p:nvGrpSpPr>
        <p:grpSpPr>
          <a:xfrm>
            <a:off x="685800" y="714375"/>
            <a:ext cx="4587253" cy="2546787"/>
            <a:chOff x="0" y="57150"/>
            <a:chExt cx="9174506" cy="5093574"/>
          </a:xfrm>
        </p:grpSpPr>
        <p:sp>
          <p:nvSpPr>
            <p:cNvPr id="4" name="TextBox 4"/>
            <p:cNvSpPr txBox="1"/>
            <p:nvPr/>
          </p:nvSpPr>
          <p:spPr>
            <a:xfrm>
              <a:off x="0" y="57150"/>
              <a:ext cx="9174506" cy="3616374"/>
            </a:xfrm>
            <a:prstGeom prst="rect">
              <a:avLst/>
            </a:prstGeom>
          </p:spPr>
          <p:txBody>
            <a:bodyPr lIns="0" tIns="0" rIns="0" bIns="0" rtlCol="0" anchor="t">
              <a:spAutoFit/>
            </a:bodyPr>
            <a:lstStyle/>
            <a:p>
              <a:pPr defTabSz="609630">
                <a:lnSpc>
                  <a:spcPts val="4685"/>
                </a:lnSpc>
              </a:pPr>
              <a:r>
                <a:rPr lang="en-US" sz="4259" spc="149" dirty="0">
                  <a:solidFill>
                    <a:srgbClr val="5B4092"/>
                  </a:solidFill>
                  <a:latin typeface="Poppins Bold"/>
                </a:rPr>
                <a:t>PRIORY MEDICAL GROUP</a:t>
              </a:r>
            </a:p>
          </p:txBody>
        </p:sp>
        <p:sp>
          <p:nvSpPr>
            <p:cNvPr id="5" name="TextBox 5"/>
            <p:cNvSpPr txBox="1"/>
            <p:nvPr/>
          </p:nvSpPr>
          <p:spPr>
            <a:xfrm>
              <a:off x="0" y="4294720"/>
              <a:ext cx="8676170" cy="856004"/>
            </a:xfrm>
            <a:prstGeom prst="rect">
              <a:avLst/>
            </a:prstGeom>
          </p:spPr>
          <p:txBody>
            <a:bodyPr lIns="0" tIns="0" rIns="0" bIns="0" rtlCol="0" anchor="t">
              <a:spAutoFit/>
            </a:bodyPr>
            <a:lstStyle/>
            <a:p>
              <a:pPr defTabSz="609630">
                <a:lnSpc>
                  <a:spcPts val="3640"/>
                </a:lnSpc>
              </a:pPr>
              <a:endParaRPr lang="en-US" sz="2800" spc="101" dirty="0">
                <a:solidFill>
                  <a:srgbClr val="5B4092"/>
                </a:solidFill>
                <a:latin typeface="Poppins Medium"/>
              </a:endParaRPr>
            </a:p>
          </p:txBody>
        </p:sp>
      </p:grpSp>
      <p:pic>
        <p:nvPicPr>
          <p:cNvPr id="6" name="Picture 6"/>
          <p:cNvPicPr>
            <a:picLocks noChangeAspect="1"/>
          </p:cNvPicPr>
          <p:nvPr/>
        </p:nvPicPr>
        <p:blipFill>
          <a:blip r:embed="rId3">
            <a:alphaModFix amt="31999"/>
          </a:blip>
          <a:srcRect/>
          <a:stretch>
            <a:fillRect/>
          </a:stretch>
        </p:blipFill>
        <p:spPr>
          <a:xfrm>
            <a:off x="0" y="4259911"/>
            <a:ext cx="3914389" cy="2598089"/>
          </a:xfrm>
          <a:prstGeom prst="rect">
            <a:avLst/>
          </a:prstGeom>
        </p:spPr>
      </p:pic>
      <p:sp>
        <p:nvSpPr>
          <p:cNvPr id="7" name="TextBox 7"/>
          <p:cNvSpPr txBox="1"/>
          <p:nvPr/>
        </p:nvSpPr>
        <p:spPr>
          <a:xfrm>
            <a:off x="4398645" y="838200"/>
            <a:ext cx="7614735" cy="4827091"/>
          </a:xfrm>
          <a:prstGeom prst="rect">
            <a:avLst/>
          </a:prstGeom>
        </p:spPr>
        <p:txBody>
          <a:bodyPr lIns="0" tIns="0" rIns="0" bIns="0" rtlCol="0" anchor="t">
            <a:spAutoFit/>
          </a:bodyPr>
          <a:lstStyle/>
          <a:p>
            <a:pPr marL="381019" indent="-381019" defTabSz="609630">
              <a:lnSpc>
                <a:spcPct val="150000"/>
              </a:lnSpc>
              <a:buFont typeface="Poppins Medium" panose="00000600000000000000" pitchFamily="2" charset="0"/>
              <a:buChar char="›"/>
            </a:pPr>
            <a:r>
              <a:rPr lang="en-US" sz="2356" dirty="0">
                <a:solidFill>
                  <a:srgbClr val="5B4092"/>
                </a:solidFill>
                <a:latin typeface="Poppins Medium"/>
              </a:rPr>
              <a:t>Single practice PCN</a:t>
            </a:r>
          </a:p>
          <a:p>
            <a:pPr marL="381019" indent="-381019" defTabSz="609630">
              <a:lnSpc>
                <a:spcPct val="150000"/>
              </a:lnSpc>
              <a:buFont typeface="Poppins Medium" panose="00000600000000000000" pitchFamily="2" charset="0"/>
              <a:buChar char="›"/>
            </a:pPr>
            <a:r>
              <a:rPr lang="en-US" sz="2356" dirty="0">
                <a:solidFill>
                  <a:srgbClr val="5B4092"/>
                </a:solidFill>
                <a:latin typeface="Poppins Medium"/>
              </a:rPr>
              <a:t>Working across 9 sites</a:t>
            </a:r>
          </a:p>
          <a:p>
            <a:pPr marL="381019" indent="-381019" defTabSz="609630">
              <a:lnSpc>
                <a:spcPct val="150000"/>
              </a:lnSpc>
              <a:buFont typeface="Poppins Medium" panose="00000600000000000000" pitchFamily="2" charset="0"/>
              <a:buChar char="›"/>
            </a:pPr>
            <a:r>
              <a:rPr lang="en-US" sz="2356" dirty="0">
                <a:solidFill>
                  <a:srgbClr val="5B4092"/>
                </a:solidFill>
                <a:latin typeface="Poppins Medium"/>
              </a:rPr>
              <a:t>58,000+ patients</a:t>
            </a:r>
          </a:p>
          <a:p>
            <a:pPr marL="381019" indent="-381019" defTabSz="609630">
              <a:lnSpc>
                <a:spcPct val="150000"/>
              </a:lnSpc>
              <a:buFont typeface="Poppins Medium" panose="00000600000000000000" pitchFamily="2" charset="0"/>
              <a:buChar char="›"/>
            </a:pPr>
            <a:r>
              <a:rPr lang="en-US" sz="2356" dirty="0">
                <a:solidFill>
                  <a:srgbClr val="5B4092"/>
                </a:solidFill>
                <a:latin typeface="Poppins Medium"/>
              </a:rPr>
              <a:t>250+ employees</a:t>
            </a:r>
          </a:p>
          <a:p>
            <a:pPr marL="381019" indent="-381019" defTabSz="609630">
              <a:lnSpc>
                <a:spcPct val="150000"/>
              </a:lnSpc>
              <a:buFont typeface="Poppins Medium" panose="00000600000000000000" pitchFamily="2" charset="0"/>
              <a:buChar char="›"/>
            </a:pPr>
            <a:r>
              <a:rPr lang="en-US" sz="2356" dirty="0">
                <a:solidFill>
                  <a:srgbClr val="5B4092"/>
                </a:solidFill>
                <a:latin typeface="Poppins Medium"/>
              </a:rPr>
              <a:t>PMS contract holder</a:t>
            </a:r>
          </a:p>
          <a:p>
            <a:pPr marL="381019" indent="-381019" defTabSz="609630">
              <a:lnSpc>
                <a:spcPct val="150000"/>
              </a:lnSpc>
              <a:buFont typeface="Poppins Medium" panose="00000600000000000000" pitchFamily="2" charset="0"/>
              <a:buChar char="›"/>
            </a:pPr>
            <a:r>
              <a:rPr lang="en-US" sz="2356" dirty="0">
                <a:solidFill>
                  <a:srgbClr val="5B4092"/>
                </a:solidFill>
                <a:latin typeface="Poppins Medium"/>
              </a:rPr>
              <a:t>Multidisciplinary team</a:t>
            </a:r>
          </a:p>
          <a:p>
            <a:pPr marL="381019" indent="-381019" defTabSz="609630">
              <a:lnSpc>
                <a:spcPct val="150000"/>
              </a:lnSpc>
              <a:buFont typeface="Poppins Medium" panose="00000600000000000000" pitchFamily="2" charset="0"/>
              <a:buChar char="›"/>
            </a:pPr>
            <a:r>
              <a:rPr lang="en-US" sz="2356" dirty="0">
                <a:solidFill>
                  <a:srgbClr val="5B4092"/>
                </a:solidFill>
                <a:latin typeface="Poppins Medium"/>
              </a:rPr>
              <a:t>Management and backroom functions </a:t>
            </a:r>
          </a:p>
          <a:p>
            <a:pPr marL="381019" indent="-381019" defTabSz="609630">
              <a:lnSpc>
                <a:spcPct val="150000"/>
              </a:lnSpc>
              <a:buFont typeface="Poppins Medium" panose="00000600000000000000" pitchFamily="2" charset="0"/>
              <a:buChar char="›"/>
            </a:pPr>
            <a:r>
              <a:rPr lang="en-US" sz="2356" dirty="0">
                <a:solidFill>
                  <a:srgbClr val="5B4092"/>
                </a:solidFill>
                <a:latin typeface="Poppins Medium"/>
              </a:rPr>
              <a:t>Interest in innovation and digital transformation  </a:t>
            </a:r>
          </a:p>
          <a:p>
            <a:pPr marL="381019" indent="-381019" defTabSz="609630">
              <a:lnSpc>
                <a:spcPct val="150000"/>
              </a:lnSpc>
              <a:buFont typeface="Poppins Medium" panose="00000600000000000000" pitchFamily="2" charset="0"/>
              <a:buChar char="›"/>
            </a:pPr>
            <a:endParaRPr lang="en-US" sz="2356" dirty="0">
              <a:solidFill>
                <a:srgbClr val="5B4092"/>
              </a:solidFill>
              <a:latin typeface="Poppi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5B9F-CF6D-4D59-9687-F07AFBD8CF44}"/>
              </a:ext>
            </a:extLst>
          </p:cNvPr>
          <p:cNvSpPr>
            <a:spLocks noGrp="1"/>
          </p:cNvSpPr>
          <p:nvPr>
            <p:ph type="title"/>
          </p:nvPr>
        </p:nvSpPr>
        <p:spPr>
          <a:xfrm>
            <a:off x="385507" y="127237"/>
            <a:ext cx="9777824" cy="611649"/>
          </a:xfrm>
        </p:spPr>
        <p:txBody>
          <a:bodyPr/>
          <a:lstStyle/>
          <a:p>
            <a:r>
              <a:rPr lang="en-GB" b="1" dirty="0">
                <a:latin typeface="+mn-lt"/>
              </a:rPr>
              <a:t>Agenda</a:t>
            </a:r>
          </a:p>
        </p:txBody>
      </p:sp>
      <p:graphicFrame>
        <p:nvGraphicFramePr>
          <p:cNvPr id="9" name="Content Placeholder 8">
            <a:extLst>
              <a:ext uri="{FF2B5EF4-FFF2-40B4-BE49-F238E27FC236}">
                <a16:creationId xmlns:a16="http://schemas.microsoft.com/office/drawing/2014/main" id="{E42F7429-E746-492F-B7FF-E04BA39B76BA}"/>
              </a:ext>
            </a:extLst>
          </p:cNvPr>
          <p:cNvGraphicFramePr>
            <a:graphicFrameLocks noGrp="1"/>
          </p:cNvGraphicFramePr>
          <p:nvPr>
            <p:ph sz="quarter" idx="10"/>
            <p:extLst>
              <p:ext uri="{D42A27DB-BD31-4B8C-83A1-F6EECF244321}">
                <p14:modId xmlns:p14="http://schemas.microsoft.com/office/powerpoint/2010/main" val="3996075458"/>
              </p:ext>
            </p:extLst>
          </p:nvPr>
        </p:nvGraphicFramePr>
        <p:xfrm>
          <a:off x="385507" y="937755"/>
          <a:ext cx="10092618" cy="5673727"/>
        </p:xfrm>
        <a:graphic>
          <a:graphicData uri="http://schemas.openxmlformats.org/drawingml/2006/table">
            <a:tbl>
              <a:tblPr firstRow="1" firstCol="1" bandRow="1">
                <a:tableStyleId>{5C22544A-7EE6-4342-B048-85BDC9FD1C3A}</a:tableStyleId>
              </a:tblPr>
              <a:tblGrid>
                <a:gridCol w="3968103">
                  <a:extLst>
                    <a:ext uri="{9D8B030D-6E8A-4147-A177-3AD203B41FA5}">
                      <a16:colId xmlns:a16="http://schemas.microsoft.com/office/drawing/2014/main" val="377000091"/>
                    </a:ext>
                  </a:extLst>
                </a:gridCol>
                <a:gridCol w="4655479">
                  <a:extLst>
                    <a:ext uri="{9D8B030D-6E8A-4147-A177-3AD203B41FA5}">
                      <a16:colId xmlns:a16="http://schemas.microsoft.com/office/drawing/2014/main" val="71777835"/>
                    </a:ext>
                  </a:extLst>
                </a:gridCol>
                <a:gridCol w="1469036">
                  <a:extLst>
                    <a:ext uri="{9D8B030D-6E8A-4147-A177-3AD203B41FA5}">
                      <a16:colId xmlns:a16="http://schemas.microsoft.com/office/drawing/2014/main" val="31358201"/>
                    </a:ext>
                  </a:extLst>
                </a:gridCol>
              </a:tblGrid>
              <a:tr h="1087539">
                <a:tc>
                  <a:txBody>
                    <a:bodyPr/>
                    <a:lstStyle/>
                    <a:p>
                      <a:pPr marL="228600">
                        <a:lnSpc>
                          <a:spcPct val="107000"/>
                        </a:lnSpc>
                        <a:spcAft>
                          <a:spcPts val="0"/>
                        </a:spcAft>
                      </a:pPr>
                      <a:r>
                        <a:rPr lang="en-GB" sz="2000" b="0" dirty="0">
                          <a:ln cap="flat">
                            <a:solidFill>
                              <a:schemeClr val="bg1"/>
                            </a:solidFill>
                          </a:ln>
                          <a:effectLst/>
                        </a:rPr>
                        <a:t> </a:t>
                      </a:r>
                    </a:p>
                    <a:p>
                      <a:pPr marL="100965" indent="4445">
                        <a:lnSpc>
                          <a:spcPct val="107000"/>
                        </a:lnSpc>
                        <a:spcAft>
                          <a:spcPts val="0"/>
                        </a:spcAft>
                      </a:pPr>
                      <a:r>
                        <a:rPr lang="en-GB" sz="2000" b="0" dirty="0">
                          <a:ln cap="flat">
                            <a:solidFill>
                              <a:schemeClr val="bg1"/>
                            </a:solidFill>
                          </a:ln>
                          <a:effectLst/>
                        </a:rPr>
                        <a:t>Introduction and Overview </a:t>
                      </a:r>
                    </a:p>
                    <a:p>
                      <a:pPr marL="100965" indent="4445">
                        <a:lnSpc>
                          <a:spcPct val="107000"/>
                        </a:lnSpc>
                        <a:spcAft>
                          <a:spcPts val="0"/>
                        </a:spcAft>
                      </a:pPr>
                      <a:r>
                        <a:rPr lang="en-GB" sz="2000" b="0" dirty="0">
                          <a:ln cap="flat">
                            <a:solidFill>
                              <a:schemeClr val="bg1"/>
                            </a:solidFill>
                          </a:ln>
                          <a:effectLst/>
                        </a:rPr>
                        <a:t>of the ARRS</a:t>
                      </a:r>
                    </a:p>
                    <a:p>
                      <a:pPr>
                        <a:lnSpc>
                          <a:spcPct val="107000"/>
                        </a:lnSpc>
                        <a:spcAft>
                          <a:spcPts val="0"/>
                        </a:spcAft>
                      </a:pPr>
                      <a:endParaRPr lang="en-GB" sz="2000" b="0" dirty="0">
                        <a:ln cap="flat">
                          <a:solidFill>
                            <a:schemeClr val="bg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tc>
                  <a:txBody>
                    <a:bodyPr/>
                    <a:lstStyle/>
                    <a:p>
                      <a:pPr>
                        <a:lnSpc>
                          <a:spcPct val="107000"/>
                        </a:lnSpc>
                        <a:spcAft>
                          <a:spcPts val="0"/>
                        </a:spcAft>
                      </a:pPr>
                      <a:r>
                        <a:rPr lang="en-GB" sz="2000" b="0" dirty="0">
                          <a:ln cap="flat">
                            <a:solidFill>
                              <a:schemeClr val="bg1"/>
                            </a:solidFill>
                          </a:ln>
                          <a:effectLst/>
                        </a:rPr>
                        <a:t> </a:t>
                      </a:r>
                    </a:p>
                    <a:p>
                      <a:pPr>
                        <a:lnSpc>
                          <a:spcPct val="107000"/>
                        </a:lnSpc>
                        <a:spcAft>
                          <a:spcPts val="0"/>
                        </a:spcAft>
                      </a:pPr>
                      <a:r>
                        <a:rPr lang="en-GB" sz="2000" b="0" dirty="0">
                          <a:ln cap="flat">
                            <a:solidFill>
                              <a:schemeClr val="bg1"/>
                            </a:solidFill>
                          </a:ln>
                          <a:effectLst/>
                        </a:rPr>
                        <a:t> Dr Dan Roper, Chair of Hull CCG</a:t>
                      </a:r>
                    </a:p>
                    <a:p>
                      <a:pPr>
                        <a:lnSpc>
                          <a:spcPct val="107000"/>
                        </a:lnSpc>
                        <a:spcAft>
                          <a:spcPts val="0"/>
                        </a:spcAft>
                      </a:pPr>
                      <a:r>
                        <a:rPr lang="en-GB" sz="2000" b="0" dirty="0">
                          <a:ln cap="flat">
                            <a:solidFill>
                              <a:schemeClr val="bg1"/>
                            </a:solidFill>
                          </a:ln>
                          <a:effectLst/>
                        </a:rPr>
                        <a:t> Clinical Lead in Primary Care HCV ICS</a:t>
                      </a:r>
                    </a:p>
                  </a:txBody>
                  <a:tcPr marL="61908" marR="61908" marT="0" marB="0">
                    <a:solidFill>
                      <a:srgbClr val="0C6DBC"/>
                    </a:solidFill>
                  </a:tcPr>
                </a:tc>
                <a:tc>
                  <a:txBody>
                    <a:bodyPr/>
                    <a:lstStyle/>
                    <a:p>
                      <a:pPr>
                        <a:lnSpc>
                          <a:spcPct val="107000"/>
                        </a:lnSpc>
                        <a:spcAft>
                          <a:spcPts val="0"/>
                        </a:spcAft>
                      </a:pPr>
                      <a:r>
                        <a:rPr lang="en-GB" sz="2000" dirty="0">
                          <a:ln cap="flat">
                            <a:solidFill>
                              <a:schemeClr val="bg1"/>
                            </a:solidFill>
                          </a:ln>
                          <a:solidFill>
                            <a:schemeClr val="bg1"/>
                          </a:solidFill>
                          <a:effectLst/>
                        </a:rPr>
                        <a:t> </a:t>
                      </a:r>
                    </a:p>
                    <a:p>
                      <a:pPr>
                        <a:lnSpc>
                          <a:spcPct val="107000"/>
                        </a:lnSpc>
                        <a:spcAft>
                          <a:spcPts val="0"/>
                        </a:spcAft>
                      </a:pPr>
                      <a:r>
                        <a:rPr lang="en-GB" sz="2000" b="0" dirty="0">
                          <a:ln cap="flat">
                            <a:solidFill>
                              <a:schemeClr val="bg1"/>
                            </a:solidFill>
                          </a:ln>
                          <a:solidFill>
                            <a:schemeClr val="bg1"/>
                          </a:solidFill>
                          <a:effectLst/>
                        </a:rPr>
                        <a:t>6:05-6:20pm</a:t>
                      </a:r>
                      <a:endParaRPr lang="en-GB" sz="2000" b="0" dirty="0">
                        <a:ln cap="flat">
                          <a:solidFill>
                            <a:schemeClr val="bg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extLst>
                  <a:ext uri="{0D108BD9-81ED-4DB2-BD59-A6C34878D82A}">
                    <a16:rowId xmlns:a16="http://schemas.microsoft.com/office/drawing/2014/main" val="3314990125"/>
                  </a:ext>
                </a:extLst>
              </a:tr>
              <a:tr h="1007599">
                <a:tc>
                  <a:txBody>
                    <a:bodyPr/>
                    <a:lstStyle/>
                    <a:p>
                      <a:pPr marL="0" indent="90488">
                        <a:lnSpc>
                          <a:spcPct val="107000"/>
                        </a:lnSpc>
                        <a:spcAft>
                          <a:spcPts val="0"/>
                        </a:spcAft>
                      </a:pPr>
                      <a:r>
                        <a:rPr lang="en-GB" sz="2000" b="0" dirty="0">
                          <a:ln cap="flat">
                            <a:solidFill>
                              <a:schemeClr val="bg1"/>
                            </a:solidFill>
                          </a:ln>
                          <a:effectLst/>
                        </a:rPr>
                        <a:t>Selby PCN and the ARRS</a:t>
                      </a:r>
                    </a:p>
                    <a:p>
                      <a:pPr>
                        <a:lnSpc>
                          <a:spcPct val="107000"/>
                        </a:lnSpc>
                        <a:spcAft>
                          <a:spcPts val="0"/>
                        </a:spcAft>
                      </a:pPr>
                      <a:r>
                        <a:rPr lang="en-GB" sz="2000" b="0" dirty="0">
                          <a:ln cap="flat">
                            <a:solidFill>
                              <a:schemeClr val="bg1"/>
                            </a:solidFill>
                          </a:ln>
                          <a:effectLst/>
                        </a:rPr>
                        <a:t> </a:t>
                      </a:r>
                      <a:endParaRPr lang="en-GB" sz="2000" b="0" dirty="0">
                        <a:ln cap="flat">
                          <a:solidFill>
                            <a:schemeClr val="bg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tc>
                  <a:txBody>
                    <a:bodyPr/>
                    <a:lstStyle/>
                    <a:p>
                      <a:pPr>
                        <a:lnSpc>
                          <a:spcPct val="107000"/>
                        </a:lnSpc>
                        <a:spcAft>
                          <a:spcPts val="0"/>
                        </a:spcAft>
                      </a:pPr>
                      <a:r>
                        <a:rPr lang="en-GB" sz="2000" b="0" dirty="0">
                          <a:ln cap="flat">
                            <a:solidFill>
                              <a:schemeClr val="bg1"/>
                            </a:solidFill>
                          </a:ln>
                          <a:solidFill>
                            <a:schemeClr val="bg1"/>
                          </a:solidFill>
                          <a:effectLst/>
                        </a:rPr>
                        <a:t>  Dr Nicholas Jackson, GP Principal</a:t>
                      </a:r>
                    </a:p>
                    <a:p>
                      <a:pPr>
                        <a:lnSpc>
                          <a:spcPct val="107000"/>
                        </a:lnSpc>
                        <a:spcAft>
                          <a:spcPts val="0"/>
                        </a:spcAft>
                      </a:pPr>
                      <a:r>
                        <a:rPr lang="en-GB" sz="2000" b="0" dirty="0">
                          <a:ln cap="flat">
                            <a:solidFill>
                              <a:schemeClr val="bg1"/>
                            </a:solidFill>
                          </a:ln>
                          <a:solidFill>
                            <a:schemeClr val="bg1"/>
                          </a:solidFill>
                          <a:effectLst/>
                        </a:rPr>
                        <a:t>  Selby PCN CD, Beech Tree Surgery</a:t>
                      </a:r>
                    </a:p>
                    <a:p>
                      <a:pPr>
                        <a:lnSpc>
                          <a:spcPct val="107000"/>
                        </a:lnSpc>
                        <a:spcAft>
                          <a:spcPts val="0"/>
                        </a:spcAft>
                      </a:pPr>
                      <a:endParaRPr lang="en-GB" sz="2000" b="0" dirty="0">
                        <a:ln cap="flat">
                          <a:solidFill>
                            <a:schemeClr val="bg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tc>
                  <a:txBody>
                    <a:bodyPr/>
                    <a:lstStyle/>
                    <a:p>
                      <a:pPr>
                        <a:lnSpc>
                          <a:spcPct val="107000"/>
                        </a:lnSpc>
                        <a:spcAft>
                          <a:spcPts val="0"/>
                        </a:spcAft>
                      </a:pPr>
                      <a:r>
                        <a:rPr lang="en-GB" sz="2000" dirty="0">
                          <a:ln cap="flat">
                            <a:solidFill>
                              <a:schemeClr val="bg1"/>
                            </a:solidFill>
                          </a:ln>
                          <a:solidFill>
                            <a:schemeClr val="bg1"/>
                          </a:solidFill>
                          <a:effectLst/>
                        </a:rPr>
                        <a:t>6:20-6:40pm</a:t>
                      </a:r>
                      <a:endParaRPr lang="en-GB" sz="2000" dirty="0">
                        <a:ln cap="flat">
                          <a:solidFill>
                            <a:schemeClr val="bg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extLst>
                  <a:ext uri="{0D108BD9-81ED-4DB2-BD59-A6C34878D82A}">
                    <a16:rowId xmlns:a16="http://schemas.microsoft.com/office/drawing/2014/main" val="776060585"/>
                  </a:ext>
                </a:extLst>
              </a:tr>
              <a:tr h="1196843">
                <a:tc>
                  <a:txBody>
                    <a:bodyPr/>
                    <a:lstStyle/>
                    <a:p>
                      <a:pPr marL="90488" indent="0">
                        <a:lnSpc>
                          <a:spcPct val="107000"/>
                        </a:lnSpc>
                        <a:spcAft>
                          <a:spcPts val="0"/>
                        </a:spcAft>
                      </a:pPr>
                      <a:r>
                        <a:rPr lang="en-GB" sz="2000" b="0" dirty="0">
                          <a:ln cap="flat">
                            <a:solidFill>
                              <a:schemeClr val="bg1"/>
                            </a:solidFill>
                          </a:ln>
                          <a:effectLst/>
                        </a:rPr>
                        <a:t>Musculoskeletal First Contact Practitioner (MSK FCP) – </a:t>
                      </a:r>
                    </a:p>
                    <a:p>
                      <a:pPr marL="90488" indent="0">
                        <a:lnSpc>
                          <a:spcPct val="107000"/>
                        </a:lnSpc>
                        <a:spcAft>
                          <a:spcPts val="0"/>
                        </a:spcAft>
                      </a:pPr>
                      <a:r>
                        <a:rPr lang="en-GB" sz="2000" b="0" dirty="0">
                          <a:ln cap="flat">
                            <a:solidFill>
                              <a:schemeClr val="bg1"/>
                            </a:solidFill>
                          </a:ln>
                          <a:effectLst/>
                        </a:rPr>
                        <a:t>Practitioner Experience </a:t>
                      </a:r>
                      <a:endParaRPr lang="en-GB" sz="2000" b="0" dirty="0">
                        <a:ln cap="flat">
                          <a:solidFill>
                            <a:schemeClr val="bg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tc>
                  <a:txBody>
                    <a:bodyPr/>
                    <a:lstStyle/>
                    <a:p>
                      <a:pPr>
                        <a:lnSpc>
                          <a:spcPct val="107000"/>
                        </a:lnSpc>
                        <a:spcAft>
                          <a:spcPts val="0"/>
                        </a:spcAft>
                      </a:pPr>
                      <a:r>
                        <a:rPr lang="en-GB" sz="2000" b="0" dirty="0">
                          <a:ln cap="flat">
                            <a:solidFill>
                              <a:schemeClr val="bg1"/>
                            </a:solidFill>
                          </a:ln>
                          <a:solidFill>
                            <a:schemeClr val="bg1"/>
                          </a:solidFill>
                          <a:effectLst/>
                        </a:rPr>
                        <a:t>  Jon Livesey</a:t>
                      </a:r>
                    </a:p>
                    <a:p>
                      <a:pPr>
                        <a:lnSpc>
                          <a:spcPct val="107000"/>
                        </a:lnSpc>
                        <a:spcAft>
                          <a:spcPts val="0"/>
                        </a:spcAft>
                      </a:pPr>
                      <a:r>
                        <a:rPr lang="en-GB" sz="2000" b="0" dirty="0">
                          <a:ln cap="flat">
                            <a:solidFill>
                              <a:schemeClr val="bg1"/>
                            </a:solidFill>
                          </a:ln>
                          <a:solidFill>
                            <a:schemeClr val="bg1"/>
                          </a:solidFill>
                          <a:effectLst/>
                        </a:rPr>
                        <a:t>  MSK FCP, Selby PCN</a:t>
                      </a:r>
                    </a:p>
                    <a:p>
                      <a:pPr>
                        <a:lnSpc>
                          <a:spcPct val="107000"/>
                        </a:lnSpc>
                        <a:spcAft>
                          <a:spcPts val="0"/>
                        </a:spcAft>
                      </a:pPr>
                      <a:r>
                        <a:rPr lang="en-GB" sz="2000" b="0" dirty="0">
                          <a:ln cap="flat">
                            <a:solidFill>
                              <a:schemeClr val="bg1"/>
                            </a:solidFill>
                          </a:ln>
                          <a:solidFill>
                            <a:schemeClr val="bg1"/>
                          </a:solidFill>
                          <a:effectLst/>
                        </a:rPr>
                        <a:t> </a:t>
                      </a:r>
                      <a:endParaRPr lang="en-GB" sz="2000" b="0" dirty="0">
                        <a:ln cap="flat">
                          <a:solidFill>
                            <a:schemeClr val="bg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tc>
                  <a:txBody>
                    <a:bodyPr/>
                    <a:lstStyle/>
                    <a:p>
                      <a:pPr>
                        <a:lnSpc>
                          <a:spcPct val="107000"/>
                        </a:lnSpc>
                        <a:spcAft>
                          <a:spcPts val="0"/>
                        </a:spcAft>
                      </a:pPr>
                      <a:r>
                        <a:rPr lang="en-GB" sz="2000" dirty="0">
                          <a:ln cap="flat">
                            <a:solidFill>
                              <a:schemeClr val="bg1"/>
                            </a:solidFill>
                          </a:ln>
                          <a:solidFill>
                            <a:schemeClr val="bg1"/>
                          </a:solidFill>
                          <a:effectLst/>
                        </a:rPr>
                        <a:t>6:40-6:50pm</a:t>
                      </a:r>
                      <a:endParaRPr lang="en-GB" sz="2000" dirty="0">
                        <a:ln cap="flat">
                          <a:solidFill>
                            <a:schemeClr val="bg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extLst>
                  <a:ext uri="{0D108BD9-81ED-4DB2-BD59-A6C34878D82A}">
                    <a16:rowId xmlns:a16="http://schemas.microsoft.com/office/drawing/2014/main" val="3553049194"/>
                  </a:ext>
                </a:extLst>
              </a:tr>
              <a:tr h="924079">
                <a:tc>
                  <a:txBody>
                    <a:bodyPr/>
                    <a:lstStyle/>
                    <a:p>
                      <a:pPr marL="105410">
                        <a:lnSpc>
                          <a:spcPct val="107000"/>
                        </a:lnSpc>
                        <a:spcAft>
                          <a:spcPts val="0"/>
                        </a:spcAft>
                      </a:pPr>
                      <a:r>
                        <a:rPr lang="en-GB" sz="2000" b="0" dirty="0">
                          <a:ln cap="flat">
                            <a:solidFill>
                              <a:schemeClr val="bg1"/>
                            </a:solidFill>
                          </a:ln>
                          <a:effectLst/>
                        </a:rPr>
                        <a:t> Mental Health Practitioner (MHP) - Practitioner Experience</a:t>
                      </a:r>
                      <a:endParaRPr lang="en-GB" sz="2000" b="0" dirty="0">
                        <a:ln cap="flat">
                          <a:solidFill>
                            <a:schemeClr val="bg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tc>
                  <a:txBody>
                    <a:bodyPr/>
                    <a:lstStyle/>
                    <a:p>
                      <a:pPr>
                        <a:lnSpc>
                          <a:spcPct val="107000"/>
                        </a:lnSpc>
                        <a:spcAft>
                          <a:spcPts val="0"/>
                        </a:spcAft>
                      </a:pPr>
                      <a:r>
                        <a:rPr lang="en-GB" sz="2000" b="0" dirty="0">
                          <a:ln cap="flat">
                            <a:solidFill>
                              <a:schemeClr val="bg1"/>
                            </a:solidFill>
                          </a:ln>
                          <a:solidFill>
                            <a:schemeClr val="bg1"/>
                          </a:solidFill>
                          <a:effectLst/>
                        </a:rPr>
                        <a:t> Mandy Rosier</a:t>
                      </a:r>
                    </a:p>
                    <a:p>
                      <a:pPr>
                        <a:lnSpc>
                          <a:spcPct val="107000"/>
                        </a:lnSpc>
                        <a:spcAft>
                          <a:spcPts val="0"/>
                        </a:spcAft>
                      </a:pPr>
                      <a:r>
                        <a:rPr lang="en-GB" sz="2000" b="0" dirty="0">
                          <a:ln cap="flat">
                            <a:solidFill>
                              <a:schemeClr val="bg1"/>
                            </a:solidFill>
                          </a:ln>
                          <a:solidFill>
                            <a:schemeClr val="bg1"/>
                          </a:solidFill>
                          <a:effectLst/>
                        </a:rPr>
                        <a:t> MHP FCP, Selby PCN</a:t>
                      </a:r>
                    </a:p>
                    <a:p>
                      <a:pPr>
                        <a:lnSpc>
                          <a:spcPct val="107000"/>
                        </a:lnSpc>
                        <a:spcAft>
                          <a:spcPts val="0"/>
                        </a:spcAft>
                      </a:pPr>
                      <a:endParaRPr lang="en-GB" sz="2000" b="0" dirty="0">
                        <a:ln cap="flat">
                          <a:solidFill>
                            <a:schemeClr val="bg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tc>
                  <a:txBody>
                    <a:bodyPr/>
                    <a:lstStyle/>
                    <a:p>
                      <a:pPr>
                        <a:lnSpc>
                          <a:spcPct val="107000"/>
                        </a:lnSpc>
                        <a:spcAft>
                          <a:spcPts val="0"/>
                        </a:spcAft>
                      </a:pPr>
                      <a:r>
                        <a:rPr lang="en-GB" sz="2000" dirty="0">
                          <a:ln cap="flat">
                            <a:solidFill>
                              <a:schemeClr val="bg1"/>
                            </a:solidFill>
                          </a:ln>
                          <a:solidFill>
                            <a:schemeClr val="bg1"/>
                          </a:solidFill>
                          <a:effectLst/>
                        </a:rPr>
                        <a:t>6:50-7:00pm</a:t>
                      </a:r>
                      <a:endParaRPr lang="en-GB" sz="2000" dirty="0">
                        <a:ln cap="flat">
                          <a:solidFill>
                            <a:schemeClr val="bg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extLst>
                  <a:ext uri="{0D108BD9-81ED-4DB2-BD59-A6C34878D82A}">
                    <a16:rowId xmlns:a16="http://schemas.microsoft.com/office/drawing/2014/main" val="1771617436"/>
                  </a:ext>
                </a:extLst>
              </a:tr>
              <a:tr h="577495">
                <a:tc>
                  <a:txBody>
                    <a:bodyPr/>
                    <a:lstStyle/>
                    <a:p>
                      <a:pPr marL="105410">
                        <a:lnSpc>
                          <a:spcPct val="107000"/>
                        </a:lnSpc>
                        <a:spcAft>
                          <a:spcPts val="0"/>
                        </a:spcAft>
                      </a:pPr>
                      <a:r>
                        <a:rPr lang="en-GB" sz="2000" b="0" dirty="0">
                          <a:ln cap="flat">
                            <a:solidFill>
                              <a:schemeClr val="bg1"/>
                            </a:solidFill>
                          </a:ln>
                          <a:effectLst/>
                        </a:rPr>
                        <a:t> Physicians Associates</a:t>
                      </a:r>
                    </a:p>
                  </a:txBody>
                  <a:tcPr marL="61908" marR="61908" marT="0" marB="0">
                    <a:solidFill>
                      <a:srgbClr val="0C6DBC"/>
                    </a:solidFill>
                  </a:tcPr>
                </a:tc>
                <a:tc>
                  <a:txBody>
                    <a:bodyPr/>
                    <a:lstStyle/>
                    <a:p>
                      <a:pPr>
                        <a:lnSpc>
                          <a:spcPct val="107000"/>
                        </a:lnSpc>
                        <a:spcAft>
                          <a:spcPts val="0"/>
                        </a:spcAft>
                      </a:pPr>
                      <a:r>
                        <a:rPr lang="en-GB" sz="2000" b="0" dirty="0">
                          <a:ln cap="flat">
                            <a:solidFill>
                              <a:schemeClr val="bg1"/>
                            </a:solidFill>
                          </a:ln>
                          <a:solidFill>
                            <a:schemeClr val="bg1"/>
                          </a:solidFill>
                          <a:effectLst/>
                        </a:rPr>
                        <a:t> Dr Emma Broughton, Priory Medical Group</a:t>
                      </a:r>
                    </a:p>
                  </a:txBody>
                  <a:tcPr marL="61908" marR="61908" marT="0" marB="0">
                    <a:solidFill>
                      <a:srgbClr val="0C6DBC"/>
                    </a:solidFill>
                  </a:tcPr>
                </a:tc>
                <a:tc>
                  <a:txBody>
                    <a:bodyPr/>
                    <a:lstStyle/>
                    <a:p>
                      <a:pPr>
                        <a:lnSpc>
                          <a:spcPct val="107000"/>
                        </a:lnSpc>
                        <a:spcAft>
                          <a:spcPts val="0"/>
                        </a:spcAft>
                      </a:pPr>
                      <a:r>
                        <a:rPr lang="en-GB" sz="2000" dirty="0">
                          <a:ln cap="flat">
                            <a:solidFill>
                              <a:schemeClr val="bg1"/>
                            </a:solidFill>
                          </a:ln>
                          <a:solidFill>
                            <a:schemeClr val="bg1"/>
                          </a:solidFill>
                          <a:effectLst/>
                        </a:rPr>
                        <a:t>7:00-7:20pm</a:t>
                      </a:r>
                      <a:endParaRPr lang="en-GB" sz="2000" dirty="0">
                        <a:ln cap="flat">
                          <a:solidFill>
                            <a:schemeClr val="bg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extLst>
                  <a:ext uri="{0D108BD9-81ED-4DB2-BD59-A6C34878D82A}">
                    <a16:rowId xmlns:a16="http://schemas.microsoft.com/office/drawing/2014/main" val="2008075480"/>
                  </a:ext>
                </a:extLst>
              </a:tr>
              <a:tr h="546080">
                <a:tc>
                  <a:txBody>
                    <a:bodyPr/>
                    <a:lstStyle/>
                    <a:p>
                      <a:pPr marL="105410">
                        <a:lnSpc>
                          <a:spcPct val="107000"/>
                        </a:lnSpc>
                        <a:spcAft>
                          <a:spcPts val="0"/>
                        </a:spcAft>
                      </a:pPr>
                      <a:r>
                        <a:rPr lang="en-GB" sz="2000" dirty="0">
                          <a:ln cap="flat">
                            <a:solidFill>
                              <a:schemeClr val="bg1"/>
                            </a:solidFill>
                          </a:ln>
                          <a:effectLst/>
                        </a:rPr>
                        <a:t> </a:t>
                      </a:r>
                      <a:r>
                        <a:rPr lang="en-GB" sz="2000" b="0" dirty="0">
                          <a:ln cap="flat">
                            <a:solidFill>
                              <a:schemeClr val="bg1"/>
                            </a:solidFill>
                          </a:ln>
                          <a:effectLst/>
                        </a:rPr>
                        <a:t>Q&amp;A</a:t>
                      </a:r>
                      <a:endParaRPr lang="en-GB" sz="2000" b="0" dirty="0">
                        <a:ln cap="flat">
                          <a:solidFill>
                            <a:schemeClr val="bg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tc>
                  <a:txBody>
                    <a:bodyPr/>
                    <a:lstStyle/>
                    <a:p>
                      <a:pPr>
                        <a:lnSpc>
                          <a:spcPct val="107000"/>
                        </a:lnSpc>
                        <a:spcAft>
                          <a:spcPts val="0"/>
                        </a:spcAft>
                      </a:pPr>
                      <a:r>
                        <a:rPr lang="en-GB" sz="2000" dirty="0">
                          <a:ln cap="flat">
                            <a:solidFill>
                              <a:schemeClr val="bg1"/>
                            </a:solidFill>
                          </a:ln>
                          <a:effectLst/>
                        </a:rPr>
                        <a:t> </a:t>
                      </a:r>
                      <a:r>
                        <a:rPr lang="en-GB" sz="2000" dirty="0">
                          <a:ln cap="flat">
                            <a:solidFill>
                              <a:schemeClr val="bg1"/>
                            </a:solidFill>
                          </a:ln>
                          <a:solidFill>
                            <a:schemeClr val="bg1"/>
                          </a:solidFill>
                          <a:effectLst/>
                        </a:rPr>
                        <a:t>All</a:t>
                      </a:r>
                    </a:p>
                    <a:p>
                      <a:pPr>
                        <a:lnSpc>
                          <a:spcPct val="107000"/>
                        </a:lnSpc>
                        <a:spcAft>
                          <a:spcPts val="0"/>
                        </a:spcAft>
                      </a:pPr>
                      <a:r>
                        <a:rPr lang="en-GB" sz="2000" dirty="0">
                          <a:ln cap="flat">
                            <a:solidFill>
                              <a:schemeClr val="bg1"/>
                            </a:solidFill>
                          </a:ln>
                          <a:effectLst/>
                        </a:rPr>
                        <a:t> </a:t>
                      </a:r>
                      <a:endParaRPr lang="en-GB" sz="2000" dirty="0">
                        <a:ln cap="flat">
                          <a:solidFill>
                            <a:schemeClr val="bg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tc>
                  <a:txBody>
                    <a:bodyPr/>
                    <a:lstStyle/>
                    <a:p>
                      <a:pPr>
                        <a:lnSpc>
                          <a:spcPct val="107000"/>
                        </a:lnSpc>
                        <a:spcAft>
                          <a:spcPts val="0"/>
                        </a:spcAft>
                      </a:pPr>
                      <a:r>
                        <a:rPr lang="en-GB" sz="2000" dirty="0">
                          <a:ln cap="flat">
                            <a:solidFill>
                              <a:schemeClr val="bg1"/>
                            </a:solidFill>
                          </a:ln>
                          <a:solidFill>
                            <a:schemeClr val="bg1"/>
                          </a:solidFill>
                          <a:effectLst/>
                          <a:latin typeface="+mn-lt"/>
                        </a:rPr>
                        <a:t>7:20-7:30pm</a:t>
                      </a:r>
                    </a:p>
                    <a:p>
                      <a:pPr>
                        <a:lnSpc>
                          <a:spcPct val="107000"/>
                        </a:lnSpc>
                        <a:spcAft>
                          <a:spcPts val="0"/>
                        </a:spcAft>
                      </a:pPr>
                      <a:r>
                        <a:rPr lang="en-GB" sz="2000" dirty="0">
                          <a:ln cap="flat">
                            <a:solidFill>
                              <a:schemeClr val="bg1"/>
                            </a:solidFill>
                          </a:ln>
                          <a:solidFill>
                            <a:schemeClr val="bg1"/>
                          </a:solidFill>
                          <a:effectLst/>
                        </a:rPr>
                        <a:t> </a:t>
                      </a:r>
                      <a:endParaRPr lang="en-GB" sz="2000" dirty="0">
                        <a:ln cap="flat">
                          <a:solidFill>
                            <a:schemeClr val="bg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08" marR="61908" marT="0" marB="0">
                    <a:solidFill>
                      <a:srgbClr val="0C6DBC"/>
                    </a:solidFill>
                  </a:tcPr>
                </a:tc>
                <a:extLst>
                  <a:ext uri="{0D108BD9-81ED-4DB2-BD59-A6C34878D82A}">
                    <a16:rowId xmlns:a16="http://schemas.microsoft.com/office/drawing/2014/main" val="2079040670"/>
                  </a:ext>
                </a:extLst>
              </a:tr>
            </a:tbl>
          </a:graphicData>
        </a:graphic>
      </p:graphicFrame>
    </p:spTree>
    <p:extLst>
      <p:ext uri="{BB962C8B-B14F-4D97-AF65-F5344CB8AC3E}">
        <p14:creationId xmlns:p14="http://schemas.microsoft.com/office/powerpoint/2010/main" val="3199329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89526" y="1253186"/>
            <a:ext cx="7812949" cy="2981006"/>
            <a:chOff x="0" y="-38100"/>
            <a:chExt cx="15625897" cy="5962009"/>
          </a:xfrm>
        </p:grpSpPr>
        <p:sp>
          <p:nvSpPr>
            <p:cNvPr id="3" name="TextBox 3"/>
            <p:cNvSpPr txBox="1"/>
            <p:nvPr/>
          </p:nvSpPr>
          <p:spPr>
            <a:xfrm>
              <a:off x="972964" y="-38100"/>
              <a:ext cx="13679969" cy="856004"/>
            </a:xfrm>
            <a:prstGeom prst="rect">
              <a:avLst/>
            </a:prstGeom>
          </p:spPr>
          <p:txBody>
            <a:bodyPr lIns="0" tIns="0" rIns="0" bIns="0" rtlCol="0" anchor="t">
              <a:spAutoFit/>
            </a:bodyPr>
            <a:lstStyle/>
            <a:p>
              <a:pPr algn="ctr" defTabSz="609630">
                <a:lnSpc>
                  <a:spcPts val="3640"/>
                </a:lnSpc>
              </a:pPr>
              <a:r>
                <a:rPr lang="en-US" sz="2800" spc="101" dirty="0">
                  <a:solidFill>
                    <a:srgbClr val="5B4092"/>
                  </a:solidFill>
                  <a:latin typeface="Poppins Medium"/>
                </a:rPr>
                <a:t>2017</a:t>
              </a:r>
            </a:p>
          </p:txBody>
        </p:sp>
        <p:sp>
          <p:nvSpPr>
            <p:cNvPr id="4" name="TextBox 4"/>
            <p:cNvSpPr txBox="1"/>
            <p:nvPr/>
          </p:nvSpPr>
          <p:spPr>
            <a:xfrm>
              <a:off x="0" y="1840229"/>
              <a:ext cx="15625897" cy="4083680"/>
            </a:xfrm>
            <a:prstGeom prst="rect">
              <a:avLst/>
            </a:prstGeom>
          </p:spPr>
          <p:txBody>
            <a:bodyPr lIns="0" tIns="0" rIns="0" bIns="0" rtlCol="0" anchor="t">
              <a:spAutoFit/>
            </a:bodyPr>
            <a:lstStyle/>
            <a:p>
              <a:pPr algn="ctr" defTabSz="609630">
                <a:lnSpc>
                  <a:spcPts val="4107"/>
                </a:lnSpc>
              </a:pPr>
              <a:r>
                <a:rPr lang="en-US" sz="2400" spc="75" dirty="0">
                  <a:solidFill>
                    <a:srgbClr val="5B4092"/>
                  </a:solidFill>
                  <a:latin typeface="Poppins Medium"/>
                </a:rPr>
                <a:t>PA role in Primary Care- HYMS </a:t>
              </a:r>
            </a:p>
            <a:p>
              <a:pPr marL="381019" indent="-381019" algn="ctr" defTabSz="609630">
                <a:lnSpc>
                  <a:spcPts val="4107"/>
                </a:lnSpc>
                <a:buFontTx/>
                <a:buChar char="-"/>
              </a:pPr>
              <a:r>
                <a:rPr lang="en-US" sz="2400" spc="75" dirty="0">
                  <a:solidFill>
                    <a:srgbClr val="5B4092"/>
                  </a:solidFill>
                  <a:latin typeface="Poppins Medium"/>
                </a:rPr>
                <a:t>Perceptorship funding available</a:t>
              </a:r>
            </a:p>
            <a:p>
              <a:pPr marL="381019" indent="-381019" algn="ctr" defTabSz="609630">
                <a:lnSpc>
                  <a:spcPts val="4107"/>
                </a:lnSpc>
                <a:buFontTx/>
                <a:buChar char="-"/>
              </a:pPr>
              <a:r>
                <a:rPr lang="en-US" sz="2400" spc="75" dirty="0">
                  <a:solidFill>
                    <a:srgbClr val="5B4092"/>
                  </a:solidFill>
                  <a:latin typeface="Poppins Medium"/>
                </a:rPr>
                <a:t>Collaborative 2yr Programme</a:t>
              </a:r>
            </a:p>
            <a:p>
              <a:pPr marL="381019" indent="-381019" algn="ctr" defTabSz="609630">
                <a:lnSpc>
                  <a:spcPts val="4107"/>
                </a:lnSpc>
                <a:buFontTx/>
                <a:buChar char="-"/>
              </a:pPr>
              <a:r>
                <a:rPr lang="en-US" sz="2400" spc="75" dirty="0">
                  <a:solidFill>
                    <a:srgbClr val="5B4092"/>
                  </a:solidFill>
                  <a:latin typeface="Poppins Medium"/>
                </a:rPr>
                <a:t>4 Primary Care Rotations</a:t>
              </a:r>
            </a:p>
          </p:txBody>
        </p:sp>
        <p:sp>
          <p:nvSpPr>
            <p:cNvPr id="5" name="TextBox 5"/>
            <p:cNvSpPr txBox="1"/>
            <p:nvPr/>
          </p:nvSpPr>
          <p:spPr>
            <a:xfrm>
              <a:off x="2107226" y="3643470"/>
              <a:ext cx="11411445" cy="773802"/>
            </a:xfrm>
            <a:prstGeom prst="rect">
              <a:avLst/>
            </a:prstGeom>
          </p:spPr>
          <p:txBody>
            <a:bodyPr lIns="0" tIns="0" rIns="0" bIns="0" rtlCol="0" anchor="t">
              <a:spAutoFit/>
            </a:bodyPr>
            <a:lstStyle/>
            <a:p>
              <a:pPr algn="ctr" defTabSz="609630">
                <a:lnSpc>
                  <a:spcPts val="3556"/>
                </a:lnSpc>
              </a:pPr>
              <a:endParaRPr sz="1200" dirty="0">
                <a:solidFill>
                  <a:prstClr val="black"/>
                </a:solidFill>
                <a:latin typeface="Calibri"/>
              </a:endParaRPr>
            </a:p>
          </p:txBody>
        </p:sp>
      </p:grpSp>
      <p:pic>
        <p:nvPicPr>
          <p:cNvPr id="6" name="Picture 6"/>
          <p:cNvPicPr>
            <a:picLocks noChangeAspect="1"/>
          </p:cNvPicPr>
          <p:nvPr/>
        </p:nvPicPr>
        <p:blipFill>
          <a:blip r:embed="rId3"/>
          <a:srcRect/>
          <a:stretch>
            <a:fillRect/>
          </a:stretch>
        </p:blipFill>
        <p:spPr>
          <a:xfrm>
            <a:off x="8534400" y="4451998"/>
            <a:ext cx="3397293" cy="225487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001909" y="-155857"/>
            <a:ext cx="378416" cy="7179051"/>
          </a:xfrm>
          <a:prstGeom prst="rect">
            <a:avLst/>
          </a:prstGeom>
          <a:solidFill>
            <a:srgbClr val="5B4092"/>
          </a:solidFill>
        </p:spPr>
      </p:sp>
      <p:sp>
        <p:nvSpPr>
          <p:cNvPr id="3" name="AutoShape 3"/>
          <p:cNvSpPr/>
          <p:nvPr/>
        </p:nvSpPr>
        <p:spPr>
          <a:xfrm>
            <a:off x="685800" y="657987"/>
            <a:ext cx="140014" cy="5542027"/>
          </a:xfrm>
          <a:prstGeom prst="rect">
            <a:avLst/>
          </a:prstGeom>
          <a:solidFill>
            <a:srgbClr val="5B4092"/>
          </a:solidFill>
        </p:spPr>
      </p:sp>
      <p:grpSp>
        <p:nvGrpSpPr>
          <p:cNvPr id="7" name="Group 7"/>
          <p:cNvGrpSpPr/>
          <p:nvPr/>
        </p:nvGrpSpPr>
        <p:grpSpPr>
          <a:xfrm rot="10304843">
            <a:off x="3123921" y="3647102"/>
            <a:ext cx="1928181" cy="260765"/>
            <a:chOff x="0" y="0"/>
            <a:chExt cx="13701181" cy="1852930"/>
          </a:xfrm>
        </p:grpSpPr>
        <p:sp>
          <p:nvSpPr>
            <p:cNvPr id="8" name="Freeform 8"/>
            <p:cNvSpPr/>
            <p:nvPr/>
          </p:nvSpPr>
          <p:spPr>
            <a:xfrm>
              <a:off x="0" y="0"/>
              <a:ext cx="13701181" cy="1854200"/>
            </a:xfrm>
            <a:custGeom>
              <a:avLst/>
              <a:gdLst/>
              <a:ahLst/>
              <a:cxnLst/>
              <a:rect l="l" t="t" r="r" b="b"/>
              <a:pathLst>
                <a:path w="13701181" h="1854200">
                  <a:moveTo>
                    <a:pt x="13600852" y="739140"/>
                  </a:moveTo>
                  <a:lnTo>
                    <a:pt x="12680101" y="49530"/>
                  </a:lnTo>
                  <a:cubicBezTo>
                    <a:pt x="12635651" y="16510"/>
                    <a:pt x="12587391" y="0"/>
                    <a:pt x="12537862" y="0"/>
                  </a:cubicBezTo>
                  <a:cubicBezTo>
                    <a:pt x="12432451" y="0"/>
                    <a:pt x="12354982" y="81280"/>
                    <a:pt x="12354982" y="194310"/>
                  </a:cubicBezTo>
                  <a:lnTo>
                    <a:pt x="12354982" y="605790"/>
                  </a:lnTo>
                  <a:lnTo>
                    <a:pt x="313690" y="605790"/>
                  </a:lnTo>
                  <a:cubicBezTo>
                    <a:pt x="139700" y="609600"/>
                    <a:pt x="0" y="751840"/>
                    <a:pt x="0" y="927100"/>
                  </a:cubicBezTo>
                  <a:cubicBezTo>
                    <a:pt x="0" y="1102360"/>
                    <a:pt x="139700" y="1244600"/>
                    <a:pt x="313690" y="1248410"/>
                  </a:cubicBezTo>
                  <a:lnTo>
                    <a:pt x="12354982" y="1248410"/>
                  </a:lnTo>
                  <a:lnTo>
                    <a:pt x="12354982" y="1659890"/>
                  </a:lnTo>
                  <a:cubicBezTo>
                    <a:pt x="12354982" y="1772920"/>
                    <a:pt x="12432451" y="1854200"/>
                    <a:pt x="12537862" y="1854200"/>
                  </a:cubicBezTo>
                  <a:cubicBezTo>
                    <a:pt x="12587391" y="1854200"/>
                    <a:pt x="12635651" y="1836420"/>
                    <a:pt x="12680101" y="1803400"/>
                  </a:cubicBezTo>
                  <a:lnTo>
                    <a:pt x="13600852" y="1115060"/>
                  </a:lnTo>
                  <a:cubicBezTo>
                    <a:pt x="13664352" y="1066800"/>
                    <a:pt x="13701181" y="998220"/>
                    <a:pt x="13701181" y="927100"/>
                  </a:cubicBezTo>
                  <a:cubicBezTo>
                    <a:pt x="13701181" y="854710"/>
                    <a:pt x="13664352" y="787400"/>
                    <a:pt x="13600852" y="739140"/>
                  </a:cubicBezTo>
                  <a:close/>
                </a:path>
              </a:pathLst>
            </a:custGeom>
            <a:solidFill>
              <a:srgbClr val="4AA5DB"/>
            </a:solidFill>
          </p:spPr>
        </p:sp>
      </p:grpSp>
      <p:sp>
        <p:nvSpPr>
          <p:cNvPr id="9" name="TextBox 9"/>
          <p:cNvSpPr txBox="1"/>
          <p:nvPr/>
        </p:nvSpPr>
        <p:spPr>
          <a:xfrm>
            <a:off x="5012390" y="3079058"/>
            <a:ext cx="3304249" cy="1080039"/>
          </a:xfrm>
          <a:prstGeom prst="rect">
            <a:avLst/>
          </a:prstGeom>
        </p:spPr>
        <p:txBody>
          <a:bodyPr lIns="0" tIns="0" rIns="0" bIns="0" rtlCol="0" anchor="t">
            <a:spAutoFit/>
          </a:bodyPr>
          <a:lstStyle/>
          <a:p>
            <a:pPr algn="ctr" defTabSz="609630">
              <a:lnSpc>
                <a:spcPts val="4512"/>
              </a:lnSpc>
            </a:pPr>
            <a:r>
              <a:rPr lang="en-US" sz="2400" dirty="0">
                <a:solidFill>
                  <a:srgbClr val="5B4092"/>
                </a:solidFill>
                <a:latin typeface="Poppins Bold"/>
              </a:rPr>
              <a:t>Physician Associate Role in Primary Care</a:t>
            </a:r>
          </a:p>
        </p:txBody>
      </p:sp>
      <p:sp>
        <p:nvSpPr>
          <p:cNvPr id="10" name="TextBox 10"/>
          <p:cNvSpPr txBox="1"/>
          <p:nvPr/>
        </p:nvSpPr>
        <p:spPr>
          <a:xfrm>
            <a:off x="3112791" y="1008796"/>
            <a:ext cx="8490211" cy="1055032"/>
          </a:xfrm>
          <a:prstGeom prst="rect">
            <a:avLst/>
          </a:prstGeom>
        </p:spPr>
        <p:txBody>
          <a:bodyPr lIns="0" tIns="0" rIns="0" bIns="0" rtlCol="0" anchor="t">
            <a:spAutoFit/>
          </a:bodyPr>
          <a:lstStyle/>
          <a:p>
            <a:pPr algn="r" defTabSz="609630">
              <a:lnSpc>
                <a:spcPts val="4317"/>
              </a:lnSpc>
            </a:pPr>
            <a:r>
              <a:rPr lang="en-US" sz="3083" dirty="0">
                <a:solidFill>
                  <a:srgbClr val="5B4092"/>
                </a:solidFill>
                <a:latin typeface="Poppins Medium"/>
              </a:rPr>
              <a:t>Routine appointment</a:t>
            </a:r>
          </a:p>
          <a:p>
            <a:pPr algn="r" defTabSz="609630">
              <a:lnSpc>
                <a:spcPts val="4317"/>
              </a:lnSpc>
            </a:pPr>
            <a:r>
              <a:rPr lang="en-US" sz="3083" dirty="0">
                <a:solidFill>
                  <a:srgbClr val="5B4092"/>
                </a:solidFill>
                <a:latin typeface="Poppins Medium"/>
              </a:rPr>
              <a:t>-6-12 cases </a:t>
            </a:r>
          </a:p>
        </p:txBody>
      </p:sp>
      <p:sp>
        <p:nvSpPr>
          <p:cNvPr id="11" name="TextBox 11"/>
          <p:cNvSpPr txBox="1"/>
          <p:nvPr/>
        </p:nvSpPr>
        <p:spPr>
          <a:xfrm>
            <a:off x="-2275073" y="3674685"/>
            <a:ext cx="8490211" cy="2138021"/>
          </a:xfrm>
          <a:prstGeom prst="rect">
            <a:avLst/>
          </a:prstGeom>
        </p:spPr>
        <p:txBody>
          <a:bodyPr lIns="0" tIns="0" rIns="0" bIns="0" rtlCol="0" anchor="t">
            <a:spAutoFit/>
          </a:bodyPr>
          <a:lstStyle/>
          <a:p>
            <a:pPr algn="ctr" defTabSz="609630">
              <a:lnSpc>
                <a:spcPts val="4317"/>
              </a:lnSpc>
            </a:pPr>
            <a:r>
              <a:rPr lang="en-US" sz="2400" b="1" dirty="0">
                <a:solidFill>
                  <a:srgbClr val="5B4092"/>
                </a:solidFill>
                <a:latin typeface="Poppins Medium"/>
              </a:rPr>
              <a:t>Specialist roles</a:t>
            </a:r>
          </a:p>
          <a:p>
            <a:pPr marL="457223" indent="-457223" algn="ctr" defTabSz="609630">
              <a:lnSpc>
                <a:spcPts val="4317"/>
              </a:lnSpc>
              <a:buFontTx/>
              <a:buChar char="-"/>
            </a:pPr>
            <a:r>
              <a:rPr lang="en-US" sz="2400" dirty="0">
                <a:solidFill>
                  <a:srgbClr val="5B4092"/>
                </a:solidFill>
                <a:latin typeface="Poppins Medium"/>
              </a:rPr>
              <a:t>Women’s Health</a:t>
            </a:r>
          </a:p>
          <a:p>
            <a:pPr marL="457223" indent="-457223" algn="ctr" defTabSz="609630">
              <a:lnSpc>
                <a:spcPts val="4317"/>
              </a:lnSpc>
              <a:buFontTx/>
              <a:buChar char="-"/>
            </a:pPr>
            <a:r>
              <a:rPr lang="en-US" sz="2400" dirty="0">
                <a:solidFill>
                  <a:srgbClr val="5B4092"/>
                </a:solidFill>
                <a:latin typeface="Poppins Medium"/>
              </a:rPr>
              <a:t>Learning Disability</a:t>
            </a:r>
          </a:p>
          <a:p>
            <a:pPr marL="457223" indent="-457223" algn="ctr" defTabSz="609630">
              <a:lnSpc>
                <a:spcPts val="4317"/>
              </a:lnSpc>
              <a:buFontTx/>
              <a:buChar char="-"/>
            </a:pPr>
            <a:r>
              <a:rPr lang="en-US" sz="2400" dirty="0">
                <a:solidFill>
                  <a:srgbClr val="5B4092"/>
                </a:solidFill>
                <a:latin typeface="Poppins Medium"/>
              </a:rPr>
              <a:t>Minor Surgery</a:t>
            </a:r>
          </a:p>
        </p:txBody>
      </p:sp>
      <p:grpSp>
        <p:nvGrpSpPr>
          <p:cNvPr id="12" name="Group 12"/>
          <p:cNvGrpSpPr/>
          <p:nvPr/>
        </p:nvGrpSpPr>
        <p:grpSpPr>
          <a:xfrm rot="2056634">
            <a:off x="7935470" y="4473600"/>
            <a:ext cx="1928181" cy="260765"/>
            <a:chOff x="0" y="0"/>
            <a:chExt cx="13701181" cy="1852930"/>
          </a:xfrm>
        </p:grpSpPr>
        <p:sp>
          <p:nvSpPr>
            <p:cNvPr id="13" name="Freeform 13"/>
            <p:cNvSpPr/>
            <p:nvPr/>
          </p:nvSpPr>
          <p:spPr>
            <a:xfrm>
              <a:off x="0" y="0"/>
              <a:ext cx="13701181" cy="1854200"/>
            </a:xfrm>
            <a:custGeom>
              <a:avLst/>
              <a:gdLst/>
              <a:ahLst/>
              <a:cxnLst/>
              <a:rect l="l" t="t" r="r" b="b"/>
              <a:pathLst>
                <a:path w="13701181" h="1854200">
                  <a:moveTo>
                    <a:pt x="13600852" y="739140"/>
                  </a:moveTo>
                  <a:lnTo>
                    <a:pt x="12680101" y="49530"/>
                  </a:lnTo>
                  <a:cubicBezTo>
                    <a:pt x="12635651" y="16510"/>
                    <a:pt x="12587391" y="0"/>
                    <a:pt x="12537862" y="0"/>
                  </a:cubicBezTo>
                  <a:cubicBezTo>
                    <a:pt x="12432451" y="0"/>
                    <a:pt x="12354982" y="81280"/>
                    <a:pt x="12354982" y="194310"/>
                  </a:cubicBezTo>
                  <a:lnTo>
                    <a:pt x="12354982" y="605790"/>
                  </a:lnTo>
                  <a:lnTo>
                    <a:pt x="313690" y="605790"/>
                  </a:lnTo>
                  <a:cubicBezTo>
                    <a:pt x="139700" y="609600"/>
                    <a:pt x="0" y="751840"/>
                    <a:pt x="0" y="927100"/>
                  </a:cubicBezTo>
                  <a:cubicBezTo>
                    <a:pt x="0" y="1102360"/>
                    <a:pt x="139700" y="1244600"/>
                    <a:pt x="313690" y="1248410"/>
                  </a:cubicBezTo>
                  <a:lnTo>
                    <a:pt x="12354982" y="1248410"/>
                  </a:lnTo>
                  <a:lnTo>
                    <a:pt x="12354982" y="1659890"/>
                  </a:lnTo>
                  <a:cubicBezTo>
                    <a:pt x="12354982" y="1772920"/>
                    <a:pt x="12432451" y="1854200"/>
                    <a:pt x="12537862" y="1854200"/>
                  </a:cubicBezTo>
                  <a:cubicBezTo>
                    <a:pt x="12587391" y="1854200"/>
                    <a:pt x="12635651" y="1836420"/>
                    <a:pt x="12680101" y="1803400"/>
                  </a:cubicBezTo>
                  <a:lnTo>
                    <a:pt x="13600852" y="1115060"/>
                  </a:lnTo>
                  <a:cubicBezTo>
                    <a:pt x="13664352" y="1066800"/>
                    <a:pt x="13701181" y="998220"/>
                    <a:pt x="13701181" y="927100"/>
                  </a:cubicBezTo>
                  <a:cubicBezTo>
                    <a:pt x="13701181" y="854710"/>
                    <a:pt x="13664352" y="787400"/>
                    <a:pt x="13600852" y="739140"/>
                  </a:cubicBezTo>
                  <a:close/>
                </a:path>
              </a:pathLst>
            </a:custGeom>
            <a:solidFill>
              <a:srgbClr val="4AA5DB"/>
            </a:solidFill>
          </p:spPr>
        </p:sp>
      </p:grpSp>
      <p:grpSp>
        <p:nvGrpSpPr>
          <p:cNvPr id="14" name="Group 14"/>
          <p:cNvGrpSpPr/>
          <p:nvPr/>
        </p:nvGrpSpPr>
        <p:grpSpPr>
          <a:xfrm rot="-3049447">
            <a:off x="7065390" y="2316386"/>
            <a:ext cx="1928181" cy="260765"/>
            <a:chOff x="0" y="0"/>
            <a:chExt cx="13701181" cy="1852930"/>
          </a:xfrm>
        </p:grpSpPr>
        <p:sp>
          <p:nvSpPr>
            <p:cNvPr id="15" name="Freeform 15"/>
            <p:cNvSpPr/>
            <p:nvPr/>
          </p:nvSpPr>
          <p:spPr>
            <a:xfrm>
              <a:off x="0" y="0"/>
              <a:ext cx="13701181" cy="1854200"/>
            </a:xfrm>
            <a:custGeom>
              <a:avLst/>
              <a:gdLst/>
              <a:ahLst/>
              <a:cxnLst/>
              <a:rect l="l" t="t" r="r" b="b"/>
              <a:pathLst>
                <a:path w="13701181" h="1854200">
                  <a:moveTo>
                    <a:pt x="13600852" y="739140"/>
                  </a:moveTo>
                  <a:lnTo>
                    <a:pt x="12680101" y="49530"/>
                  </a:lnTo>
                  <a:cubicBezTo>
                    <a:pt x="12635651" y="16510"/>
                    <a:pt x="12587391" y="0"/>
                    <a:pt x="12537862" y="0"/>
                  </a:cubicBezTo>
                  <a:cubicBezTo>
                    <a:pt x="12432451" y="0"/>
                    <a:pt x="12354982" y="81280"/>
                    <a:pt x="12354982" y="194310"/>
                  </a:cubicBezTo>
                  <a:lnTo>
                    <a:pt x="12354982" y="605790"/>
                  </a:lnTo>
                  <a:lnTo>
                    <a:pt x="313690" y="605790"/>
                  </a:lnTo>
                  <a:cubicBezTo>
                    <a:pt x="139700" y="609600"/>
                    <a:pt x="0" y="751840"/>
                    <a:pt x="0" y="927100"/>
                  </a:cubicBezTo>
                  <a:cubicBezTo>
                    <a:pt x="0" y="1102360"/>
                    <a:pt x="139700" y="1244600"/>
                    <a:pt x="313690" y="1248410"/>
                  </a:cubicBezTo>
                  <a:lnTo>
                    <a:pt x="12354982" y="1248410"/>
                  </a:lnTo>
                  <a:lnTo>
                    <a:pt x="12354982" y="1659890"/>
                  </a:lnTo>
                  <a:cubicBezTo>
                    <a:pt x="12354982" y="1772920"/>
                    <a:pt x="12432451" y="1854200"/>
                    <a:pt x="12537862" y="1854200"/>
                  </a:cubicBezTo>
                  <a:cubicBezTo>
                    <a:pt x="12587391" y="1854200"/>
                    <a:pt x="12635651" y="1836420"/>
                    <a:pt x="12680101" y="1803400"/>
                  </a:cubicBezTo>
                  <a:lnTo>
                    <a:pt x="13600852" y="1115060"/>
                  </a:lnTo>
                  <a:cubicBezTo>
                    <a:pt x="13664352" y="1066800"/>
                    <a:pt x="13701181" y="998220"/>
                    <a:pt x="13701181" y="927100"/>
                  </a:cubicBezTo>
                  <a:cubicBezTo>
                    <a:pt x="13701181" y="854710"/>
                    <a:pt x="13664352" y="787400"/>
                    <a:pt x="13600852" y="739140"/>
                  </a:cubicBezTo>
                  <a:close/>
                </a:path>
              </a:pathLst>
            </a:custGeom>
            <a:solidFill>
              <a:srgbClr val="4AA5DB"/>
            </a:solidFill>
          </p:spPr>
        </p:sp>
      </p:grpSp>
      <p:grpSp>
        <p:nvGrpSpPr>
          <p:cNvPr id="16" name="Group 16"/>
          <p:cNvGrpSpPr/>
          <p:nvPr/>
        </p:nvGrpSpPr>
        <p:grpSpPr>
          <a:xfrm rot="7958763">
            <a:off x="4450075" y="5144628"/>
            <a:ext cx="1928181" cy="260765"/>
            <a:chOff x="0" y="0"/>
            <a:chExt cx="13701181" cy="1852930"/>
          </a:xfrm>
        </p:grpSpPr>
        <p:sp>
          <p:nvSpPr>
            <p:cNvPr id="17" name="Freeform 17"/>
            <p:cNvSpPr/>
            <p:nvPr/>
          </p:nvSpPr>
          <p:spPr>
            <a:xfrm>
              <a:off x="0" y="0"/>
              <a:ext cx="13701181" cy="1854200"/>
            </a:xfrm>
            <a:custGeom>
              <a:avLst/>
              <a:gdLst/>
              <a:ahLst/>
              <a:cxnLst/>
              <a:rect l="l" t="t" r="r" b="b"/>
              <a:pathLst>
                <a:path w="13701181" h="1854200">
                  <a:moveTo>
                    <a:pt x="13600852" y="739140"/>
                  </a:moveTo>
                  <a:lnTo>
                    <a:pt x="12680101" y="49530"/>
                  </a:lnTo>
                  <a:cubicBezTo>
                    <a:pt x="12635651" y="16510"/>
                    <a:pt x="12587391" y="0"/>
                    <a:pt x="12537862" y="0"/>
                  </a:cubicBezTo>
                  <a:cubicBezTo>
                    <a:pt x="12432451" y="0"/>
                    <a:pt x="12354982" y="81280"/>
                    <a:pt x="12354982" y="194310"/>
                  </a:cubicBezTo>
                  <a:lnTo>
                    <a:pt x="12354982" y="605790"/>
                  </a:lnTo>
                  <a:lnTo>
                    <a:pt x="313690" y="605790"/>
                  </a:lnTo>
                  <a:cubicBezTo>
                    <a:pt x="139700" y="609600"/>
                    <a:pt x="0" y="751840"/>
                    <a:pt x="0" y="927100"/>
                  </a:cubicBezTo>
                  <a:cubicBezTo>
                    <a:pt x="0" y="1102360"/>
                    <a:pt x="139700" y="1244600"/>
                    <a:pt x="313690" y="1248410"/>
                  </a:cubicBezTo>
                  <a:lnTo>
                    <a:pt x="12354982" y="1248410"/>
                  </a:lnTo>
                  <a:lnTo>
                    <a:pt x="12354982" y="1659890"/>
                  </a:lnTo>
                  <a:cubicBezTo>
                    <a:pt x="12354982" y="1772920"/>
                    <a:pt x="12432451" y="1854200"/>
                    <a:pt x="12537862" y="1854200"/>
                  </a:cubicBezTo>
                  <a:cubicBezTo>
                    <a:pt x="12587391" y="1854200"/>
                    <a:pt x="12635651" y="1836420"/>
                    <a:pt x="12680101" y="1803400"/>
                  </a:cubicBezTo>
                  <a:lnTo>
                    <a:pt x="13600852" y="1115060"/>
                  </a:lnTo>
                  <a:cubicBezTo>
                    <a:pt x="13664352" y="1066800"/>
                    <a:pt x="13701181" y="998220"/>
                    <a:pt x="13701181" y="927100"/>
                  </a:cubicBezTo>
                  <a:cubicBezTo>
                    <a:pt x="13701181" y="854710"/>
                    <a:pt x="13664352" y="787400"/>
                    <a:pt x="13600852" y="739140"/>
                  </a:cubicBezTo>
                  <a:close/>
                </a:path>
              </a:pathLst>
            </a:custGeom>
            <a:solidFill>
              <a:srgbClr val="4AA5DB"/>
            </a:solidFill>
          </p:spPr>
        </p:sp>
      </p:grpSp>
      <p:sp>
        <p:nvSpPr>
          <p:cNvPr id="19" name="TextBox 19"/>
          <p:cNvSpPr txBox="1"/>
          <p:nvPr/>
        </p:nvSpPr>
        <p:spPr>
          <a:xfrm>
            <a:off x="5947679" y="5339537"/>
            <a:ext cx="8490211" cy="1055032"/>
          </a:xfrm>
          <a:prstGeom prst="rect">
            <a:avLst/>
          </a:prstGeom>
        </p:spPr>
        <p:txBody>
          <a:bodyPr lIns="0" tIns="0" rIns="0" bIns="0" rtlCol="0" anchor="t">
            <a:spAutoFit/>
          </a:bodyPr>
          <a:lstStyle/>
          <a:p>
            <a:pPr algn="ctr" defTabSz="609630">
              <a:lnSpc>
                <a:spcPts val="4317"/>
              </a:lnSpc>
            </a:pPr>
            <a:r>
              <a:rPr lang="en-US" sz="3083" dirty="0">
                <a:solidFill>
                  <a:srgbClr val="5B4092"/>
                </a:solidFill>
                <a:latin typeface="Poppins Medium"/>
              </a:rPr>
              <a:t>Urgent Care</a:t>
            </a:r>
          </a:p>
          <a:p>
            <a:pPr algn="ctr" defTabSz="609630">
              <a:lnSpc>
                <a:spcPts val="4317"/>
              </a:lnSpc>
            </a:pPr>
            <a:r>
              <a:rPr lang="en-US" sz="3083" dirty="0">
                <a:solidFill>
                  <a:srgbClr val="5B4092"/>
                </a:solidFill>
                <a:latin typeface="Poppins Medium"/>
              </a:rPr>
              <a:t>- 6-12 cases</a:t>
            </a:r>
          </a:p>
        </p:txBody>
      </p:sp>
      <p:sp>
        <p:nvSpPr>
          <p:cNvPr id="20" name="TextBox 20"/>
          <p:cNvSpPr txBox="1"/>
          <p:nvPr/>
        </p:nvSpPr>
        <p:spPr>
          <a:xfrm>
            <a:off x="249363" y="6015329"/>
            <a:ext cx="8490211" cy="503599"/>
          </a:xfrm>
          <a:prstGeom prst="rect">
            <a:avLst/>
          </a:prstGeom>
        </p:spPr>
        <p:txBody>
          <a:bodyPr lIns="0" tIns="0" rIns="0" bIns="0" rtlCol="0" anchor="t">
            <a:spAutoFit/>
          </a:bodyPr>
          <a:lstStyle/>
          <a:p>
            <a:pPr algn="ctr" defTabSz="609630">
              <a:lnSpc>
                <a:spcPts val="4317"/>
              </a:lnSpc>
            </a:pPr>
            <a:r>
              <a:rPr lang="en-US" sz="3083" dirty="0">
                <a:solidFill>
                  <a:srgbClr val="5B4092"/>
                </a:solidFill>
                <a:latin typeface="Poppins Medium"/>
              </a:rPr>
              <a:t>Home Visits</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0216" r="60163" b="67688"/>
          <a:stretch/>
        </p:blipFill>
        <p:spPr>
          <a:xfrm>
            <a:off x="2438400" y="828682"/>
            <a:ext cx="2307599" cy="141593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99999">
            <a:off x="4571999" y="2223300"/>
            <a:ext cx="1328553" cy="68360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0733" y="228600"/>
            <a:ext cx="11036708" cy="5205370"/>
            <a:chOff x="-249699" y="-198933"/>
            <a:chExt cx="17841073" cy="5833662"/>
          </a:xfrm>
        </p:grpSpPr>
        <p:sp>
          <p:nvSpPr>
            <p:cNvPr id="3" name="TextBox 3"/>
            <p:cNvSpPr txBox="1"/>
            <p:nvPr/>
          </p:nvSpPr>
          <p:spPr>
            <a:xfrm>
              <a:off x="-249699" y="-198933"/>
              <a:ext cx="17841073" cy="862313"/>
            </a:xfrm>
            <a:prstGeom prst="rect">
              <a:avLst/>
            </a:prstGeom>
          </p:spPr>
          <p:txBody>
            <a:bodyPr lIns="0" tIns="0" rIns="0" bIns="0" rtlCol="0" anchor="t">
              <a:spAutoFit/>
            </a:bodyPr>
            <a:lstStyle/>
            <a:p>
              <a:pPr defTabSz="609630">
                <a:lnSpc>
                  <a:spcPts val="5992"/>
                </a:lnSpc>
              </a:pPr>
              <a:r>
                <a:rPr lang="en-US" sz="5447" spc="190" dirty="0">
                  <a:solidFill>
                    <a:srgbClr val="5B4092"/>
                  </a:solidFill>
                  <a:latin typeface="Poppins Bold"/>
                </a:rPr>
                <a:t>Dependent Practitioners</a:t>
              </a:r>
            </a:p>
          </p:txBody>
        </p:sp>
        <p:sp>
          <p:nvSpPr>
            <p:cNvPr id="4" name="TextBox 4"/>
            <p:cNvSpPr txBox="1"/>
            <p:nvPr/>
          </p:nvSpPr>
          <p:spPr>
            <a:xfrm>
              <a:off x="-113093" y="996631"/>
              <a:ext cx="15839328" cy="4638098"/>
            </a:xfrm>
            <a:prstGeom prst="rect">
              <a:avLst/>
            </a:prstGeom>
          </p:spPr>
          <p:txBody>
            <a:bodyPr lIns="0" tIns="0" rIns="0" bIns="0" rtlCol="0" anchor="t">
              <a:spAutoFit/>
            </a:bodyPr>
            <a:lstStyle/>
            <a:p>
              <a:pPr defTabSz="609630">
                <a:lnSpc>
                  <a:spcPts val="4656"/>
                </a:lnSpc>
              </a:pPr>
              <a:r>
                <a:rPr lang="en-US" sz="2400" b="1" spc="129" dirty="0">
                  <a:solidFill>
                    <a:srgbClr val="5B4092"/>
                  </a:solidFill>
                  <a:latin typeface="Poppins Medium"/>
                </a:rPr>
                <a:t>Debriefing Model</a:t>
              </a:r>
            </a:p>
            <a:p>
              <a:pPr marL="381019" indent="-381019" defTabSz="609630">
                <a:lnSpc>
                  <a:spcPts val="4656"/>
                </a:lnSpc>
                <a:buFontTx/>
                <a:buChar char="-"/>
              </a:pPr>
              <a:r>
                <a:rPr lang="en-US" sz="2400" b="1" spc="129" dirty="0">
                  <a:solidFill>
                    <a:srgbClr val="5B4092"/>
                  </a:solidFill>
                  <a:latin typeface="Poppins Medium"/>
                </a:rPr>
                <a:t>Initially all cases debriefed. </a:t>
              </a:r>
            </a:p>
            <a:p>
              <a:pPr marL="381019" indent="-381019" defTabSz="609630">
                <a:lnSpc>
                  <a:spcPts val="4656"/>
                </a:lnSpc>
                <a:buFontTx/>
                <a:buChar char="-"/>
              </a:pPr>
              <a:r>
                <a:rPr lang="en-US" sz="2400" b="1" spc="129" dirty="0">
                  <a:solidFill>
                    <a:srgbClr val="5B4092"/>
                  </a:solidFill>
                  <a:latin typeface="Poppins Medium"/>
                </a:rPr>
                <a:t>As competencies grow- focused debriefs</a:t>
              </a:r>
              <a:endParaRPr lang="en-US" sz="2400" spc="129" dirty="0">
                <a:solidFill>
                  <a:srgbClr val="5B4092"/>
                </a:solidFill>
                <a:latin typeface="Poppins Medium"/>
              </a:endParaRPr>
            </a:p>
            <a:p>
              <a:pPr defTabSz="609630">
                <a:lnSpc>
                  <a:spcPts val="4656"/>
                </a:lnSpc>
              </a:pPr>
              <a:r>
                <a:rPr lang="en-US" sz="2400" b="1" spc="129" dirty="0">
                  <a:solidFill>
                    <a:srgbClr val="5B4092"/>
                  </a:solidFill>
                  <a:latin typeface="Poppins Medium"/>
                </a:rPr>
                <a:t>Prescribing</a:t>
              </a:r>
              <a:r>
                <a:rPr lang="en-US" sz="2400" spc="129" dirty="0">
                  <a:solidFill>
                    <a:srgbClr val="5B4092"/>
                  </a:solidFill>
                  <a:latin typeface="Poppins Medium"/>
                </a:rPr>
                <a:t>:</a:t>
              </a:r>
            </a:p>
            <a:p>
              <a:pPr marL="457223" indent="-457223" defTabSz="609630">
                <a:lnSpc>
                  <a:spcPts val="4656"/>
                </a:lnSpc>
                <a:buFont typeface="Arial" panose="020B0604020202020204" pitchFamily="34" charset="0"/>
                <a:buChar char="•"/>
              </a:pPr>
              <a:r>
                <a:rPr lang="en-US" sz="2400" spc="129" dirty="0">
                  <a:solidFill>
                    <a:srgbClr val="5B4092"/>
                  </a:solidFill>
                  <a:latin typeface="Poppins Medium"/>
                </a:rPr>
                <a:t>Under current regulation, unable to prescribe. </a:t>
              </a:r>
            </a:p>
            <a:p>
              <a:pPr marL="457223" indent="-457223" defTabSz="609630">
                <a:lnSpc>
                  <a:spcPts val="4656"/>
                </a:lnSpc>
                <a:buFont typeface="Arial" panose="020B0604020202020204" pitchFamily="34" charset="0"/>
                <a:buChar char="•"/>
              </a:pPr>
              <a:r>
                <a:rPr lang="en-US" sz="2400" spc="129" dirty="0">
                  <a:solidFill>
                    <a:srgbClr val="5B4092"/>
                  </a:solidFill>
                  <a:latin typeface="Poppins Medium"/>
                </a:rPr>
                <a:t>Reviewed by RCP/ RCPA in 2022. </a:t>
              </a:r>
            </a:p>
            <a:p>
              <a:pPr marL="457223" indent="-457223" defTabSz="609630">
                <a:lnSpc>
                  <a:spcPts val="4656"/>
                </a:lnSpc>
                <a:buFont typeface="Arial" panose="020B0604020202020204" pitchFamily="34" charset="0"/>
                <a:buChar char="•"/>
              </a:pPr>
              <a:r>
                <a:rPr lang="en-US" sz="2400" spc="129" dirty="0">
                  <a:solidFill>
                    <a:srgbClr val="5B4092"/>
                  </a:solidFill>
                  <a:latin typeface="Poppins Medium"/>
                </a:rPr>
                <a:t>Would require Parliamentary Approval.  </a:t>
              </a:r>
            </a:p>
          </p:txBody>
        </p:sp>
        <p:sp>
          <p:nvSpPr>
            <p:cNvPr id="5" name="TextBox 5"/>
            <p:cNvSpPr txBox="1"/>
            <p:nvPr/>
          </p:nvSpPr>
          <p:spPr>
            <a:xfrm>
              <a:off x="0" y="4630344"/>
              <a:ext cx="13173138" cy="472476"/>
            </a:xfrm>
            <a:prstGeom prst="rect">
              <a:avLst/>
            </a:prstGeom>
          </p:spPr>
          <p:txBody>
            <a:bodyPr lIns="0" tIns="0" rIns="0" bIns="0" rtlCol="0" anchor="t">
              <a:spAutoFit/>
            </a:bodyPr>
            <a:lstStyle/>
            <a:p>
              <a:pPr defTabSz="609630">
                <a:lnSpc>
                  <a:spcPts val="3614"/>
                </a:lnSpc>
              </a:pPr>
              <a:endParaRPr lang="en-US" sz="2581" spc="77" dirty="0">
                <a:solidFill>
                  <a:srgbClr val="5B4092"/>
                </a:solidFill>
                <a:latin typeface="Poppins Light"/>
              </a:endParaRPr>
            </a:p>
          </p:txBody>
        </p:sp>
      </p:grpSp>
      <p:sp>
        <p:nvSpPr>
          <p:cNvPr id="6" name="AutoShape 6"/>
          <p:cNvSpPr/>
          <p:nvPr/>
        </p:nvSpPr>
        <p:spPr>
          <a:xfrm>
            <a:off x="12001909" y="-155857"/>
            <a:ext cx="378416" cy="7179051"/>
          </a:xfrm>
          <a:prstGeom prst="rect">
            <a:avLst/>
          </a:prstGeom>
          <a:solidFill>
            <a:srgbClr val="5B4092"/>
          </a:solidFill>
        </p:spPr>
      </p:sp>
      <p:pic>
        <p:nvPicPr>
          <p:cNvPr id="7" name="Picture 7"/>
          <p:cNvPicPr>
            <a:picLocks noChangeAspect="1"/>
          </p:cNvPicPr>
          <p:nvPr/>
        </p:nvPicPr>
        <p:blipFill>
          <a:blip r:embed="rId3">
            <a:alphaModFix amt="23000"/>
          </a:blip>
          <a:srcRect/>
          <a:stretch>
            <a:fillRect/>
          </a:stretch>
        </p:blipFill>
        <p:spPr>
          <a:xfrm>
            <a:off x="7467600" y="4104848"/>
            <a:ext cx="4148012" cy="275315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0733" y="228600"/>
            <a:ext cx="11036708" cy="5205369"/>
            <a:chOff x="-249699" y="-198933"/>
            <a:chExt cx="17841073" cy="5833663"/>
          </a:xfrm>
        </p:grpSpPr>
        <p:sp>
          <p:nvSpPr>
            <p:cNvPr id="3" name="TextBox 3"/>
            <p:cNvSpPr txBox="1"/>
            <p:nvPr/>
          </p:nvSpPr>
          <p:spPr>
            <a:xfrm>
              <a:off x="-249699" y="-198933"/>
              <a:ext cx="17841073" cy="862313"/>
            </a:xfrm>
            <a:prstGeom prst="rect">
              <a:avLst/>
            </a:prstGeom>
          </p:spPr>
          <p:txBody>
            <a:bodyPr lIns="0" tIns="0" rIns="0" bIns="0" rtlCol="0" anchor="t">
              <a:spAutoFit/>
            </a:bodyPr>
            <a:lstStyle/>
            <a:p>
              <a:pPr defTabSz="609630">
                <a:lnSpc>
                  <a:spcPts val="5992"/>
                </a:lnSpc>
              </a:pPr>
              <a:r>
                <a:rPr lang="en-US" sz="5447" spc="190" dirty="0">
                  <a:solidFill>
                    <a:srgbClr val="5B4092"/>
                  </a:solidFill>
                  <a:latin typeface="Poppins Bold"/>
                </a:rPr>
                <a:t>Education/ CPD</a:t>
              </a:r>
            </a:p>
          </p:txBody>
        </p:sp>
        <p:sp>
          <p:nvSpPr>
            <p:cNvPr id="4" name="TextBox 4"/>
            <p:cNvSpPr txBox="1"/>
            <p:nvPr/>
          </p:nvSpPr>
          <p:spPr>
            <a:xfrm>
              <a:off x="-113093" y="996631"/>
              <a:ext cx="15839328" cy="4638099"/>
            </a:xfrm>
            <a:prstGeom prst="rect">
              <a:avLst/>
            </a:prstGeom>
          </p:spPr>
          <p:txBody>
            <a:bodyPr lIns="0" tIns="0" rIns="0" bIns="0" rtlCol="0" anchor="t">
              <a:spAutoFit/>
            </a:bodyPr>
            <a:lstStyle/>
            <a:p>
              <a:pPr defTabSz="609630">
                <a:lnSpc>
                  <a:spcPts val="4656"/>
                </a:lnSpc>
              </a:pPr>
              <a:r>
                <a:rPr lang="en-US" sz="2400" spc="129" dirty="0">
                  <a:solidFill>
                    <a:srgbClr val="5B4092"/>
                  </a:solidFill>
                  <a:latin typeface="Poppins Medium"/>
                </a:rPr>
                <a:t>PAMVR- FPA voluntary register</a:t>
              </a:r>
            </a:p>
            <a:p>
              <a:pPr defTabSz="609630">
                <a:lnSpc>
                  <a:spcPts val="4656"/>
                </a:lnSpc>
              </a:pPr>
              <a:r>
                <a:rPr lang="en-US" sz="2400" spc="129" dirty="0">
                  <a:solidFill>
                    <a:srgbClr val="5B4092"/>
                  </a:solidFill>
                  <a:latin typeface="Poppins Medium"/>
                </a:rPr>
                <a:t>- FPA national examination (standardization) </a:t>
              </a:r>
            </a:p>
            <a:p>
              <a:pPr marL="381019" indent="-381019" defTabSz="609630">
                <a:lnSpc>
                  <a:spcPts val="4656"/>
                </a:lnSpc>
                <a:buFontTx/>
                <a:buChar char="-"/>
              </a:pPr>
              <a:r>
                <a:rPr lang="en-US" sz="2400" spc="129" dirty="0">
                  <a:solidFill>
                    <a:srgbClr val="5B4092"/>
                  </a:solidFill>
                  <a:latin typeface="Poppins Medium"/>
                </a:rPr>
                <a:t>Sets educational standards</a:t>
              </a:r>
            </a:p>
            <a:p>
              <a:pPr marL="685834" lvl="1" indent="-381019" defTabSz="609630">
                <a:lnSpc>
                  <a:spcPts val="4656"/>
                </a:lnSpc>
                <a:buFont typeface="Arial" panose="020B0604020202020204" pitchFamily="34" charset="0"/>
                <a:buChar char="•"/>
              </a:pPr>
              <a:r>
                <a:rPr lang="en-US" sz="2400" spc="129" dirty="0">
                  <a:solidFill>
                    <a:srgbClr val="5B4092"/>
                  </a:solidFill>
                  <a:latin typeface="Poppins Medium"/>
                </a:rPr>
                <a:t>Educational Supervisor</a:t>
              </a:r>
            </a:p>
            <a:p>
              <a:pPr marL="685834" lvl="1" indent="-381019" defTabSz="609630">
                <a:lnSpc>
                  <a:spcPts val="4656"/>
                </a:lnSpc>
                <a:buFont typeface="Arial" panose="020B0604020202020204" pitchFamily="34" charset="0"/>
                <a:buChar char="•"/>
              </a:pPr>
              <a:r>
                <a:rPr lang="en-US" sz="2400" spc="129" dirty="0">
                  <a:solidFill>
                    <a:srgbClr val="5B4092"/>
                  </a:solidFill>
                  <a:latin typeface="Poppins Medium"/>
                </a:rPr>
                <a:t>Peer Group support </a:t>
              </a:r>
            </a:p>
            <a:p>
              <a:pPr marL="381019" indent="-381019" defTabSz="609630">
                <a:lnSpc>
                  <a:spcPts val="4656"/>
                </a:lnSpc>
                <a:buFontTx/>
                <a:buChar char="-"/>
              </a:pPr>
              <a:r>
                <a:rPr lang="en-US" sz="2400" spc="129" dirty="0">
                  <a:solidFill>
                    <a:srgbClr val="5B4092"/>
                  </a:solidFill>
                  <a:latin typeface="Poppins Medium"/>
                </a:rPr>
                <a:t>Revalidation standards-6yrly examination  </a:t>
              </a:r>
            </a:p>
            <a:p>
              <a:pPr defTabSz="609630">
                <a:lnSpc>
                  <a:spcPts val="4656"/>
                </a:lnSpc>
              </a:pPr>
              <a:r>
                <a:rPr lang="en-US" sz="2400" spc="129" dirty="0">
                  <a:solidFill>
                    <a:srgbClr val="5B4092"/>
                  </a:solidFill>
                  <a:latin typeface="Poppins Medium"/>
                </a:rPr>
                <a:t>. </a:t>
              </a:r>
            </a:p>
          </p:txBody>
        </p:sp>
        <p:sp>
          <p:nvSpPr>
            <p:cNvPr id="5" name="TextBox 5"/>
            <p:cNvSpPr txBox="1"/>
            <p:nvPr/>
          </p:nvSpPr>
          <p:spPr>
            <a:xfrm>
              <a:off x="0" y="4630343"/>
              <a:ext cx="13173138" cy="472476"/>
            </a:xfrm>
            <a:prstGeom prst="rect">
              <a:avLst/>
            </a:prstGeom>
          </p:spPr>
          <p:txBody>
            <a:bodyPr lIns="0" tIns="0" rIns="0" bIns="0" rtlCol="0" anchor="t">
              <a:spAutoFit/>
            </a:bodyPr>
            <a:lstStyle/>
            <a:p>
              <a:pPr defTabSz="609630">
                <a:lnSpc>
                  <a:spcPts val="3614"/>
                </a:lnSpc>
              </a:pPr>
              <a:endParaRPr lang="en-US" sz="2581" spc="77" dirty="0">
                <a:solidFill>
                  <a:srgbClr val="5B4092"/>
                </a:solidFill>
                <a:latin typeface="Poppins Light"/>
              </a:endParaRPr>
            </a:p>
          </p:txBody>
        </p:sp>
      </p:grpSp>
      <p:sp>
        <p:nvSpPr>
          <p:cNvPr id="6" name="AutoShape 6"/>
          <p:cNvSpPr/>
          <p:nvPr/>
        </p:nvSpPr>
        <p:spPr>
          <a:xfrm>
            <a:off x="12001909" y="-155857"/>
            <a:ext cx="378416" cy="7179051"/>
          </a:xfrm>
          <a:prstGeom prst="rect">
            <a:avLst/>
          </a:prstGeom>
          <a:solidFill>
            <a:srgbClr val="5B4092"/>
          </a:solidFill>
        </p:spPr>
      </p:sp>
      <p:pic>
        <p:nvPicPr>
          <p:cNvPr id="7" name="Picture 7"/>
          <p:cNvPicPr>
            <a:picLocks noChangeAspect="1"/>
          </p:cNvPicPr>
          <p:nvPr/>
        </p:nvPicPr>
        <p:blipFill>
          <a:blip r:embed="rId3">
            <a:alphaModFix amt="23000"/>
          </a:blip>
          <a:srcRect/>
          <a:stretch>
            <a:fillRect/>
          </a:stretch>
        </p:blipFill>
        <p:spPr>
          <a:xfrm>
            <a:off x="7467600" y="3874294"/>
            <a:ext cx="4148012" cy="2753152"/>
          </a:xfrm>
          <a:prstGeom prst="rect">
            <a:avLst/>
          </a:prstGeom>
        </p:spPr>
      </p:pic>
    </p:spTree>
    <p:extLst>
      <p:ext uri="{BB962C8B-B14F-4D97-AF65-F5344CB8AC3E}">
        <p14:creationId xmlns:p14="http://schemas.microsoft.com/office/powerpoint/2010/main" val="823290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2630" y="714376"/>
            <a:ext cx="8896383" cy="1172684"/>
            <a:chOff x="0" y="57151"/>
            <a:chExt cx="17792766" cy="2345367"/>
          </a:xfrm>
        </p:grpSpPr>
        <p:sp>
          <p:nvSpPr>
            <p:cNvPr id="3" name="TextBox 3"/>
            <p:cNvSpPr txBox="1"/>
            <p:nvPr/>
          </p:nvSpPr>
          <p:spPr>
            <a:xfrm>
              <a:off x="0" y="57151"/>
              <a:ext cx="17792766" cy="1205457"/>
            </a:xfrm>
            <a:prstGeom prst="rect">
              <a:avLst/>
            </a:prstGeom>
          </p:spPr>
          <p:txBody>
            <a:bodyPr lIns="0" tIns="0" rIns="0" bIns="0" rtlCol="0" anchor="t">
              <a:spAutoFit/>
            </a:bodyPr>
            <a:lstStyle/>
            <a:p>
              <a:pPr defTabSz="609630">
                <a:lnSpc>
                  <a:spcPts val="4694"/>
                </a:lnSpc>
              </a:pPr>
              <a:r>
                <a:rPr lang="en-US" sz="4267" spc="149" dirty="0">
                  <a:solidFill>
                    <a:srgbClr val="5B4092"/>
                  </a:solidFill>
                  <a:latin typeface="Poppins Bold"/>
                </a:rPr>
                <a:t>THREE IMPORTANT ELEMENTS</a:t>
              </a:r>
            </a:p>
          </p:txBody>
        </p:sp>
        <p:sp>
          <p:nvSpPr>
            <p:cNvPr id="4" name="TextBox 4"/>
            <p:cNvSpPr txBox="1"/>
            <p:nvPr/>
          </p:nvSpPr>
          <p:spPr>
            <a:xfrm>
              <a:off x="0" y="1628716"/>
              <a:ext cx="16600046" cy="773802"/>
            </a:xfrm>
            <a:prstGeom prst="rect">
              <a:avLst/>
            </a:prstGeom>
          </p:spPr>
          <p:txBody>
            <a:bodyPr lIns="0" tIns="0" rIns="0" bIns="0" rtlCol="0" anchor="t">
              <a:spAutoFit/>
            </a:bodyPr>
            <a:lstStyle/>
            <a:p>
              <a:pPr defTabSz="609630">
                <a:lnSpc>
                  <a:spcPts val="3640"/>
                </a:lnSpc>
              </a:pPr>
              <a:endParaRPr sz="1200" dirty="0">
                <a:solidFill>
                  <a:prstClr val="black"/>
                </a:solidFill>
                <a:latin typeface="Calibri"/>
              </a:endParaRPr>
            </a:p>
          </p:txBody>
        </p:sp>
      </p:grpSp>
      <p:sp>
        <p:nvSpPr>
          <p:cNvPr id="5" name="AutoShape 5"/>
          <p:cNvSpPr/>
          <p:nvPr/>
        </p:nvSpPr>
        <p:spPr>
          <a:xfrm>
            <a:off x="12001909" y="-155857"/>
            <a:ext cx="378416" cy="7179051"/>
          </a:xfrm>
          <a:prstGeom prst="rect">
            <a:avLst/>
          </a:prstGeom>
          <a:solidFill>
            <a:srgbClr val="5B4092"/>
          </a:solidFill>
        </p:spPr>
      </p:sp>
      <p:sp>
        <p:nvSpPr>
          <p:cNvPr id="6" name="AutoShape 6"/>
          <p:cNvSpPr/>
          <p:nvPr/>
        </p:nvSpPr>
        <p:spPr>
          <a:xfrm>
            <a:off x="685801" y="685801"/>
            <a:ext cx="120927" cy="1665403"/>
          </a:xfrm>
          <a:prstGeom prst="rect">
            <a:avLst/>
          </a:prstGeom>
          <a:solidFill>
            <a:srgbClr val="5B4092"/>
          </a:solidFill>
        </p:spPr>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2205" y="2800664"/>
            <a:ext cx="953379" cy="137626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347349" y="2911659"/>
            <a:ext cx="1154278" cy="1154278"/>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40809" y="2911659"/>
            <a:ext cx="1446895" cy="1376269"/>
          </a:xfrm>
          <a:prstGeom prst="rect">
            <a:avLst/>
          </a:prstGeom>
        </p:spPr>
      </p:pic>
      <p:sp>
        <p:nvSpPr>
          <p:cNvPr id="10" name="TextBox 10"/>
          <p:cNvSpPr txBox="1"/>
          <p:nvPr/>
        </p:nvSpPr>
        <p:spPr>
          <a:xfrm>
            <a:off x="1267298" y="4625407"/>
            <a:ext cx="2593917" cy="350417"/>
          </a:xfrm>
          <a:prstGeom prst="rect">
            <a:avLst/>
          </a:prstGeom>
        </p:spPr>
        <p:txBody>
          <a:bodyPr lIns="0" tIns="0" rIns="0" bIns="0" rtlCol="0" anchor="t">
            <a:spAutoFit/>
          </a:bodyPr>
          <a:lstStyle/>
          <a:p>
            <a:pPr algn="ctr" defTabSz="609630">
              <a:lnSpc>
                <a:spcPts val="2967"/>
              </a:lnSpc>
            </a:pPr>
            <a:r>
              <a:rPr lang="en-US" sz="2119" spc="63" dirty="0">
                <a:solidFill>
                  <a:srgbClr val="5B4092"/>
                </a:solidFill>
                <a:latin typeface="Poppins Light"/>
              </a:rPr>
              <a:t>Team working</a:t>
            </a:r>
          </a:p>
        </p:txBody>
      </p:sp>
      <p:sp>
        <p:nvSpPr>
          <p:cNvPr id="11" name="TextBox 11"/>
          <p:cNvSpPr txBox="1"/>
          <p:nvPr/>
        </p:nvSpPr>
        <p:spPr>
          <a:xfrm>
            <a:off x="5198105" y="4625406"/>
            <a:ext cx="1733654" cy="711349"/>
          </a:xfrm>
          <a:prstGeom prst="rect">
            <a:avLst/>
          </a:prstGeom>
        </p:spPr>
        <p:txBody>
          <a:bodyPr lIns="0" tIns="0" rIns="0" bIns="0" rtlCol="0" anchor="t">
            <a:spAutoFit/>
          </a:bodyPr>
          <a:lstStyle/>
          <a:p>
            <a:pPr algn="ctr" defTabSz="609630">
              <a:lnSpc>
                <a:spcPts val="2901"/>
              </a:lnSpc>
            </a:pPr>
            <a:r>
              <a:rPr lang="en-US" sz="2072" spc="62" dirty="0">
                <a:solidFill>
                  <a:srgbClr val="5B4092"/>
                </a:solidFill>
                <a:latin typeface="Poppins Light"/>
              </a:rPr>
              <a:t>Mentorship Programme</a:t>
            </a:r>
          </a:p>
        </p:txBody>
      </p:sp>
      <p:sp>
        <p:nvSpPr>
          <p:cNvPr id="12" name="TextBox 12"/>
          <p:cNvSpPr txBox="1"/>
          <p:nvPr/>
        </p:nvSpPr>
        <p:spPr>
          <a:xfrm>
            <a:off x="7888785" y="4625407"/>
            <a:ext cx="3462753" cy="735138"/>
          </a:xfrm>
          <a:prstGeom prst="rect">
            <a:avLst/>
          </a:prstGeom>
        </p:spPr>
        <p:txBody>
          <a:bodyPr lIns="0" tIns="0" rIns="0" bIns="0" rtlCol="0" anchor="t">
            <a:spAutoFit/>
          </a:bodyPr>
          <a:lstStyle/>
          <a:p>
            <a:pPr algn="ctr" defTabSz="609630">
              <a:lnSpc>
                <a:spcPts val="2967"/>
              </a:lnSpc>
            </a:pPr>
            <a:r>
              <a:rPr lang="en-US" sz="2119" spc="63" dirty="0">
                <a:solidFill>
                  <a:srgbClr val="5B4092"/>
                </a:solidFill>
                <a:latin typeface="Poppins Light"/>
              </a:rPr>
              <a:t>Appraisal/ Development System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001909" y="-155857"/>
            <a:ext cx="378416" cy="7179051"/>
          </a:xfrm>
          <a:prstGeom prst="rect">
            <a:avLst/>
          </a:prstGeom>
          <a:solidFill>
            <a:srgbClr val="5B4092"/>
          </a:solidFill>
        </p:spPr>
      </p:sp>
      <p:sp>
        <p:nvSpPr>
          <p:cNvPr id="3" name="AutoShape 3"/>
          <p:cNvSpPr/>
          <p:nvPr/>
        </p:nvSpPr>
        <p:spPr>
          <a:xfrm>
            <a:off x="685800" y="657987"/>
            <a:ext cx="140014" cy="5542027"/>
          </a:xfrm>
          <a:prstGeom prst="rect">
            <a:avLst/>
          </a:prstGeom>
          <a:solidFill>
            <a:srgbClr val="5B4092"/>
          </a:solidFill>
        </p:spPr>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0216" r="60163" b="67688"/>
          <a:stretch/>
        </p:blipFill>
        <p:spPr>
          <a:xfrm>
            <a:off x="4607232" y="330200"/>
            <a:ext cx="2976451" cy="1826335"/>
          </a:xfrm>
          <a:prstGeom prst="rect">
            <a:avLst/>
          </a:prstGeom>
        </p:spPr>
      </p:pic>
      <p:sp>
        <p:nvSpPr>
          <p:cNvPr id="22" name="TextBox 7"/>
          <p:cNvSpPr txBox="1"/>
          <p:nvPr/>
        </p:nvSpPr>
        <p:spPr>
          <a:xfrm>
            <a:off x="2772783" y="5721251"/>
            <a:ext cx="7207482" cy="433837"/>
          </a:xfrm>
          <a:prstGeom prst="rect">
            <a:avLst/>
          </a:prstGeom>
        </p:spPr>
        <p:txBody>
          <a:bodyPr wrap="square" lIns="0" tIns="0" rIns="0" bIns="0" rtlCol="0" anchor="t">
            <a:spAutoFit/>
          </a:bodyPr>
          <a:lstStyle/>
          <a:p>
            <a:pPr algn="ctr" defTabSz="609630">
              <a:lnSpc>
                <a:spcPts val="3737"/>
              </a:lnSpc>
            </a:pPr>
            <a:r>
              <a:rPr lang="en-US" sz="2669" dirty="0">
                <a:solidFill>
                  <a:srgbClr val="5B4092"/>
                </a:solidFill>
                <a:latin typeface="Poppins Light"/>
              </a:rPr>
              <a:t>Right person. Right place. Right time.</a:t>
            </a:r>
          </a:p>
        </p:txBody>
      </p:sp>
      <p:pic>
        <p:nvPicPr>
          <p:cNvPr id="23"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767469" y="2628553"/>
            <a:ext cx="934263" cy="683601"/>
          </a:xfrm>
          <a:prstGeom prst="rect">
            <a:avLst/>
          </a:prstGeom>
        </p:spPr>
      </p:pic>
      <p:pic>
        <p:nvPicPr>
          <p:cNvPr id="25"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767467" y="4570332"/>
            <a:ext cx="934263" cy="683601"/>
          </a:xfrm>
          <a:prstGeom prst="rect">
            <a:avLst/>
          </a:prstGeom>
        </p:spPr>
      </p:pic>
      <p:sp>
        <p:nvSpPr>
          <p:cNvPr id="4" name="Rectangle 3"/>
          <p:cNvSpPr/>
          <p:nvPr/>
        </p:nvSpPr>
        <p:spPr>
          <a:xfrm>
            <a:off x="7416800" y="1955800"/>
            <a:ext cx="609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dirty="0">
              <a:solidFill>
                <a:prstClr val="white"/>
              </a:solidFill>
              <a:latin typeface="Calibri"/>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6036" y="3530601"/>
            <a:ext cx="3597128" cy="1055763"/>
          </a:xfrm>
          <a:prstGeom prst="rect">
            <a:avLst/>
          </a:prstGeom>
        </p:spPr>
      </p:pic>
    </p:spTree>
    <p:extLst>
      <p:ext uri="{BB962C8B-B14F-4D97-AF65-F5344CB8AC3E}">
        <p14:creationId xmlns:p14="http://schemas.microsoft.com/office/powerpoint/2010/main" val="1997725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C4A4-E96A-4C9A-8E21-2BC44050967E}"/>
              </a:ext>
            </a:extLst>
          </p:cNvPr>
          <p:cNvSpPr>
            <a:spLocks noGrp="1"/>
          </p:cNvSpPr>
          <p:nvPr>
            <p:ph type="title"/>
          </p:nvPr>
        </p:nvSpPr>
        <p:spPr/>
        <p:txBody>
          <a:bodyPr/>
          <a:lstStyle/>
          <a:p>
            <a:r>
              <a:rPr lang="en-GB" b="1" dirty="0">
                <a:latin typeface="+mn-lt"/>
              </a:rPr>
              <a:t>Interested in recruiting a Physician Associate?</a:t>
            </a:r>
          </a:p>
        </p:txBody>
      </p:sp>
      <p:sp>
        <p:nvSpPr>
          <p:cNvPr id="3" name="Content Placeholder 2">
            <a:extLst>
              <a:ext uri="{FF2B5EF4-FFF2-40B4-BE49-F238E27FC236}">
                <a16:creationId xmlns:a16="http://schemas.microsoft.com/office/drawing/2014/main" id="{C0D64E69-F71C-473B-9D22-AC4FA8BB253E}"/>
              </a:ext>
            </a:extLst>
          </p:cNvPr>
          <p:cNvSpPr>
            <a:spLocks noGrp="1"/>
          </p:cNvSpPr>
          <p:nvPr>
            <p:ph sz="quarter" idx="10"/>
          </p:nvPr>
        </p:nvSpPr>
        <p:spPr>
          <a:xfrm>
            <a:off x="781878" y="1833142"/>
            <a:ext cx="10641498" cy="4372785"/>
          </a:xfrm>
        </p:spPr>
        <p:txBody>
          <a:bodyPr>
            <a:normAutofit/>
          </a:bodyPr>
          <a:lstStyle/>
          <a:p>
            <a:pPr marL="0" indent="0">
              <a:buNone/>
            </a:pPr>
            <a:r>
              <a:rPr lang="en-GB" sz="2600" dirty="0">
                <a:latin typeface="+mn-lt"/>
              </a:rPr>
              <a:t>Please contact Carly McIntyre to find out more about the Physicians Associate Preceptorship Scheme:</a:t>
            </a:r>
          </a:p>
          <a:p>
            <a:pPr marL="0" indent="0">
              <a:buNone/>
            </a:pPr>
            <a:r>
              <a:rPr lang="en-GB" sz="2600" dirty="0">
                <a:latin typeface="+mn-lt"/>
                <a:hlinkClick r:id="rId2"/>
              </a:rPr>
              <a:t>Carly.McIntyre@hey.nhs.uk</a:t>
            </a:r>
            <a:r>
              <a:rPr lang="en-GB" sz="2600" dirty="0">
                <a:latin typeface="+mn-lt"/>
              </a:rPr>
              <a:t> changing to </a:t>
            </a:r>
            <a:r>
              <a:rPr lang="en-GB" sz="2600" u="sng" dirty="0">
                <a:latin typeface="+mn-lt"/>
                <a:hlinkClick r:id="rId3"/>
              </a:rPr>
              <a:t>carly.mcintyre1@nhs.net</a:t>
            </a:r>
            <a:r>
              <a:rPr lang="en-GB" sz="2600" dirty="0">
                <a:latin typeface="+mn-lt"/>
              </a:rPr>
              <a:t> on 18.6.21</a:t>
            </a:r>
          </a:p>
          <a:p>
            <a:pPr marL="0" indent="0">
              <a:buNone/>
            </a:pPr>
            <a:r>
              <a:rPr lang="en-GB" sz="2600" dirty="0">
                <a:latin typeface="+mn-lt"/>
              </a:rPr>
              <a:t>Senior Programme Support Officer</a:t>
            </a:r>
          </a:p>
          <a:p>
            <a:pPr marL="0" indent="0">
              <a:buNone/>
            </a:pPr>
            <a:r>
              <a:rPr lang="en-GB" sz="2600" dirty="0">
                <a:latin typeface="+mn-lt"/>
              </a:rPr>
              <a:t>Health and Social Care Workforce Consortium/Faculty of Advanced Practice </a:t>
            </a:r>
          </a:p>
          <a:p>
            <a:pPr marL="0" indent="0">
              <a:buNone/>
            </a:pPr>
            <a:r>
              <a:rPr lang="en-GB" sz="2600" dirty="0">
                <a:latin typeface="+mn-lt"/>
              </a:rPr>
              <a:t>Humber, Coast and Vale Health and Care Partnership</a:t>
            </a:r>
          </a:p>
          <a:p>
            <a:pPr marL="0" indent="0">
              <a:buNone/>
            </a:pPr>
            <a:endParaRPr lang="en-GB" sz="2600" dirty="0">
              <a:latin typeface="+mn-lt"/>
            </a:endParaRPr>
          </a:p>
          <a:p>
            <a:pPr marL="0" indent="0">
              <a:buNone/>
            </a:pPr>
            <a:r>
              <a:rPr lang="en-GB" sz="2600" u="sng" dirty="0">
                <a:latin typeface="+mn-lt"/>
                <a:hlinkClick r:id="rId4"/>
              </a:rPr>
              <a:t>https://humbercoastandvale.org.uk/how/workforce/</a:t>
            </a:r>
            <a:endParaRPr lang="en-GB" sz="2600" dirty="0">
              <a:latin typeface="+mn-lt"/>
            </a:endParaRPr>
          </a:p>
          <a:p>
            <a:pPr marL="0" indent="0">
              <a:buNone/>
            </a:pPr>
            <a:r>
              <a:rPr lang="en-GB" sz="2600" b="1" u="sng" dirty="0">
                <a:latin typeface="+mn-lt"/>
                <a:hlinkClick r:id="rId5"/>
              </a:rPr>
              <a:t>Twitter: @</a:t>
            </a:r>
            <a:r>
              <a:rPr lang="en-GB" sz="2600" b="1" u="sng" dirty="0" err="1">
                <a:latin typeface="+mn-lt"/>
                <a:hlinkClick r:id="rId5"/>
              </a:rPr>
              <a:t>hcvexcellence</a:t>
            </a:r>
            <a:r>
              <a:rPr lang="en-GB" sz="2600" b="1" u="sng" dirty="0">
                <a:latin typeface="+mn-lt"/>
                <a:hlinkClick r:id="rId5"/>
              </a:rPr>
              <a:t> </a:t>
            </a:r>
            <a:endParaRPr lang="en-GB" sz="2600" dirty="0">
              <a:latin typeface="+mn-lt"/>
            </a:endParaRPr>
          </a:p>
          <a:p>
            <a:pPr marL="0" indent="0">
              <a:buNone/>
            </a:pPr>
            <a:endParaRPr lang="en-GB" sz="2800" dirty="0">
              <a:latin typeface="+mn-lt"/>
            </a:endParaRPr>
          </a:p>
        </p:txBody>
      </p:sp>
    </p:spTree>
    <p:extLst>
      <p:ext uri="{BB962C8B-B14F-4D97-AF65-F5344CB8AC3E}">
        <p14:creationId xmlns:p14="http://schemas.microsoft.com/office/powerpoint/2010/main" val="234054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0DC1-70D6-46F4-B294-8D5D4F852D5D}"/>
              </a:ext>
            </a:extLst>
          </p:cNvPr>
          <p:cNvSpPr>
            <a:spLocks noGrp="1"/>
          </p:cNvSpPr>
          <p:nvPr>
            <p:ph type="title"/>
          </p:nvPr>
        </p:nvSpPr>
        <p:spPr>
          <a:xfrm>
            <a:off x="1821723" y="1943501"/>
            <a:ext cx="8548554" cy="2282270"/>
          </a:xfrm>
        </p:spPr>
        <p:txBody>
          <a:bodyPr>
            <a:normAutofit/>
          </a:bodyPr>
          <a:lstStyle/>
          <a:p>
            <a:pPr algn="ctr"/>
            <a:r>
              <a:rPr lang="en-GB" sz="6600" dirty="0">
                <a:latin typeface="+mn-lt"/>
              </a:rPr>
              <a:t>Q&amp;A</a:t>
            </a:r>
          </a:p>
        </p:txBody>
      </p:sp>
    </p:spTree>
    <p:extLst>
      <p:ext uri="{BB962C8B-B14F-4D97-AF65-F5344CB8AC3E}">
        <p14:creationId xmlns:p14="http://schemas.microsoft.com/office/powerpoint/2010/main" val="1479549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EC96-CAFA-4FED-8A53-6D9754F1456B}"/>
              </a:ext>
            </a:extLst>
          </p:cNvPr>
          <p:cNvSpPr>
            <a:spLocks noGrp="1"/>
          </p:cNvSpPr>
          <p:nvPr>
            <p:ph type="title"/>
          </p:nvPr>
        </p:nvSpPr>
        <p:spPr>
          <a:xfrm>
            <a:off x="775251" y="263855"/>
            <a:ext cx="10641498" cy="611649"/>
          </a:xfrm>
        </p:spPr>
        <p:txBody>
          <a:bodyPr/>
          <a:lstStyle/>
          <a:p>
            <a:r>
              <a:rPr lang="en-GB" dirty="0"/>
              <a:t>Further info and contacts </a:t>
            </a:r>
          </a:p>
        </p:txBody>
      </p:sp>
      <p:sp>
        <p:nvSpPr>
          <p:cNvPr id="3" name="Content Placeholder 2">
            <a:extLst>
              <a:ext uri="{FF2B5EF4-FFF2-40B4-BE49-F238E27FC236}">
                <a16:creationId xmlns:a16="http://schemas.microsoft.com/office/drawing/2014/main" id="{91E483A7-71FF-40EE-9C32-73CEFC6CB380}"/>
              </a:ext>
            </a:extLst>
          </p:cNvPr>
          <p:cNvSpPr>
            <a:spLocks noGrp="1"/>
          </p:cNvSpPr>
          <p:nvPr>
            <p:ph sz="quarter" idx="10"/>
          </p:nvPr>
        </p:nvSpPr>
        <p:spPr>
          <a:xfrm>
            <a:off x="781878" y="1216241"/>
            <a:ext cx="10641498" cy="5072079"/>
          </a:xfrm>
        </p:spPr>
        <p:txBody>
          <a:bodyPr vert="horz" lIns="91440" tIns="45720" rIns="91440" bIns="45720" rtlCol="0" anchor="t">
            <a:noAutofit/>
          </a:bodyPr>
          <a:lstStyle/>
          <a:p>
            <a:r>
              <a:rPr lang="en-GB" dirty="0"/>
              <a:t>Revised Network Contract DES 1 April ‘21 implements agreements set out in the letter of 21 January 2021 “Supporting General Practice in 21/22” </a:t>
            </a:r>
            <a:r>
              <a:rPr lang="en-GB" u="sng" dirty="0">
                <a:hlinkClick r:id="rId2"/>
              </a:rPr>
              <a:t>https://www.england.nhs.uk/wp-content/uploads/2021/01/C1054-supporting-general-practice-in-21-22.pdf</a:t>
            </a:r>
            <a:endParaRPr lang="en-GB" dirty="0"/>
          </a:p>
          <a:p>
            <a:r>
              <a:rPr lang="en-GB" dirty="0"/>
              <a:t>The Network Contract Direct Enhanced Service (DES) underpins the role of PCNs in empowering general practice within the wider NHS</a:t>
            </a:r>
            <a:r>
              <a:rPr lang="en-GB" b="1" dirty="0"/>
              <a:t> and improving</a:t>
            </a:r>
            <a:r>
              <a:rPr lang="en-GB" dirty="0"/>
              <a:t> the range and effectiveness of primary care services. </a:t>
            </a:r>
            <a:r>
              <a:rPr lang="en-GB" u="sng" dirty="0">
                <a:hlinkClick r:id="rId3"/>
              </a:rPr>
              <a:t>https://www.england.nhs.uk/primary-care/primary-care-networks/network-contract-des/</a:t>
            </a:r>
            <a:endParaRPr lang="en-GB" dirty="0"/>
          </a:p>
          <a:p>
            <a:r>
              <a:rPr lang="en-GB" u="sng" dirty="0">
                <a:hlinkClick r:id="rId4"/>
              </a:rPr>
              <a:t>https://www.england.nhs.uk/integratedcare/</a:t>
            </a:r>
            <a:endParaRPr lang="en-GB" dirty="0"/>
          </a:p>
          <a:p>
            <a:r>
              <a:rPr lang="en-GB" u="sng" dirty="0">
                <a:hlinkClick r:id="rId5"/>
              </a:rPr>
              <a:t>https://www.longtermplan.nhs.uk/</a:t>
            </a:r>
            <a:endParaRPr lang="en-GB" dirty="0"/>
          </a:p>
          <a:p>
            <a:r>
              <a:rPr lang="en-GB" u="sng" dirty="0">
                <a:hlinkClick r:id="rId6"/>
              </a:rPr>
              <a:t>https://www.england.nhs.uk/wp-content/uploads/2019/12/network-contract-des-additional-roles-reimbursement-scheme-guidance-december2019.pdf</a:t>
            </a:r>
            <a:endParaRPr lang="en-GB" dirty="0"/>
          </a:p>
          <a:p>
            <a:r>
              <a:rPr lang="en-GB" u="sng" dirty="0">
                <a:hlinkClick r:id="rId7"/>
              </a:rPr>
              <a:t>https://www.england.nhs.uk/wp-content/uploads/2021/03/B0431-network-contract-des-specification-pcn-requirements-and-entitlements-21-22.pdf</a:t>
            </a:r>
            <a:endParaRPr lang="en-GB" dirty="0"/>
          </a:p>
          <a:p>
            <a:r>
              <a:rPr lang="en-GB" dirty="0"/>
              <a:t>National guidance for ARRS coding can be found in Section 10.3.10 on pages 38 to 41 using the following link. </a:t>
            </a:r>
            <a:r>
              <a:rPr lang="en-GB" u="sng" dirty="0">
                <a:hlinkClick r:id="rId8"/>
              </a:rPr>
              <a:t>https://www.england.nhs.uk/publication/network</a:t>
            </a:r>
            <a:r>
              <a:rPr lang="en-GB" dirty="0"/>
              <a:t>contract-des-guidance-2021-22/ </a:t>
            </a:r>
          </a:p>
          <a:p>
            <a:r>
              <a:rPr lang="en-GB" u="sng" dirty="0">
                <a:hlinkClick r:id="rId9"/>
              </a:rPr>
              <a:t>Home  · Primary Care Workforce Portal</a:t>
            </a:r>
            <a:r>
              <a:rPr lang="en-GB" dirty="0"/>
              <a:t> - applications and submissions (ARRS) </a:t>
            </a:r>
          </a:p>
          <a:p>
            <a:r>
              <a:rPr lang="en-GB" dirty="0"/>
              <a:t>Physicians Associate Preceptorship Scheme </a:t>
            </a:r>
            <a:r>
              <a:rPr lang="en-GB" u="sng" dirty="0">
                <a:hlinkClick r:id="rId10"/>
              </a:rPr>
              <a:t>https://humbercoastandvale.org.uk/how/workforce/faculty/</a:t>
            </a:r>
            <a:r>
              <a:rPr lang="en-GB" dirty="0"/>
              <a:t>  Contact: </a:t>
            </a:r>
            <a:r>
              <a:rPr lang="en-GB" dirty="0">
                <a:hlinkClick r:id="rId11"/>
              </a:rPr>
              <a:t>Carly.McIntyre@hey.nhs.uk</a:t>
            </a:r>
            <a:r>
              <a:rPr lang="en-GB" dirty="0"/>
              <a:t>  </a:t>
            </a:r>
            <a:r>
              <a:rPr lang="en-GB" b="1" dirty="0"/>
              <a:t>(CARLY’s EMAIL ADDRESS WILL CHANGE ON 18.6.21 to </a:t>
            </a:r>
            <a:r>
              <a:rPr lang="en-GB" b="1" u="sng" dirty="0">
                <a:hlinkClick r:id="rId12"/>
              </a:rPr>
              <a:t>carly.mcintyre1@nhs.net</a:t>
            </a:r>
            <a:r>
              <a:rPr lang="en-GB" b="1" u="sng" dirty="0"/>
              <a:t>)</a:t>
            </a:r>
            <a:endParaRPr lang="en-GB" b="1" dirty="0"/>
          </a:p>
          <a:p>
            <a:pPr lvl="0"/>
            <a:r>
              <a:rPr lang="en-GB" dirty="0"/>
              <a:t>Rotational Paramedic Scheme - </a:t>
            </a:r>
            <a:r>
              <a:rPr lang="en-GB" u="sng" dirty="0">
                <a:solidFill>
                  <a:srgbClr val="0C6DBC"/>
                </a:solidFill>
                <a:hlinkClick r:id="rId13"/>
              </a:rPr>
              <a:t>training@haxbygroup.co.uk</a:t>
            </a:r>
            <a:endParaRPr lang="en-GB" u="sng" dirty="0">
              <a:solidFill>
                <a:srgbClr val="0C6DBC"/>
              </a:solidFill>
            </a:endParaRPr>
          </a:p>
          <a:p>
            <a:r>
              <a:rPr lang="en-GB" u="sng" dirty="0">
                <a:solidFill>
                  <a:srgbClr val="0C6DBC"/>
                </a:solidFill>
                <a:hlinkClick r:id="rId14"/>
              </a:rPr>
              <a:t>Melissa.brolls@nhs.net</a:t>
            </a:r>
            <a:r>
              <a:rPr lang="en-GB" dirty="0">
                <a:solidFill>
                  <a:srgbClr val="0C6DBC"/>
                </a:solidFill>
              </a:rPr>
              <a:t> </a:t>
            </a:r>
            <a:r>
              <a:rPr lang="en-GB" dirty="0"/>
              <a:t>– Primary Care Project Officer, NHSE/I</a:t>
            </a:r>
            <a:endParaRPr lang="en-GB" dirty="0">
              <a:solidFill>
                <a:srgbClr val="0C6DBC"/>
              </a:solidFill>
            </a:endParaRPr>
          </a:p>
          <a:p>
            <a:endParaRPr lang="en-GB" dirty="0"/>
          </a:p>
          <a:p>
            <a:endParaRPr lang="en-GB" sz="1500" dirty="0">
              <a:latin typeface="Arial"/>
              <a:cs typeface="Arial"/>
            </a:endParaRPr>
          </a:p>
        </p:txBody>
      </p:sp>
    </p:spTree>
    <p:extLst>
      <p:ext uri="{BB962C8B-B14F-4D97-AF65-F5344CB8AC3E}">
        <p14:creationId xmlns:p14="http://schemas.microsoft.com/office/powerpoint/2010/main" val="36516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ctrTitle"/>
          </p:nvPr>
        </p:nvSpPr>
        <p:spPr>
          <a:xfrm>
            <a:off x="628007" y="3084230"/>
            <a:ext cx="8372244" cy="689541"/>
          </a:xfrm>
        </p:spPr>
        <p:txBody>
          <a:bodyPr>
            <a:normAutofit/>
          </a:bodyPr>
          <a:lstStyle/>
          <a:p>
            <a:pPr algn="l"/>
            <a:r>
              <a:rPr lang="en-GB" b="1" dirty="0">
                <a:solidFill>
                  <a:srgbClr val="0C6DBC"/>
                </a:solidFill>
                <a:latin typeface="+mn-lt"/>
              </a:rPr>
              <a:t>Introduction and Overview of the ARRS</a:t>
            </a:r>
          </a:p>
        </p:txBody>
      </p:sp>
      <p:sp>
        <p:nvSpPr>
          <p:cNvPr id="5" name="Subtitle 4">
            <a:extLst>
              <a:ext uri="{FF2B5EF4-FFF2-40B4-BE49-F238E27FC236}">
                <a16:creationId xmlns:a16="http://schemas.microsoft.com/office/drawing/2014/main" id="{08559179-2014-45C2-987A-363CC3EF1DC3}"/>
              </a:ext>
            </a:extLst>
          </p:cNvPr>
          <p:cNvSpPr>
            <a:spLocks noGrp="1"/>
          </p:cNvSpPr>
          <p:nvPr>
            <p:ph type="subTitle" idx="1"/>
          </p:nvPr>
        </p:nvSpPr>
        <p:spPr>
          <a:xfrm>
            <a:off x="628007" y="3795121"/>
            <a:ext cx="9144000" cy="1655762"/>
          </a:xfrm>
        </p:spPr>
        <p:txBody>
          <a:bodyPr>
            <a:normAutofit/>
          </a:bodyPr>
          <a:lstStyle/>
          <a:p>
            <a:pPr>
              <a:lnSpc>
                <a:spcPct val="107000"/>
              </a:lnSpc>
              <a:spcBef>
                <a:spcPts val="600"/>
              </a:spcBef>
              <a:spcAft>
                <a:spcPts val="0"/>
              </a:spcAft>
            </a:pPr>
            <a:r>
              <a:rPr lang="en-GB" sz="2200" b="1" dirty="0">
                <a:ln cap="flat">
                  <a:solidFill>
                    <a:schemeClr val="bg1"/>
                  </a:solidFill>
                </a:ln>
                <a:solidFill>
                  <a:srgbClr val="0163B3"/>
                </a:solidFill>
                <a:latin typeface="+mn-lt"/>
              </a:rPr>
              <a:t>Dr Dan Roper, Chair of Hull CCG</a:t>
            </a:r>
          </a:p>
          <a:p>
            <a:pPr>
              <a:lnSpc>
                <a:spcPct val="107000"/>
              </a:lnSpc>
              <a:spcBef>
                <a:spcPts val="600"/>
              </a:spcBef>
              <a:spcAft>
                <a:spcPts val="0"/>
              </a:spcAft>
            </a:pPr>
            <a:r>
              <a:rPr lang="en-GB" sz="2200" b="1" dirty="0">
                <a:ln cap="flat">
                  <a:solidFill>
                    <a:schemeClr val="bg1"/>
                  </a:solidFill>
                </a:ln>
                <a:solidFill>
                  <a:srgbClr val="0163B3"/>
                </a:solidFill>
                <a:latin typeface="+mn-lt"/>
              </a:rPr>
              <a:t>Clinical Lead in Primary Care HCV ICS</a:t>
            </a:r>
          </a:p>
        </p:txBody>
      </p:sp>
    </p:spTree>
    <p:extLst>
      <p:ext uri="{BB962C8B-B14F-4D97-AF65-F5344CB8AC3E}">
        <p14:creationId xmlns:p14="http://schemas.microsoft.com/office/powerpoint/2010/main" val="5293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7D789E-77E1-46F9-8025-5572BD66D5B6}"/>
              </a:ext>
            </a:extLst>
          </p:cNvPr>
          <p:cNvSpPr>
            <a:spLocks noGrp="1"/>
          </p:cNvSpPr>
          <p:nvPr>
            <p:ph type="title"/>
          </p:nvPr>
        </p:nvSpPr>
        <p:spPr/>
        <p:txBody>
          <a:bodyPr/>
          <a:lstStyle/>
          <a:p>
            <a:r>
              <a:rPr lang="en-GB" b="1" dirty="0">
                <a:latin typeface="+mn-lt"/>
              </a:rPr>
              <a:t>The ARRS</a:t>
            </a:r>
          </a:p>
        </p:txBody>
      </p:sp>
      <p:sp>
        <p:nvSpPr>
          <p:cNvPr id="4" name="Footer Placeholder 3">
            <a:extLst>
              <a:ext uri="{FF2B5EF4-FFF2-40B4-BE49-F238E27FC236}">
                <a16:creationId xmlns:a16="http://schemas.microsoft.com/office/drawing/2014/main" id="{400359AA-8B36-4136-98AF-16DC34DEBC2E}"/>
              </a:ext>
            </a:extLst>
          </p:cNvPr>
          <p:cNvSpPr>
            <a:spLocks noGrp="1"/>
          </p:cNvSpPr>
          <p:nvPr>
            <p:ph type="ftr" sz="quarter" idx="3"/>
          </p:nvPr>
        </p:nvSpPr>
        <p:spPr/>
        <p:txBody>
          <a:bodyPr/>
          <a:lstStyle/>
          <a:p>
            <a:r>
              <a:rPr lang="en-US" dirty="0"/>
              <a:t>Presentation title</a:t>
            </a:r>
          </a:p>
        </p:txBody>
      </p:sp>
      <p:sp>
        <p:nvSpPr>
          <p:cNvPr id="2" name="Content Placeholder 1">
            <a:extLst>
              <a:ext uri="{FF2B5EF4-FFF2-40B4-BE49-F238E27FC236}">
                <a16:creationId xmlns:a16="http://schemas.microsoft.com/office/drawing/2014/main" id="{0132D281-5474-4D66-9C32-4D268F4BEBEE}"/>
              </a:ext>
            </a:extLst>
          </p:cNvPr>
          <p:cNvSpPr>
            <a:spLocks noGrp="1"/>
          </p:cNvSpPr>
          <p:nvPr>
            <p:ph sz="quarter" idx="10"/>
          </p:nvPr>
        </p:nvSpPr>
        <p:spPr>
          <a:xfrm>
            <a:off x="449705" y="1649627"/>
            <a:ext cx="11212643" cy="4353907"/>
          </a:xfrm>
        </p:spPr>
        <p:txBody>
          <a:bodyPr>
            <a:normAutofit fontScale="77500" lnSpcReduction="20000"/>
          </a:bodyPr>
          <a:lstStyle/>
          <a:p>
            <a:pPr lvl="0">
              <a:buClr>
                <a:srgbClr val="0163B3"/>
              </a:buClr>
            </a:pPr>
            <a:r>
              <a:rPr lang="en-GB" sz="2600" dirty="0">
                <a:latin typeface="+mn-lt"/>
              </a:rPr>
              <a:t>Provides funding for 26,000 roles enabling PCNs to create bespoke Multi Disciplinary Teams. </a:t>
            </a:r>
          </a:p>
          <a:p>
            <a:pPr marL="0" lvl="0" indent="0">
              <a:buClr>
                <a:srgbClr val="0163B3"/>
              </a:buClr>
              <a:buNone/>
            </a:pPr>
            <a:endParaRPr lang="en-GB" sz="2600" dirty="0">
              <a:latin typeface="+mn-lt"/>
            </a:endParaRPr>
          </a:p>
          <a:p>
            <a:pPr lvl="0">
              <a:buClr>
                <a:srgbClr val="0163B3"/>
              </a:buClr>
            </a:pPr>
            <a:r>
              <a:rPr lang="en-GB" sz="2600" dirty="0">
                <a:latin typeface="+mn-lt"/>
              </a:rPr>
              <a:t>15 roles which PCNs can select from based on population need.</a:t>
            </a:r>
          </a:p>
          <a:p>
            <a:pPr lvl="0">
              <a:buClr>
                <a:srgbClr val="0163B3"/>
              </a:buClr>
            </a:pPr>
            <a:endParaRPr lang="en-GB" sz="2600" dirty="0">
              <a:latin typeface="+mn-lt"/>
            </a:endParaRPr>
          </a:p>
          <a:p>
            <a:pPr lvl="0">
              <a:buClr>
                <a:srgbClr val="0163B3"/>
              </a:buClr>
            </a:pPr>
            <a:r>
              <a:rPr lang="en-GB" sz="2600" dirty="0">
                <a:latin typeface="+mn-lt"/>
              </a:rPr>
              <a:t>Encourages integration across Voluntary, Health and Social Care.</a:t>
            </a:r>
          </a:p>
          <a:p>
            <a:pPr lvl="0">
              <a:buClr>
                <a:srgbClr val="0163B3"/>
              </a:buClr>
            </a:pPr>
            <a:endParaRPr lang="en-GB" sz="2600" dirty="0">
              <a:latin typeface="+mn-lt"/>
            </a:endParaRPr>
          </a:p>
          <a:p>
            <a:pPr lvl="0">
              <a:buClr>
                <a:srgbClr val="0163B3"/>
              </a:buClr>
            </a:pPr>
            <a:r>
              <a:rPr lang="en-GB" sz="2600" dirty="0">
                <a:latin typeface="+mn-lt"/>
              </a:rPr>
              <a:t>Opportunity for practitioners to join primary care with an exciting, supported, more diverse career.</a:t>
            </a:r>
          </a:p>
          <a:p>
            <a:pPr lvl="0">
              <a:buClr>
                <a:srgbClr val="0163B3"/>
              </a:buClr>
            </a:pPr>
            <a:endParaRPr lang="en-GB" sz="2600" dirty="0">
              <a:latin typeface="+mn-lt"/>
            </a:endParaRPr>
          </a:p>
          <a:p>
            <a:pPr lvl="0">
              <a:buClr>
                <a:srgbClr val="0163B3"/>
              </a:buClr>
            </a:pPr>
            <a:r>
              <a:rPr lang="en-GB" sz="2600" dirty="0">
                <a:latin typeface="+mn-lt"/>
              </a:rPr>
              <a:t>Funding can be used to reimburse roles recruited into PCNs under the Network Contract DES additional to the Mar 19 baseline.</a:t>
            </a:r>
          </a:p>
          <a:p>
            <a:pPr lvl="0">
              <a:buClr>
                <a:srgbClr val="0163B3"/>
              </a:buClr>
            </a:pPr>
            <a:endParaRPr lang="en-GB" sz="2600" dirty="0">
              <a:latin typeface="+mn-lt"/>
            </a:endParaRPr>
          </a:p>
          <a:p>
            <a:pPr>
              <a:buClr>
                <a:srgbClr val="0064B8"/>
              </a:buClr>
            </a:pPr>
            <a:r>
              <a:rPr lang="en-GB" sz="2600" dirty="0">
                <a:latin typeface="+mn-lt"/>
              </a:rPr>
              <a:t>From 20/21 and beyond PCNs can continue to participate in the PCN DES unless, they choose to opt out.</a:t>
            </a:r>
          </a:p>
          <a:p>
            <a:endParaRPr lang="en-GB" dirty="0"/>
          </a:p>
        </p:txBody>
      </p:sp>
    </p:spTree>
    <p:extLst>
      <p:ext uri="{BB962C8B-B14F-4D97-AF65-F5344CB8AC3E}">
        <p14:creationId xmlns:p14="http://schemas.microsoft.com/office/powerpoint/2010/main" val="355009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7D268-BF63-4EBC-B395-010CAC1D29C4}"/>
              </a:ext>
            </a:extLst>
          </p:cNvPr>
          <p:cNvSpPr>
            <a:spLocks noGrp="1"/>
          </p:cNvSpPr>
          <p:nvPr>
            <p:ph type="title"/>
          </p:nvPr>
        </p:nvSpPr>
        <p:spPr/>
        <p:txBody>
          <a:bodyPr/>
          <a:lstStyle/>
          <a:p>
            <a:r>
              <a:rPr lang="en-GB" b="1" dirty="0">
                <a:latin typeface="+mn-lt"/>
              </a:rPr>
              <a:t>The Roles</a:t>
            </a:r>
          </a:p>
        </p:txBody>
      </p:sp>
      <p:graphicFrame>
        <p:nvGraphicFramePr>
          <p:cNvPr id="4" name="Table 4">
            <a:extLst>
              <a:ext uri="{FF2B5EF4-FFF2-40B4-BE49-F238E27FC236}">
                <a16:creationId xmlns:a16="http://schemas.microsoft.com/office/drawing/2014/main" id="{B543F06F-5690-4100-A80F-33B4EF358E96}"/>
              </a:ext>
            </a:extLst>
          </p:cNvPr>
          <p:cNvGraphicFramePr>
            <a:graphicFrameLocks noGrp="1"/>
          </p:cNvGraphicFramePr>
          <p:nvPr>
            <p:extLst>
              <p:ext uri="{D42A27DB-BD31-4B8C-83A1-F6EECF244321}">
                <p14:modId xmlns:p14="http://schemas.microsoft.com/office/powerpoint/2010/main" val="2814966718"/>
              </p:ext>
            </p:extLst>
          </p:nvPr>
        </p:nvGraphicFramePr>
        <p:xfrm>
          <a:off x="614921" y="1663908"/>
          <a:ext cx="10177997" cy="4893647"/>
        </p:xfrm>
        <a:graphic>
          <a:graphicData uri="http://schemas.openxmlformats.org/drawingml/2006/table">
            <a:tbl>
              <a:tblPr firstRow="1" bandRow="1">
                <a:tableStyleId>{5C22544A-7EE6-4342-B048-85BDC9FD1C3A}</a:tableStyleId>
              </a:tblPr>
              <a:tblGrid>
                <a:gridCol w="3392666">
                  <a:extLst>
                    <a:ext uri="{9D8B030D-6E8A-4147-A177-3AD203B41FA5}">
                      <a16:colId xmlns:a16="http://schemas.microsoft.com/office/drawing/2014/main" val="3135230919"/>
                    </a:ext>
                  </a:extLst>
                </a:gridCol>
                <a:gridCol w="4322716">
                  <a:extLst>
                    <a:ext uri="{9D8B030D-6E8A-4147-A177-3AD203B41FA5}">
                      <a16:colId xmlns:a16="http://schemas.microsoft.com/office/drawing/2014/main" val="2220411489"/>
                    </a:ext>
                  </a:extLst>
                </a:gridCol>
                <a:gridCol w="2462615">
                  <a:extLst>
                    <a:ext uri="{9D8B030D-6E8A-4147-A177-3AD203B41FA5}">
                      <a16:colId xmlns:a16="http://schemas.microsoft.com/office/drawing/2014/main" val="3703048478"/>
                    </a:ext>
                  </a:extLst>
                </a:gridCol>
              </a:tblGrid>
              <a:tr h="687407">
                <a:tc>
                  <a:txBody>
                    <a:bodyPr/>
                    <a:lstStyle/>
                    <a:p>
                      <a:r>
                        <a:rPr lang="en-GB" sz="2000" dirty="0"/>
                        <a:t>19/20</a:t>
                      </a:r>
                    </a:p>
                  </a:txBody>
                  <a:tcPr/>
                </a:tc>
                <a:tc>
                  <a:txBody>
                    <a:bodyPr/>
                    <a:lstStyle/>
                    <a:p>
                      <a:r>
                        <a:rPr lang="en-GB" sz="2000" dirty="0"/>
                        <a:t>20/21</a:t>
                      </a:r>
                    </a:p>
                  </a:txBody>
                  <a:tcPr/>
                </a:tc>
                <a:tc>
                  <a:txBody>
                    <a:bodyPr/>
                    <a:lstStyle/>
                    <a:p>
                      <a:r>
                        <a:rPr lang="en-GB" sz="2000" dirty="0"/>
                        <a:t>21/22</a:t>
                      </a:r>
                    </a:p>
                  </a:txBody>
                  <a:tcPr/>
                </a:tc>
                <a:extLst>
                  <a:ext uri="{0D108BD9-81ED-4DB2-BD59-A6C34878D82A}">
                    <a16:rowId xmlns:a16="http://schemas.microsoft.com/office/drawing/2014/main" val="143284963"/>
                  </a:ext>
                </a:extLst>
              </a:tr>
              <a:tr h="3764671">
                <a:tc>
                  <a:txBody>
                    <a:bodyPr/>
                    <a:lstStyle/>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Clinical Pharmacist</a:t>
                      </a:r>
                    </a:p>
                    <a:p>
                      <a:pPr marL="28575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Social Prescribing Link Workers</a:t>
                      </a:r>
                      <a:endParaRPr lang="en-GB" sz="2000" b="0" dirty="0"/>
                    </a:p>
                  </a:txBody>
                  <a:tcPr/>
                </a:tc>
                <a:tc>
                  <a:txBody>
                    <a:bodyPr/>
                    <a:lstStyle/>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Physician Associates</a:t>
                      </a:r>
                    </a:p>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First Contact Physiotherapists</a:t>
                      </a:r>
                    </a:p>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Pharmacy Technicians</a:t>
                      </a:r>
                    </a:p>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Health &amp; Wellbeing Coaches</a:t>
                      </a:r>
                    </a:p>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Care Coordinators</a:t>
                      </a:r>
                    </a:p>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Occupational Therapists</a:t>
                      </a:r>
                    </a:p>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Dieticians</a:t>
                      </a:r>
                    </a:p>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Podiatrists</a:t>
                      </a:r>
                    </a:p>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Nurse Associates</a:t>
                      </a:r>
                    </a:p>
                    <a:p>
                      <a:pPr marL="285750" lvl="0" indent="-285750">
                        <a:spcAft>
                          <a:spcPts val="600"/>
                        </a:spcAft>
                        <a:buFont typeface="Arial" panose="020B0604020202020204" pitchFamily="34" charset="0"/>
                        <a:buChar char="•"/>
                      </a:pPr>
                      <a:r>
                        <a:rPr lang="en-GB" sz="2000" b="0" kern="1200" dirty="0">
                          <a:solidFill>
                            <a:schemeClr val="dk1"/>
                          </a:solidFill>
                          <a:effectLst/>
                          <a:latin typeface="+mn-lt"/>
                          <a:ea typeface="+mn-ea"/>
                          <a:cs typeface="+mn-cs"/>
                        </a:rPr>
                        <a:t>Trainee Associates</a:t>
                      </a:r>
                    </a:p>
                    <a:p>
                      <a:pPr marL="285750" indent="-285750">
                        <a:buFont typeface="Arial" panose="020B0604020202020204" pitchFamily="34" charset="0"/>
                        <a:buChar char="•"/>
                      </a:pPr>
                      <a:endParaRPr lang="en-GB" sz="2000" b="0" dirty="0"/>
                    </a:p>
                  </a:txBody>
                  <a:tcPr/>
                </a:tc>
                <a:tc>
                  <a:txBody>
                    <a:bodyPr/>
                    <a:lstStyle/>
                    <a:p>
                      <a:pPr marL="171450" indent="-171450">
                        <a:spcAft>
                          <a:spcPts val="600"/>
                        </a:spcAft>
                        <a:buFont typeface="Arial" panose="020B0604020202020204" pitchFamily="34" charset="0"/>
                        <a:buChar char="•"/>
                      </a:pPr>
                      <a:r>
                        <a:rPr lang="en-GB" sz="2000" b="0" i="0" dirty="0">
                          <a:solidFill>
                            <a:schemeClr val="tx1"/>
                          </a:solidFill>
                        </a:rPr>
                        <a:t>Community Paramedics</a:t>
                      </a:r>
                    </a:p>
                    <a:p>
                      <a:pPr marL="171450" indent="-171450">
                        <a:spcAft>
                          <a:spcPts val="600"/>
                        </a:spcAft>
                        <a:buFont typeface="Arial" panose="020B0604020202020204" pitchFamily="34" charset="0"/>
                        <a:buChar char="•"/>
                      </a:pPr>
                      <a:r>
                        <a:rPr lang="en-GB" sz="2000" b="0" i="0" dirty="0">
                          <a:solidFill>
                            <a:schemeClr val="tx1"/>
                          </a:solidFill>
                        </a:rPr>
                        <a:t>Mental Health Practitioners</a:t>
                      </a:r>
                    </a:p>
                    <a:p>
                      <a:endParaRPr lang="en-GB" dirty="0"/>
                    </a:p>
                  </a:txBody>
                  <a:tcPr/>
                </a:tc>
                <a:extLst>
                  <a:ext uri="{0D108BD9-81ED-4DB2-BD59-A6C34878D82A}">
                    <a16:rowId xmlns:a16="http://schemas.microsoft.com/office/drawing/2014/main" val="1935540302"/>
                  </a:ext>
                </a:extLst>
              </a:tr>
            </a:tbl>
          </a:graphicData>
        </a:graphic>
      </p:graphicFrame>
    </p:spTree>
    <p:extLst>
      <p:ext uri="{BB962C8B-B14F-4D97-AF65-F5344CB8AC3E}">
        <p14:creationId xmlns:p14="http://schemas.microsoft.com/office/powerpoint/2010/main" val="100112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DA5550-AC26-434E-A358-949FCEFF27F4}"/>
              </a:ext>
            </a:extLst>
          </p:cNvPr>
          <p:cNvSpPr>
            <a:spLocks noGrp="1"/>
          </p:cNvSpPr>
          <p:nvPr>
            <p:ph type="title"/>
          </p:nvPr>
        </p:nvSpPr>
        <p:spPr>
          <a:xfrm>
            <a:off x="398061" y="239869"/>
            <a:ext cx="9480457" cy="611649"/>
          </a:xfrm>
        </p:spPr>
        <p:txBody>
          <a:bodyPr>
            <a:noAutofit/>
          </a:bodyPr>
          <a:lstStyle/>
          <a:p>
            <a:r>
              <a:rPr lang="en-GB" sz="2600" b="1" dirty="0">
                <a:latin typeface="+mn-lt"/>
              </a:rPr>
              <a:t>Funding - Maximum reimbursement amounts per role for 2021</a:t>
            </a:r>
            <a:r>
              <a:rPr lang="en-GB" sz="2600" dirty="0">
                <a:latin typeface="+mn-lt"/>
              </a:rPr>
              <a:t>/</a:t>
            </a:r>
            <a:r>
              <a:rPr lang="en-GB" sz="2600" b="1" dirty="0">
                <a:latin typeface="+mn-lt"/>
              </a:rPr>
              <a:t>22</a:t>
            </a:r>
            <a:r>
              <a:rPr lang="en-GB" sz="2600" dirty="0">
                <a:latin typeface="+mn-lt"/>
              </a:rPr>
              <a:t> </a:t>
            </a:r>
            <a:endParaRPr lang="en-GB" sz="2600" b="1" dirty="0">
              <a:latin typeface="+mn-lt"/>
            </a:endParaRPr>
          </a:p>
        </p:txBody>
      </p:sp>
      <p:graphicFrame>
        <p:nvGraphicFramePr>
          <p:cNvPr id="4" name="Table 4">
            <a:extLst>
              <a:ext uri="{FF2B5EF4-FFF2-40B4-BE49-F238E27FC236}">
                <a16:creationId xmlns:a16="http://schemas.microsoft.com/office/drawing/2014/main" id="{94E42F24-70D5-47DA-9074-18AFCF43D99B}"/>
              </a:ext>
            </a:extLst>
          </p:cNvPr>
          <p:cNvGraphicFramePr>
            <a:graphicFrameLocks noGrp="1"/>
          </p:cNvGraphicFramePr>
          <p:nvPr>
            <p:extLst>
              <p:ext uri="{D42A27DB-BD31-4B8C-83A1-F6EECF244321}">
                <p14:modId xmlns:p14="http://schemas.microsoft.com/office/powerpoint/2010/main" val="1533079437"/>
              </p:ext>
            </p:extLst>
          </p:nvPr>
        </p:nvGraphicFramePr>
        <p:xfrm>
          <a:off x="398061" y="1093631"/>
          <a:ext cx="11377533" cy="5153636"/>
        </p:xfrm>
        <a:graphic>
          <a:graphicData uri="http://schemas.openxmlformats.org/drawingml/2006/table">
            <a:tbl>
              <a:tblPr firstRow="1" bandRow="1">
                <a:tableStyleId>{5C22544A-7EE6-4342-B048-85BDC9FD1C3A}</a:tableStyleId>
              </a:tblPr>
              <a:tblGrid>
                <a:gridCol w="7911578">
                  <a:extLst>
                    <a:ext uri="{9D8B030D-6E8A-4147-A177-3AD203B41FA5}">
                      <a16:colId xmlns:a16="http://schemas.microsoft.com/office/drawing/2014/main" val="1070219963"/>
                    </a:ext>
                  </a:extLst>
                </a:gridCol>
                <a:gridCol w="1413745">
                  <a:extLst>
                    <a:ext uri="{9D8B030D-6E8A-4147-A177-3AD203B41FA5}">
                      <a16:colId xmlns:a16="http://schemas.microsoft.com/office/drawing/2014/main" val="469447688"/>
                    </a:ext>
                  </a:extLst>
                </a:gridCol>
                <a:gridCol w="2052210">
                  <a:extLst>
                    <a:ext uri="{9D8B030D-6E8A-4147-A177-3AD203B41FA5}">
                      <a16:colId xmlns:a16="http://schemas.microsoft.com/office/drawing/2014/main" val="385820151"/>
                    </a:ext>
                  </a:extLst>
                </a:gridCol>
              </a:tblGrid>
              <a:tr h="1397007">
                <a:tc>
                  <a:txBody>
                    <a:bodyPr/>
                    <a:lstStyle/>
                    <a:p>
                      <a:r>
                        <a:rPr lang="en-GB" sz="2000" dirty="0"/>
                        <a:t>Role</a:t>
                      </a:r>
                    </a:p>
                  </a:txBody>
                  <a:tcPr/>
                </a:tc>
                <a:tc>
                  <a:txBody>
                    <a:bodyPr/>
                    <a:lstStyle/>
                    <a:p>
                      <a:r>
                        <a:rPr lang="en-GB" sz="2000" dirty="0"/>
                        <a:t>Agenda for Change Band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i="0" u="none" strike="noStrike" kern="1200" baseline="0" dirty="0">
                          <a:solidFill>
                            <a:schemeClr val="lt1"/>
                          </a:solidFill>
                          <a:latin typeface="+mn-lt"/>
                          <a:ea typeface="+mn-ea"/>
                          <a:cs typeface="+mn-cs"/>
                        </a:rPr>
                        <a:t>£ Annual maximum reimbursable amount per role*</a:t>
                      </a:r>
                      <a:endParaRPr lang="en-GB" sz="2000" b="0" i="0" u="none" strike="noStrike" kern="1200" baseline="0" dirty="0">
                        <a:solidFill>
                          <a:schemeClr val="lt1"/>
                        </a:solidFill>
                        <a:latin typeface="+mn-lt"/>
                        <a:ea typeface="+mn-ea"/>
                        <a:cs typeface="+mn-cs"/>
                      </a:endParaRPr>
                    </a:p>
                  </a:txBody>
                  <a:tcPr/>
                </a:tc>
                <a:extLst>
                  <a:ext uri="{0D108BD9-81ED-4DB2-BD59-A6C34878D82A}">
                    <a16:rowId xmlns:a16="http://schemas.microsoft.com/office/drawing/2014/main" val="632675292"/>
                  </a:ext>
                </a:extLst>
              </a:tr>
              <a:tr h="760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Advanced Practitioner (Clinical Pharmacist, Physiotherapist, Dietitian, Podiatrist, Occupational Therapist, Paramedic) </a:t>
                      </a:r>
                    </a:p>
                  </a:txBody>
                  <a:tcPr/>
                </a:tc>
                <a:tc>
                  <a:txBody>
                    <a:bodyPr/>
                    <a:lstStyle/>
                    <a:p>
                      <a:r>
                        <a:rPr lang="en-GB" sz="2000" b="0" i="0" u="none" strike="noStrike" kern="1200" baseline="0" dirty="0">
                          <a:solidFill>
                            <a:schemeClr val="dk1"/>
                          </a:solidFill>
                          <a:latin typeface="+mn-lt"/>
                          <a:ea typeface="+mn-ea"/>
                          <a:cs typeface="+mn-cs"/>
                        </a:rPr>
                        <a:t>8a </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62,705</a:t>
                      </a:r>
                      <a:endParaRPr lang="en-GB" sz="2000" dirty="0"/>
                    </a:p>
                    <a:p>
                      <a:endParaRPr lang="en-GB" sz="2000" dirty="0"/>
                    </a:p>
                  </a:txBody>
                  <a:tcPr/>
                </a:tc>
                <a:extLst>
                  <a:ext uri="{0D108BD9-81ED-4DB2-BD59-A6C34878D82A}">
                    <a16:rowId xmlns:a16="http://schemas.microsoft.com/office/drawing/2014/main" val="1060926755"/>
                  </a:ext>
                </a:extLst>
              </a:tr>
              <a:tr h="44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Clinical Pharmacist, First Contact Physiotherapist</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7-8a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56,829 </a:t>
                      </a:r>
                      <a:endParaRPr lang="en-GB" sz="2000" dirty="0"/>
                    </a:p>
                  </a:txBody>
                  <a:tcPr/>
                </a:tc>
                <a:extLst>
                  <a:ext uri="{0D108BD9-81ED-4DB2-BD59-A6C34878D82A}">
                    <a16:rowId xmlns:a16="http://schemas.microsoft.com/office/drawing/2014/main" val="3333293399"/>
                  </a:ext>
                </a:extLst>
              </a:tr>
              <a:tr h="503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Dietitian, Podiatrist, Occupation Therapist, Physician Associate, Paramedic</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7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54,841 	</a:t>
                      </a:r>
                    </a:p>
                  </a:txBody>
                  <a:tcPr/>
                </a:tc>
                <a:extLst>
                  <a:ext uri="{0D108BD9-81ED-4DB2-BD59-A6C34878D82A}">
                    <a16:rowId xmlns:a16="http://schemas.microsoft.com/office/drawing/2014/main" val="4270197268"/>
                  </a:ext>
                </a:extLst>
              </a:tr>
              <a:tr h="452942">
                <a:tc>
                  <a:txBody>
                    <a:bodyPr/>
                    <a:lstStyle/>
                    <a:p>
                      <a:r>
                        <a:rPr lang="en-GB" sz="2000" dirty="0"/>
                        <a:t>Pharmacy Technician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5 	 </a:t>
                      </a:r>
                    </a:p>
                  </a:txBody>
                  <a:tcPr/>
                </a:tc>
                <a:tc>
                  <a:txBody>
                    <a:bodyPr/>
                    <a:lstStyle/>
                    <a:p>
                      <a:r>
                        <a:rPr lang="en-GB" sz="2000" b="0" i="0" u="none" strike="noStrike" kern="1200" baseline="0" dirty="0">
                          <a:solidFill>
                            <a:schemeClr val="dk1"/>
                          </a:solidFill>
                          <a:latin typeface="+mn-lt"/>
                          <a:ea typeface="+mn-ea"/>
                          <a:cs typeface="+mn-cs"/>
                        </a:rPr>
                        <a:t>36,114</a:t>
                      </a:r>
                      <a:endParaRPr lang="en-GB" sz="2000" dirty="0"/>
                    </a:p>
                  </a:txBody>
                  <a:tcPr/>
                </a:tc>
                <a:extLst>
                  <a:ext uri="{0D108BD9-81ED-4DB2-BD59-A6C34878D82A}">
                    <a16:rowId xmlns:a16="http://schemas.microsoft.com/office/drawing/2014/main" val="3943294701"/>
                  </a:ext>
                </a:extLst>
              </a:tr>
              <a:tr h="517726">
                <a:tc>
                  <a:txBody>
                    <a:bodyPr/>
                    <a:lstStyle/>
                    <a:p>
                      <a:r>
                        <a:rPr lang="en-GB" sz="2000" dirty="0"/>
                        <a:t>Social Prescribing Link Worker, Health &amp; Wellbeing Coach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Up to 5 	</a:t>
                      </a:r>
                    </a:p>
                  </a:txBody>
                  <a:tcPr/>
                </a:tc>
                <a:tc>
                  <a:txBody>
                    <a:bodyPr/>
                    <a:lstStyle/>
                    <a:p>
                      <a:r>
                        <a:rPr lang="en-GB" sz="2000" b="0" i="0" u="none" strike="noStrike" kern="1200" baseline="0" dirty="0">
                          <a:solidFill>
                            <a:schemeClr val="dk1"/>
                          </a:solidFill>
                          <a:latin typeface="+mn-lt"/>
                          <a:ea typeface="+mn-ea"/>
                          <a:cs typeface="+mn-cs"/>
                        </a:rPr>
                        <a:t>36,114</a:t>
                      </a:r>
                      <a:endParaRPr lang="en-GB" sz="2000" dirty="0"/>
                    </a:p>
                  </a:txBody>
                  <a:tcPr/>
                </a:tc>
                <a:extLst>
                  <a:ext uri="{0D108BD9-81ED-4DB2-BD59-A6C34878D82A}">
                    <a16:rowId xmlns:a16="http://schemas.microsoft.com/office/drawing/2014/main" val="3477676476"/>
                  </a:ext>
                </a:extLst>
              </a:tr>
              <a:tr h="531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Care Coordinator, Nursing Associate</a:t>
                      </a:r>
                    </a:p>
                  </a:txBody>
                  <a:tcPr/>
                </a:tc>
                <a:tc>
                  <a:txBody>
                    <a:bodyPr/>
                    <a:lstStyle/>
                    <a:p>
                      <a:r>
                        <a:rPr lang="en-GB" sz="2000" dirty="0"/>
                        <a:t>4</a:t>
                      </a:r>
                    </a:p>
                  </a:txBody>
                  <a:tcPr/>
                </a:tc>
                <a:tc>
                  <a:txBody>
                    <a:bodyPr/>
                    <a:lstStyle/>
                    <a:p>
                      <a:r>
                        <a:rPr lang="en-GB" sz="2000" dirty="0"/>
                        <a:t>29,726</a:t>
                      </a:r>
                    </a:p>
                  </a:txBody>
                  <a:tcPr/>
                </a:tc>
                <a:extLst>
                  <a:ext uri="{0D108BD9-81ED-4DB2-BD59-A6C34878D82A}">
                    <a16:rowId xmlns:a16="http://schemas.microsoft.com/office/drawing/2014/main" val="529792452"/>
                  </a:ext>
                </a:extLst>
              </a:tr>
              <a:tr h="545359">
                <a:tc>
                  <a:txBody>
                    <a:bodyPr/>
                    <a:lstStyle/>
                    <a:p>
                      <a:r>
                        <a:rPr lang="en-GB" sz="2000" dirty="0"/>
                        <a:t>Trainee Nurse Associate</a:t>
                      </a:r>
                    </a:p>
                  </a:txBody>
                  <a:tcPr/>
                </a:tc>
                <a:tc>
                  <a:txBody>
                    <a:bodyPr/>
                    <a:lstStyle/>
                    <a:p>
                      <a:r>
                        <a:rPr lang="en-GB" sz="2000" dirty="0"/>
                        <a:t>3</a:t>
                      </a:r>
                    </a:p>
                  </a:txBody>
                  <a:tcPr/>
                </a:tc>
                <a:tc>
                  <a:txBody>
                    <a:bodyPr/>
                    <a:lstStyle/>
                    <a:p>
                      <a:r>
                        <a:rPr lang="en-GB" sz="2000" dirty="0"/>
                        <a:t>26,188</a:t>
                      </a:r>
                    </a:p>
                  </a:txBody>
                  <a:tcPr/>
                </a:tc>
                <a:extLst>
                  <a:ext uri="{0D108BD9-81ED-4DB2-BD59-A6C34878D82A}">
                    <a16:rowId xmlns:a16="http://schemas.microsoft.com/office/drawing/2014/main" val="2454661152"/>
                  </a:ext>
                </a:extLst>
              </a:tr>
            </a:tbl>
          </a:graphicData>
        </a:graphic>
      </p:graphicFrame>
    </p:spTree>
    <p:extLst>
      <p:ext uri="{BB962C8B-B14F-4D97-AF65-F5344CB8AC3E}">
        <p14:creationId xmlns:p14="http://schemas.microsoft.com/office/powerpoint/2010/main" val="383320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4280144-E342-47C9-865B-21614005DDC8}"/>
              </a:ext>
            </a:extLst>
          </p:cNvPr>
          <p:cNvGraphicFramePr>
            <a:graphicFrameLocks noGrp="1"/>
          </p:cNvGraphicFramePr>
          <p:nvPr>
            <p:ph sz="quarter" idx="10"/>
            <p:extLst>
              <p:ext uri="{D42A27DB-BD31-4B8C-83A1-F6EECF244321}">
                <p14:modId xmlns:p14="http://schemas.microsoft.com/office/powerpoint/2010/main" val="486447646"/>
              </p:ext>
            </p:extLst>
          </p:nvPr>
        </p:nvGraphicFramePr>
        <p:xfrm>
          <a:off x="482346" y="875120"/>
          <a:ext cx="11227308" cy="2651760"/>
        </p:xfrm>
        <a:graphic>
          <a:graphicData uri="http://schemas.openxmlformats.org/drawingml/2006/table">
            <a:tbl>
              <a:tblPr firstRow="1" bandRow="1">
                <a:tableStyleId>{5C22544A-7EE6-4342-B048-85BDC9FD1C3A}</a:tableStyleId>
              </a:tblPr>
              <a:tblGrid>
                <a:gridCol w="3742436">
                  <a:extLst>
                    <a:ext uri="{9D8B030D-6E8A-4147-A177-3AD203B41FA5}">
                      <a16:colId xmlns:a16="http://schemas.microsoft.com/office/drawing/2014/main" val="2190225556"/>
                    </a:ext>
                  </a:extLst>
                </a:gridCol>
                <a:gridCol w="2745644">
                  <a:extLst>
                    <a:ext uri="{9D8B030D-6E8A-4147-A177-3AD203B41FA5}">
                      <a16:colId xmlns:a16="http://schemas.microsoft.com/office/drawing/2014/main" val="3099219610"/>
                    </a:ext>
                  </a:extLst>
                </a:gridCol>
                <a:gridCol w="4739228">
                  <a:extLst>
                    <a:ext uri="{9D8B030D-6E8A-4147-A177-3AD203B41FA5}">
                      <a16:colId xmlns:a16="http://schemas.microsoft.com/office/drawing/2014/main" val="2406621264"/>
                    </a:ext>
                  </a:extLst>
                </a:gridCol>
              </a:tblGrid>
              <a:tr h="476266">
                <a:tc>
                  <a:txBody>
                    <a:bodyPr/>
                    <a:lstStyle/>
                    <a:p>
                      <a:r>
                        <a:rPr lang="en-GB" sz="2400" dirty="0"/>
                        <a:t>Role</a:t>
                      </a:r>
                    </a:p>
                  </a:txBody>
                  <a:tcPr/>
                </a:tc>
                <a:tc>
                  <a:txBody>
                    <a:bodyPr/>
                    <a:lstStyle/>
                    <a:p>
                      <a:r>
                        <a:rPr lang="en-GB" sz="2400" dirty="0"/>
                        <a:t>Agenda for </a:t>
                      </a:r>
                    </a:p>
                    <a:p>
                      <a:r>
                        <a:rPr lang="en-GB" sz="2400" dirty="0"/>
                        <a:t>Change Band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dirty="0">
                          <a:solidFill>
                            <a:schemeClr val="lt1"/>
                          </a:solidFill>
                          <a:latin typeface="+mn-lt"/>
                          <a:ea typeface="+mn-ea"/>
                          <a:cs typeface="+mn-cs"/>
                        </a:rPr>
                        <a:t>£ Annual maximum reimbursable amount per role**</a:t>
                      </a:r>
                      <a:endParaRPr lang="en-GB" sz="2400" b="0" i="0" u="none" strike="noStrike" kern="1200" baseline="0" dirty="0">
                        <a:solidFill>
                          <a:schemeClr val="lt1"/>
                        </a:solidFill>
                        <a:latin typeface="+mn-lt"/>
                        <a:ea typeface="+mn-ea"/>
                        <a:cs typeface="+mn-cs"/>
                      </a:endParaRPr>
                    </a:p>
                  </a:txBody>
                  <a:tcPr/>
                </a:tc>
                <a:extLst>
                  <a:ext uri="{0D108BD9-81ED-4DB2-BD59-A6C34878D82A}">
                    <a16:rowId xmlns:a16="http://schemas.microsoft.com/office/drawing/2014/main" val="772497946"/>
                  </a:ext>
                </a:extLst>
              </a:tr>
              <a:tr h="434340">
                <a:tc rowSpan="4">
                  <a:txBody>
                    <a:bodyPr/>
                    <a:lstStyle/>
                    <a:p>
                      <a:r>
                        <a:rPr lang="en-GB" sz="2400" dirty="0"/>
                        <a:t>Adult Mental Health and </a:t>
                      </a:r>
                    </a:p>
                    <a:p>
                      <a:endParaRPr lang="en-GB" sz="2400" dirty="0"/>
                    </a:p>
                    <a:p>
                      <a:r>
                        <a:rPr lang="en-GB" sz="2400" dirty="0"/>
                        <a:t>CYP Mental Health Practitioners</a:t>
                      </a:r>
                    </a:p>
                  </a:txBody>
                  <a:tcPr/>
                </a:tc>
                <a:tc>
                  <a:txBody>
                    <a:bodyPr/>
                    <a:lstStyle/>
                    <a:p>
                      <a:r>
                        <a:rPr lang="en-GB" sz="2400" dirty="0"/>
                        <a:t>5</a:t>
                      </a:r>
                    </a:p>
                  </a:txBody>
                  <a:tcPr/>
                </a:tc>
                <a:tc>
                  <a:txBody>
                    <a:bodyPr/>
                    <a:lstStyle/>
                    <a:p>
                      <a:r>
                        <a:rPr lang="en-GB" sz="2400" dirty="0"/>
                        <a:t>18,057</a:t>
                      </a:r>
                    </a:p>
                  </a:txBody>
                  <a:tcPr/>
                </a:tc>
                <a:extLst>
                  <a:ext uri="{0D108BD9-81ED-4DB2-BD59-A6C34878D82A}">
                    <a16:rowId xmlns:a16="http://schemas.microsoft.com/office/drawing/2014/main" val="4002483207"/>
                  </a:ext>
                </a:extLst>
              </a:tr>
              <a:tr h="434340">
                <a:tc vMerge="1">
                  <a:txBody>
                    <a:bodyPr/>
                    <a:lstStyle/>
                    <a:p>
                      <a:endParaRPr lang="en-GB"/>
                    </a:p>
                  </a:txBody>
                  <a:tcPr/>
                </a:tc>
                <a:tc>
                  <a:txBody>
                    <a:bodyPr/>
                    <a:lstStyle/>
                    <a:p>
                      <a:r>
                        <a:rPr lang="en-GB" sz="2400" dirty="0"/>
                        <a:t>6</a:t>
                      </a:r>
                    </a:p>
                  </a:txBody>
                  <a:tcPr/>
                </a:tc>
                <a:tc>
                  <a:txBody>
                    <a:bodyPr/>
                    <a:lstStyle/>
                    <a:p>
                      <a:r>
                        <a:rPr lang="en-GB" sz="2400" dirty="0"/>
                        <a:t>22,443</a:t>
                      </a:r>
                    </a:p>
                  </a:txBody>
                  <a:tcPr/>
                </a:tc>
                <a:extLst>
                  <a:ext uri="{0D108BD9-81ED-4DB2-BD59-A6C34878D82A}">
                    <a16:rowId xmlns:a16="http://schemas.microsoft.com/office/drawing/2014/main" val="628483241"/>
                  </a:ext>
                </a:extLst>
              </a:tr>
              <a:tr h="434340">
                <a:tc vMerge="1">
                  <a:txBody>
                    <a:bodyPr/>
                    <a:lstStyle/>
                    <a:p>
                      <a:endParaRPr lang="en-GB"/>
                    </a:p>
                  </a:txBody>
                  <a:tcPr/>
                </a:tc>
                <a:tc>
                  <a:txBody>
                    <a:bodyPr/>
                    <a:lstStyle/>
                    <a:p>
                      <a:r>
                        <a:rPr lang="en-GB" sz="2400" dirty="0"/>
                        <a:t>7</a:t>
                      </a:r>
                    </a:p>
                  </a:txBody>
                  <a:tcPr/>
                </a:tc>
                <a:tc>
                  <a:txBody>
                    <a:bodyPr/>
                    <a:lstStyle/>
                    <a:p>
                      <a:r>
                        <a:rPr lang="en-GB" sz="2400" dirty="0"/>
                        <a:t>27,421</a:t>
                      </a:r>
                    </a:p>
                  </a:txBody>
                  <a:tcPr/>
                </a:tc>
                <a:extLst>
                  <a:ext uri="{0D108BD9-81ED-4DB2-BD59-A6C34878D82A}">
                    <a16:rowId xmlns:a16="http://schemas.microsoft.com/office/drawing/2014/main" val="758211271"/>
                  </a:ext>
                </a:extLst>
              </a:tr>
              <a:tr h="275444">
                <a:tc vMerge="1">
                  <a:txBody>
                    <a:bodyPr/>
                    <a:lstStyle/>
                    <a:p>
                      <a:endParaRPr lang="en-GB"/>
                    </a:p>
                  </a:txBody>
                  <a:tcPr/>
                </a:tc>
                <a:tc>
                  <a:txBody>
                    <a:bodyPr/>
                    <a:lstStyle/>
                    <a:p>
                      <a:r>
                        <a:rPr lang="en-GB" sz="2400" dirty="0"/>
                        <a:t>8a</a:t>
                      </a:r>
                    </a:p>
                  </a:txBody>
                  <a:tcPr/>
                </a:tc>
                <a:tc>
                  <a:txBody>
                    <a:bodyPr/>
                    <a:lstStyle/>
                    <a:p>
                      <a:r>
                        <a:rPr lang="en-GB" sz="2400" dirty="0"/>
                        <a:t>31,352</a:t>
                      </a:r>
                    </a:p>
                  </a:txBody>
                  <a:tcPr/>
                </a:tc>
                <a:extLst>
                  <a:ext uri="{0D108BD9-81ED-4DB2-BD59-A6C34878D82A}">
                    <a16:rowId xmlns:a16="http://schemas.microsoft.com/office/drawing/2014/main" val="33205084"/>
                  </a:ext>
                </a:extLst>
              </a:tr>
            </a:tbl>
          </a:graphicData>
        </a:graphic>
      </p:graphicFrame>
      <p:sp>
        <p:nvSpPr>
          <p:cNvPr id="3" name="Title 2">
            <a:extLst>
              <a:ext uri="{FF2B5EF4-FFF2-40B4-BE49-F238E27FC236}">
                <a16:creationId xmlns:a16="http://schemas.microsoft.com/office/drawing/2014/main" id="{41E09E69-8A87-45FF-A4C3-F99DEDBBDA31}"/>
              </a:ext>
            </a:extLst>
          </p:cNvPr>
          <p:cNvSpPr>
            <a:spLocks noGrp="1"/>
          </p:cNvSpPr>
          <p:nvPr>
            <p:ph type="title"/>
          </p:nvPr>
        </p:nvSpPr>
        <p:spPr>
          <a:xfrm>
            <a:off x="465018" y="263471"/>
            <a:ext cx="8756073" cy="611649"/>
          </a:xfrm>
        </p:spPr>
        <p:txBody>
          <a:bodyPr>
            <a:noAutofit/>
          </a:bodyPr>
          <a:lstStyle/>
          <a:p>
            <a:r>
              <a:rPr lang="en-GB" sz="2800" b="1" dirty="0">
                <a:latin typeface="+mn-lt"/>
              </a:rPr>
              <a:t>Maximum reimbursement amount for MHPs for 2021/22</a:t>
            </a:r>
          </a:p>
        </p:txBody>
      </p:sp>
      <p:sp>
        <p:nvSpPr>
          <p:cNvPr id="6" name="Rectangle 5">
            <a:extLst>
              <a:ext uri="{FF2B5EF4-FFF2-40B4-BE49-F238E27FC236}">
                <a16:creationId xmlns:a16="http://schemas.microsoft.com/office/drawing/2014/main" id="{88DB63E4-A29F-4B1D-85DB-857E56429E99}"/>
              </a:ext>
            </a:extLst>
          </p:cNvPr>
          <p:cNvSpPr/>
          <p:nvPr/>
        </p:nvSpPr>
        <p:spPr>
          <a:xfrm>
            <a:off x="269823" y="3568035"/>
            <a:ext cx="11439831" cy="3139321"/>
          </a:xfrm>
          <a:prstGeom prst="rect">
            <a:avLst/>
          </a:prstGeom>
        </p:spPr>
        <p:txBody>
          <a:bodyPr wrap="square">
            <a:spAutoFit/>
          </a:bodyPr>
          <a:lstStyle/>
          <a:p>
            <a:pPr marL="285750" indent="-285750">
              <a:buFont typeface="Arial" panose="020B0604020202020204" pitchFamily="34" charset="0"/>
              <a:buChar char="•"/>
            </a:pPr>
            <a:r>
              <a:rPr lang="en-GB" i="1" dirty="0">
                <a:solidFill>
                  <a:srgbClr val="000000"/>
                </a:solidFill>
              </a:rPr>
              <a:t>The maximum reimbursable amount is the sum of (a) the weighted average salary for the specified AfC band plus (b) associated employer on-costs. These amounts do not include any recruitment and reimbursement premiums that PCNs may choose to offer. If applicable, the on-costs will be revised to take account of any pending change in employer pension contributions. The maximum reimbursement amount in subsequent years will be confirmed in line with applicable AfC rates. </a:t>
            </a:r>
          </a:p>
          <a:p>
            <a:pPr marL="285750" indent="-285750">
              <a:buFont typeface="Arial" panose="020B0604020202020204" pitchFamily="34" charset="0"/>
              <a:buChar char="•"/>
            </a:pPr>
            <a:endParaRPr lang="en-GB" i="1" dirty="0">
              <a:solidFill>
                <a:srgbClr val="000000"/>
              </a:solidFill>
            </a:endParaRPr>
          </a:p>
          <a:p>
            <a:pPr marL="269875" indent="-269875"/>
            <a:r>
              <a:rPr lang="en-GB" i="1" dirty="0">
                <a:solidFill>
                  <a:srgbClr val="000000"/>
                </a:solidFill>
              </a:rPr>
              <a:t>** </a:t>
            </a:r>
            <a:r>
              <a:rPr lang="en-GB" i="1" dirty="0"/>
              <a:t>The maximum reimbursable amount is 50 per cent of the sum of (a) the weighted average salary for the specified AfC band plus (b) associated employer on-costs. These amounts do not include any recruitment and reimbursement premiums that PCNs may choose to offer. If applicable, the on-costs will be revised to take account of any pending change in employer pension contributions. The maximum reimbursement amount in subsequent years will be confirmed in line with applicable AfC rates. </a:t>
            </a:r>
          </a:p>
        </p:txBody>
      </p:sp>
    </p:spTree>
    <p:extLst>
      <p:ext uri="{BB962C8B-B14F-4D97-AF65-F5344CB8AC3E}">
        <p14:creationId xmlns:p14="http://schemas.microsoft.com/office/powerpoint/2010/main" val="401477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8A0B17C-F801-4E17-ABC6-FBED8875324D}"/>
              </a:ext>
            </a:extLst>
          </p:cNvPr>
          <p:cNvGraphicFramePr>
            <a:graphicFrameLocks noGrp="1"/>
          </p:cNvGraphicFramePr>
          <p:nvPr>
            <p:ph sz="quarter" idx="10"/>
            <p:extLst>
              <p:ext uri="{D42A27DB-BD31-4B8C-83A1-F6EECF244321}">
                <p14:modId xmlns:p14="http://schemas.microsoft.com/office/powerpoint/2010/main" val="2008854236"/>
              </p:ext>
            </p:extLst>
          </p:nvPr>
        </p:nvGraphicFramePr>
        <p:xfrm>
          <a:off x="539646" y="851517"/>
          <a:ext cx="11092722" cy="5504945"/>
        </p:xfrm>
        <a:graphic>
          <a:graphicData uri="http://schemas.openxmlformats.org/drawingml/2006/table">
            <a:tbl>
              <a:tblPr>
                <a:tableStyleId>{5C22544A-7EE6-4342-B048-85BDC9FD1C3A}</a:tableStyleId>
              </a:tblPr>
              <a:tblGrid>
                <a:gridCol w="2713220">
                  <a:extLst>
                    <a:ext uri="{9D8B030D-6E8A-4147-A177-3AD203B41FA5}">
                      <a16:colId xmlns:a16="http://schemas.microsoft.com/office/drawing/2014/main" val="3319834525"/>
                    </a:ext>
                  </a:extLst>
                </a:gridCol>
                <a:gridCol w="1603947">
                  <a:extLst>
                    <a:ext uri="{9D8B030D-6E8A-4147-A177-3AD203B41FA5}">
                      <a16:colId xmlns:a16="http://schemas.microsoft.com/office/drawing/2014/main" val="4260996347"/>
                    </a:ext>
                  </a:extLst>
                </a:gridCol>
                <a:gridCol w="989351">
                  <a:extLst>
                    <a:ext uri="{9D8B030D-6E8A-4147-A177-3AD203B41FA5}">
                      <a16:colId xmlns:a16="http://schemas.microsoft.com/office/drawing/2014/main" val="3158438441"/>
                    </a:ext>
                  </a:extLst>
                </a:gridCol>
                <a:gridCol w="1124262">
                  <a:extLst>
                    <a:ext uri="{9D8B030D-6E8A-4147-A177-3AD203B41FA5}">
                      <a16:colId xmlns:a16="http://schemas.microsoft.com/office/drawing/2014/main" val="4133629333"/>
                    </a:ext>
                  </a:extLst>
                </a:gridCol>
                <a:gridCol w="1064302">
                  <a:extLst>
                    <a:ext uri="{9D8B030D-6E8A-4147-A177-3AD203B41FA5}">
                      <a16:colId xmlns:a16="http://schemas.microsoft.com/office/drawing/2014/main" val="151485155"/>
                    </a:ext>
                  </a:extLst>
                </a:gridCol>
                <a:gridCol w="1034321">
                  <a:extLst>
                    <a:ext uri="{9D8B030D-6E8A-4147-A177-3AD203B41FA5}">
                      <a16:colId xmlns:a16="http://schemas.microsoft.com/office/drawing/2014/main" val="3590223426"/>
                    </a:ext>
                  </a:extLst>
                </a:gridCol>
                <a:gridCol w="989351">
                  <a:extLst>
                    <a:ext uri="{9D8B030D-6E8A-4147-A177-3AD203B41FA5}">
                      <a16:colId xmlns:a16="http://schemas.microsoft.com/office/drawing/2014/main" val="1388345989"/>
                    </a:ext>
                  </a:extLst>
                </a:gridCol>
                <a:gridCol w="1573968">
                  <a:extLst>
                    <a:ext uri="{9D8B030D-6E8A-4147-A177-3AD203B41FA5}">
                      <a16:colId xmlns:a16="http://schemas.microsoft.com/office/drawing/2014/main" val="1957314937"/>
                    </a:ext>
                  </a:extLst>
                </a:gridCol>
              </a:tblGrid>
              <a:tr h="407657">
                <a:tc rowSpan="2">
                  <a:txBody>
                    <a:bodyPr/>
                    <a:lstStyle/>
                    <a:p>
                      <a:pPr algn="l" fontAlgn="ctr"/>
                      <a:endParaRPr lang="en-GB" sz="1000" b="1"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ctr" fontAlgn="ctr"/>
                      <a:r>
                        <a:rPr lang="en-GB" sz="1800" b="1" u="none" strike="noStrike" dirty="0">
                          <a:effectLst/>
                        </a:rPr>
                        <a:t>Establishment</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Baseline</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Plan</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Plan</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Plan</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Plan</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Establishment</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794598662"/>
                  </a:ext>
                </a:extLst>
              </a:tr>
              <a:tr h="869429">
                <a:tc vMerge="1">
                  <a:txBody>
                    <a:bodyPr/>
                    <a:lstStyle/>
                    <a:p>
                      <a:pPr algn="ctr" fontAlgn="ctr"/>
                      <a:endParaRPr lang="en-GB"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1800" b="1" u="none" strike="noStrike" dirty="0">
                          <a:effectLst/>
                        </a:rPr>
                        <a:t>2020/2021</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Staff in </a:t>
                      </a:r>
                    </a:p>
                    <a:p>
                      <a:pPr algn="ctr" fontAlgn="ctr"/>
                      <a:r>
                        <a:rPr lang="en-GB" sz="1800" b="1" u="none" strike="noStrike" dirty="0">
                          <a:effectLst/>
                        </a:rPr>
                        <a:t>post outturn</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30.6.21</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30.9.21</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31.12.21</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31.3.22</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2021/2022</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389122982"/>
                  </a:ext>
                </a:extLst>
              </a:tr>
              <a:tr h="629587">
                <a:tc>
                  <a:txBody>
                    <a:bodyPr/>
                    <a:lstStyle/>
                    <a:p>
                      <a:pPr algn="l" fontAlgn="ctr"/>
                      <a:r>
                        <a:rPr lang="en-GB" sz="2000" u="none" strike="noStrike" dirty="0">
                          <a:effectLst/>
                        </a:rPr>
                        <a:t>HCV Total</a:t>
                      </a:r>
                    </a:p>
                  </a:txBody>
                  <a:tcPr marL="9525" marR="9525" marT="9525" marB="0" anchor="ctr"/>
                </a:tc>
                <a:tc>
                  <a:txBody>
                    <a:bodyPr/>
                    <a:lstStyle/>
                    <a:p>
                      <a:pPr algn="ctr" fontAlgn="ctr"/>
                      <a:r>
                        <a:rPr lang="en-GB" sz="1800" b="1" u="none" strike="noStrike" dirty="0">
                          <a:effectLst/>
                        </a:rPr>
                        <a:t>Year End 31.3.21</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Year End (31.3.21)</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Q1</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Q2</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Q3</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Q4</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b="1" u="none" strike="noStrike" dirty="0">
                          <a:effectLst/>
                        </a:rPr>
                        <a:t>Whole Year</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3108141958"/>
                  </a:ext>
                </a:extLst>
              </a:tr>
              <a:tr h="359764">
                <a:tc>
                  <a:txBody>
                    <a:bodyPr/>
                    <a:lstStyle/>
                    <a:p>
                      <a:pPr algn="l" fontAlgn="ctr"/>
                      <a:r>
                        <a:rPr lang="en-GB" sz="1800" u="none" strike="noStrike" dirty="0">
                          <a:effectLst/>
                        </a:rPr>
                        <a:t>Workforce (WTE)</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u="none" strike="noStrike" dirty="0">
                          <a:effectLst/>
                        </a:rPr>
                        <a:t>WTE</a:t>
                      </a:r>
                      <a:endParaRPr lang="en-GB" sz="18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u="none" strike="noStrike" dirty="0">
                          <a:effectLst/>
                        </a:rPr>
                        <a:t>WTE</a:t>
                      </a:r>
                      <a:endParaRPr lang="en-GB" sz="18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u="none" strike="noStrike" dirty="0">
                          <a:effectLst/>
                        </a:rPr>
                        <a:t>WTE</a:t>
                      </a:r>
                      <a:endParaRPr lang="en-GB" sz="18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u="none" strike="noStrike" dirty="0">
                          <a:effectLst/>
                        </a:rPr>
                        <a:t>WTE</a:t>
                      </a:r>
                      <a:endParaRPr lang="en-GB" sz="18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u="none" strike="noStrike" dirty="0">
                          <a:effectLst/>
                        </a:rPr>
                        <a:t>WTE</a:t>
                      </a:r>
                      <a:endParaRPr lang="en-GB" sz="18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u="none" strike="noStrike" dirty="0">
                          <a:effectLst/>
                        </a:rPr>
                        <a:t>WTE</a:t>
                      </a:r>
                      <a:endParaRPr lang="en-GB" sz="18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n-GB" sz="1800" u="none" strike="noStrike" dirty="0">
                          <a:effectLst/>
                        </a:rPr>
                        <a:t>WTE</a:t>
                      </a:r>
                      <a:endParaRPr lang="en-GB" sz="18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216665277"/>
                  </a:ext>
                </a:extLst>
              </a:tr>
              <a:tr h="314794">
                <a:tc>
                  <a:txBody>
                    <a:bodyPr/>
                    <a:lstStyle/>
                    <a:p>
                      <a:pPr algn="l" fontAlgn="ctr"/>
                      <a:r>
                        <a:rPr lang="en-GB" sz="1800" u="none" strike="noStrike" dirty="0">
                          <a:effectLst/>
                        </a:rPr>
                        <a:t>Total by staff group</a:t>
                      </a:r>
                      <a:endParaRPr lang="en-GB"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en-GB" sz="1800" u="none" strike="noStrike" dirty="0">
                          <a:effectLst/>
                        </a:rPr>
                        <a:t> </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GB" sz="1800" u="none" strike="noStrike" dirty="0">
                          <a:effectLst/>
                        </a:rPr>
                        <a:t> </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GB" sz="1800" u="none" strike="noStrike" dirty="0">
                          <a:effectLst/>
                        </a:rPr>
                        <a:t> </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GB" sz="1800" u="none" strike="noStrike" dirty="0">
                          <a:effectLst/>
                        </a:rPr>
                        <a:t> </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GB" sz="1800" u="none" strike="noStrike" dirty="0">
                          <a:effectLst/>
                        </a:rPr>
                        <a:t> </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GB" sz="1800" u="none" strike="noStrike" dirty="0">
                          <a:effectLst/>
                        </a:rPr>
                        <a:t> </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GB" sz="1800" u="none" strike="noStrike" dirty="0">
                          <a:effectLst/>
                        </a:rPr>
                        <a:t> </a:t>
                      </a:r>
                      <a:endParaRPr lang="en-GB"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8183531"/>
                  </a:ext>
                </a:extLst>
              </a:tr>
              <a:tr h="0">
                <a:tc>
                  <a:txBody>
                    <a:bodyPr/>
                    <a:lstStyle/>
                    <a:p>
                      <a:pPr algn="l" fontAlgn="ctr"/>
                      <a:r>
                        <a:rPr lang="en-GB" sz="1800" u="none" strike="noStrike" dirty="0">
                          <a:effectLst/>
                        </a:rPr>
                        <a:t>GPs (excludes registrars)</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859.75</a:t>
                      </a:r>
                      <a:endParaRPr lang="en-GB"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GB" sz="1800" u="none" strike="noStrike" dirty="0">
                          <a:effectLst/>
                        </a:rPr>
                        <a:t>859.75</a:t>
                      </a:r>
                      <a:endParaRPr lang="en-GB"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GB" sz="1800" u="none" strike="noStrike" dirty="0">
                          <a:effectLst/>
                        </a:rPr>
                        <a:t>861.23</a:t>
                      </a:r>
                      <a:endParaRPr lang="en-GB"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GB" sz="1800" u="none" strike="noStrike" dirty="0">
                          <a:effectLst/>
                        </a:rPr>
                        <a:t>868.10</a:t>
                      </a:r>
                      <a:endParaRPr lang="en-GB"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GB" sz="1800" u="none" strike="noStrike" dirty="0">
                          <a:effectLst/>
                        </a:rPr>
                        <a:t>872.28</a:t>
                      </a:r>
                      <a:endParaRPr lang="en-GB"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GB" sz="1800" u="none" strike="noStrike" dirty="0">
                          <a:effectLst/>
                        </a:rPr>
                        <a:t>876.06</a:t>
                      </a:r>
                      <a:endParaRPr lang="en-GB"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GB" sz="1800" u="none" strike="noStrike" dirty="0">
                          <a:effectLst/>
                        </a:rPr>
                        <a:t>876.06</a:t>
                      </a:r>
                      <a:endParaRPr lang="en-GB"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414149"/>
                  </a:ext>
                </a:extLst>
              </a:tr>
              <a:tr h="375222">
                <a:tc>
                  <a:txBody>
                    <a:bodyPr/>
                    <a:lstStyle/>
                    <a:p>
                      <a:pPr algn="l" fontAlgn="ctr"/>
                      <a:r>
                        <a:rPr lang="en-GB" sz="1800" u="none" strike="noStrike" dirty="0">
                          <a:effectLst/>
                        </a:rPr>
                        <a:t>Nurses</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u="none" strike="noStrike" dirty="0">
                          <a:effectLst/>
                        </a:rPr>
                        <a:t>644.29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643.29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646.60</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650.91</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658.22</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660.53</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660.53</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9860921"/>
                  </a:ext>
                </a:extLst>
              </a:tr>
              <a:tr h="502805">
                <a:tc>
                  <a:txBody>
                    <a:bodyPr/>
                    <a:lstStyle/>
                    <a:p>
                      <a:pPr algn="l" fontAlgn="ctr"/>
                      <a:r>
                        <a:rPr lang="en-GB" sz="1800" u="none" strike="noStrike" dirty="0">
                          <a:effectLst/>
                        </a:rPr>
                        <a:t>Direct Patient Care roles (ARRS funded)</a:t>
                      </a:r>
                      <a:endParaRPr lang="en-GB" sz="18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r" fontAlgn="b"/>
                      <a:r>
                        <a:rPr lang="en-GB" sz="1800" u="none" strike="noStrike" dirty="0">
                          <a:effectLst/>
                        </a:rPr>
                        <a:t>268.70</a:t>
                      </a:r>
                      <a:endParaRPr lang="en-GB"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800" u="none" strike="noStrike" dirty="0">
                          <a:effectLst/>
                        </a:rPr>
                        <a:t>268.70</a:t>
                      </a:r>
                      <a:endParaRPr lang="en-GB"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800" u="none" strike="noStrike" dirty="0">
                          <a:effectLst/>
                        </a:rPr>
                        <a:t>305.58</a:t>
                      </a:r>
                      <a:endParaRPr lang="en-GB"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800" u="none" strike="noStrike" dirty="0">
                          <a:effectLst/>
                        </a:rPr>
                        <a:t>381.20</a:t>
                      </a:r>
                      <a:endParaRPr lang="en-GB"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800" u="none" strike="noStrike" dirty="0">
                          <a:effectLst/>
                        </a:rPr>
                        <a:t>435.98</a:t>
                      </a:r>
                      <a:endParaRPr lang="en-GB"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800" u="none" strike="noStrike" dirty="0">
                          <a:effectLst/>
                        </a:rPr>
                        <a:t>491.35</a:t>
                      </a:r>
                      <a:endParaRPr lang="en-GB"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800" u="none" strike="noStrike" dirty="0">
                          <a:effectLst/>
                        </a:rPr>
                        <a:t>491.35</a:t>
                      </a:r>
                      <a:endParaRPr lang="en-GB"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3740412160"/>
                  </a:ext>
                </a:extLst>
              </a:tr>
              <a:tr h="438316">
                <a:tc>
                  <a:txBody>
                    <a:bodyPr/>
                    <a:lstStyle/>
                    <a:p>
                      <a:pPr algn="l" fontAlgn="ctr"/>
                      <a:r>
                        <a:rPr lang="en-GB" sz="1800" u="none" strike="noStrike" dirty="0">
                          <a:effectLst/>
                        </a:rPr>
                        <a:t>Direct Patient Care roles (not ARRS funded)</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u="none" strike="noStrike" dirty="0">
                          <a:effectLst/>
                        </a:rPr>
                        <a:t>744.38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744.38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744.78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745.16</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745.56</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745.42</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745.94</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5949215"/>
                  </a:ext>
                </a:extLst>
              </a:tr>
              <a:tr h="114466">
                <a:tc>
                  <a:txBody>
                    <a:bodyPr/>
                    <a:lstStyle/>
                    <a:p>
                      <a:pPr algn="l" fontAlgn="ctr"/>
                      <a:r>
                        <a:rPr lang="en-GB" sz="1800" u="none" strike="noStrike" dirty="0">
                          <a:effectLst/>
                        </a:rPr>
                        <a:t>Admin and non-clinical</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u="none" strike="noStrike" dirty="0">
                          <a:effectLst/>
                        </a:rPr>
                        <a:t>2336.08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2339.08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2352.34</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2353.52</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2354.68</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2355.86</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2355.86</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5365659"/>
                  </a:ext>
                </a:extLst>
              </a:tr>
              <a:tr h="864472">
                <a:tc>
                  <a:txBody>
                    <a:bodyPr/>
                    <a:lstStyle/>
                    <a:p>
                      <a:pPr algn="l" fontAlgn="ctr"/>
                      <a:r>
                        <a:rPr lang="en-GB" sz="1800" u="none" strike="noStrike" dirty="0">
                          <a:effectLst/>
                        </a:rPr>
                        <a:t>Total Provider Workforce (WTE)</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800" u="none" strike="noStrike" dirty="0">
                          <a:effectLst/>
                        </a:rPr>
                        <a:t>4853.20</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800" u="none" strike="noStrike" dirty="0">
                          <a:effectLst/>
                        </a:rPr>
                        <a:t>4855.20</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800" u="none" strike="noStrike" dirty="0">
                          <a:effectLst/>
                        </a:rPr>
                        <a:t>4910.53</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800" u="none" strike="noStrike" dirty="0">
                          <a:effectLst/>
                        </a:rPr>
                        <a:t>4998.89</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800" u="none" strike="noStrike" dirty="0">
                          <a:effectLst/>
                        </a:rPr>
                        <a:t>5066.72</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800" u="none" strike="noStrike" dirty="0">
                          <a:effectLst/>
                        </a:rPr>
                        <a:t>5129.22</a:t>
                      </a:r>
                      <a:endParaRPr lang="en-GB"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800" u="none" strike="noStrike" dirty="0">
                          <a:effectLst/>
                        </a:rPr>
                        <a:t>5129.74</a:t>
                      </a:r>
                      <a:endParaRPr lang="en-GB"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1349259"/>
                  </a:ext>
                </a:extLst>
              </a:tr>
            </a:tbl>
          </a:graphicData>
        </a:graphic>
      </p:graphicFrame>
      <p:sp>
        <p:nvSpPr>
          <p:cNvPr id="3" name="Title 2">
            <a:extLst>
              <a:ext uri="{FF2B5EF4-FFF2-40B4-BE49-F238E27FC236}">
                <a16:creationId xmlns:a16="http://schemas.microsoft.com/office/drawing/2014/main" id="{FF1F513B-B122-422B-A1B4-8D5C6C819C2A}"/>
              </a:ext>
            </a:extLst>
          </p:cNvPr>
          <p:cNvSpPr>
            <a:spLocks noGrp="1"/>
          </p:cNvSpPr>
          <p:nvPr>
            <p:ph type="title"/>
          </p:nvPr>
        </p:nvSpPr>
        <p:spPr>
          <a:xfrm>
            <a:off x="465020" y="239868"/>
            <a:ext cx="8756073" cy="611649"/>
          </a:xfrm>
        </p:spPr>
        <p:txBody>
          <a:bodyPr>
            <a:normAutofit fontScale="90000"/>
          </a:bodyPr>
          <a:lstStyle/>
          <a:p>
            <a:r>
              <a:rPr lang="en-GB" sz="3200" b="1" dirty="0"/>
              <a:t>Utilisation across HCV </a:t>
            </a:r>
            <a:r>
              <a:rPr lang="en-GB" sz="2000" b="1" i="1" dirty="0"/>
              <a:t>(from HCV 21/22 planning submission)</a:t>
            </a:r>
          </a:p>
        </p:txBody>
      </p:sp>
    </p:spTree>
    <p:extLst>
      <p:ext uri="{BB962C8B-B14F-4D97-AF65-F5344CB8AC3E}">
        <p14:creationId xmlns:p14="http://schemas.microsoft.com/office/powerpoint/2010/main" val="15381282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267B80491144BBC2F5FB910FA53ED" ma:contentTypeVersion="12" ma:contentTypeDescription="Create a new document." ma:contentTypeScope="" ma:versionID="a6d1ac7e3133f191a42cebb74f6cd8c4">
  <xsd:schema xmlns:xsd="http://www.w3.org/2001/XMLSchema" xmlns:xs="http://www.w3.org/2001/XMLSchema" xmlns:p="http://schemas.microsoft.com/office/2006/metadata/properties" xmlns:ns2="c04a05b0-b5dd-407d-9aec-7b903f7b628f" xmlns:ns3="f701f9b7-db48-47d9-8c7b-b43882fe4997" targetNamespace="http://schemas.microsoft.com/office/2006/metadata/properties" ma:root="true" ma:fieldsID="391dc0ab9b83bcb2a7cb8c2901743008" ns2:_="" ns3:_="">
    <xsd:import namespace="c04a05b0-b5dd-407d-9aec-7b903f7b628f"/>
    <xsd:import namespace="f701f9b7-db48-47d9-8c7b-b43882fe49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a05b0-b5dd-407d-9aec-7b903f7b62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01f9b7-db48-47d9-8c7b-b43882fe49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335C6F-8FD2-49CE-8C98-31E2FA2C4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a05b0-b5dd-407d-9aec-7b903f7b628f"/>
    <ds:schemaRef ds:uri="f701f9b7-db48-47d9-8c7b-b43882fe4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939F66-D1B9-4209-AA79-C269DA96E6C7}">
  <ds:schemaRefs>
    <ds:schemaRef ds:uri="http://schemas.microsoft.com/sharepoint/v3/contenttype/forms"/>
  </ds:schemaRefs>
</ds:datastoreItem>
</file>

<file path=customXml/itemProps3.xml><?xml version="1.0" encoding="utf-8"?>
<ds:datastoreItem xmlns:ds="http://schemas.openxmlformats.org/officeDocument/2006/customXml" ds:itemID="{4659D90A-0085-42A4-81E4-521AA7D0DD7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04a05b0-b5dd-407d-9aec-7b903f7b628f"/>
    <ds:schemaRef ds:uri="f701f9b7-db48-47d9-8c7b-b43882fe499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1316</TotalTime>
  <Words>1796</Words>
  <Application>Microsoft Office PowerPoint</Application>
  <PresentationFormat>Widescreen</PresentationFormat>
  <Paragraphs>417</Paragraphs>
  <Slides>38</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Calibri</vt:lpstr>
      <vt:lpstr>Calibri Light</vt:lpstr>
      <vt:lpstr>Corbel</vt:lpstr>
      <vt:lpstr>Poppins Bold</vt:lpstr>
      <vt:lpstr>Poppins Light</vt:lpstr>
      <vt:lpstr>Poppins Medium</vt:lpstr>
      <vt:lpstr>Custom Design</vt:lpstr>
      <vt:lpstr>Digital Blue Tunnel 16x9</vt:lpstr>
      <vt:lpstr>Office Theme</vt:lpstr>
      <vt:lpstr>PowerPoint Presentation</vt:lpstr>
      <vt:lpstr>Housekeeping </vt:lpstr>
      <vt:lpstr>Agenda</vt:lpstr>
      <vt:lpstr>Introduction and Overview of the ARRS</vt:lpstr>
      <vt:lpstr>The ARRS</vt:lpstr>
      <vt:lpstr>The Roles</vt:lpstr>
      <vt:lpstr>Funding - Maximum reimbursement amounts per role for 2021/22 </vt:lpstr>
      <vt:lpstr>Maximum reimbursement amount for MHPs for 2021/22</vt:lpstr>
      <vt:lpstr>Utilisation across HCV (from HCV 21/22 planning submission)</vt:lpstr>
      <vt:lpstr> Support Initiatives </vt:lpstr>
      <vt:lpstr>Selby PCN and the ARRS</vt:lpstr>
      <vt:lpstr>ARRS – Selby PCN</vt:lpstr>
      <vt:lpstr>Background and Context</vt:lpstr>
      <vt:lpstr>ARRS strategy</vt:lpstr>
      <vt:lpstr>Employment Models</vt:lpstr>
      <vt:lpstr>Direct Employment</vt:lpstr>
      <vt:lpstr>Direct Employment</vt:lpstr>
      <vt:lpstr>Sub-contracting Model</vt:lpstr>
      <vt:lpstr>Sub-contracting Model</vt:lpstr>
      <vt:lpstr>Sub-contracting Model</vt:lpstr>
      <vt:lpstr>Sub-contracting model</vt:lpstr>
      <vt:lpstr>Selby PCN - MSK model</vt:lpstr>
      <vt:lpstr>Selby PCN - MHP Model</vt:lpstr>
      <vt:lpstr>Selby PCN – Practitioner Experience</vt:lpstr>
      <vt:lpstr>Thank you</vt:lpstr>
      <vt:lpstr>Physicians Associates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Interested in recruiting a Physician Associate?</vt:lpstr>
      <vt:lpstr>Q&amp;A</vt:lpstr>
      <vt:lpstr>Further info and 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Brolls</dc:creator>
  <cp:lastModifiedBy>Melissa Brolls</cp:lastModifiedBy>
  <cp:revision>12</cp:revision>
  <dcterms:created xsi:type="dcterms:W3CDTF">2021-06-13T17:52:13Z</dcterms:created>
  <dcterms:modified xsi:type="dcterms:W3CDTF">2021-06-14T15:59:32Z</dcterms:modified>
</cp:coreProperties>
</file>