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65" r:id="rId5"/>
    <p:sldId id="257" r:id="rId6"/>
    <p:sldId id="13086" r:id="rId7"/>
    <p:sldId id="297" r:id="rId8"/>
    <p:sldId id="292" r:id="rId9"/>
    <p:sldId id="278" r:id="rId10"/>
    <p:sldId id="289" r:id="rId11"/>
    <p:sldId id="293" r:id="rId12"/>
    <p:sldId id="294" r:id="rId13"/>
    <p:sldId id="291"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F5FE06-2A12-E28B-ED3B-6ACBDC82FD67}" name="Juliet Kitson" initials="JK" userId="S::juliet.kitson_freudsplus.com#ext#@nhsengland.onmicrosoft.com::7c5f2b2f-f013-431c-9369-15ab7ce5a95e" providerId="AD"/>
  <p188:author id="{3D6CD40B-0F27-1114-884A-0685B746A393}" name="Hannah Davies" initials="HD" userId="S::hannah.davies56@england.nhs.uk::7aacf1c5-7a08-4230-941c-fa24546bd82b" providerId="AD"/>
  <p188:author id="{29EE4A12-D911-DE28-F75E-8CBED77A5581}" name="Charlotte Pool" initials="CP" userId="S::charlotte.pool@freuds.com::f1069d9b-de37-4053-8e2a-21938b2065c5" providerId="AD"/>
  <p188:author id="{E45ADA13-A69B-1A82-21B8-A1C59C02424E}" name="Gail Harding" initials="GH" userId="S::gail.harding1@england.nhs.uk::f6ad3d39-176a-4547-a78e-8254d832125e" providerId="AD"/>
  <p188:author id="{C1B4E817-E997-77F4-A19D-5B977840CFD7}" name="Vaishnavi Bongale" initials="VB" userId="S::vaishnavi.bongale@freudsplus.com::798965bc-b140-4419-953c-31783e78a437" providerId="AD"/>
  <p188:author id="{87FE5C1C-97FE-AD00-1B25-1F31B7600AA8}" name="Ben King" initials="BK" userId="S::benking@england.nhs.uk::8328fab9-f186-4e59-a972-77fc61c5acf8" providerId="AD"/>
  <p188:author id="{C4DDB31D-C9BA-EA0D-F9EF-034837F5D71D}" name="Kirsty Callingham" initials="KC" userId="S::kirsty.callingham@england.nhs.uk::4233069b-0a2b-4de7-abf2-62ef62257e1b" providerId="AD"/>
  <p188:author id="{55492021-FBA9-B5C3-EF1D-6AEB9EB49C6A}" name="Guest User" initials="GU" userId="S::urn:spo:anon#77b6d20f87d847aedddc36f7694309f9a001ce4008dea05fe0c344a0bcd41375::" providerId="AD"/>
  <p188:author id="{08F8C226-01E5-3FE9-3A6A-95EFC90562C0}" name="Ian Hampton" initials="IH" userId="S::ian.hampton@england.nhs.uk::15dfeaa9-1b4e-48ab-be6d-83060ef3e770" providerId="AD"/>
  <p188:author id="{F86F4F2F-7F6C-B459-E5C2-7ED1C44A8706}" name="Carolyn Bond" initials="CB" userId="S::carolyn.bond1@england.nhs.uk::ad130d5a-a161-474b-941e-a1ed38d208a2" providerId="AD"/>
  <p188:author id="{0AFEF236-8253-761D-A689-D6F5898A81CE}" name="Emma Jacobs" initials="EK" userId="S::emma.kaye@freuds.com::847627fe-9915-4090-ba88-dc3e65f92df5" providerId="AD"/>
  <p188:author id="{B8ACA149-A58B-7D5F-53DC-67AB99FA738B}" name="Daniel Ferreira" initials="DF" userId="S::daniel.ferreria_freudsplus.com#ext#@nhsengland.onmicrosoft.com::bd59a460-bc03-4dd1-a0b6-51e2b0e0fbd1" providerId="AD"/>
  <p188:author id="{E10B3354-CA99-686D-CEA4-6239C5EE066D}" name="Paul Wastell" initials="PW" userId="S::Paul.Wastell@england.nhs.uk::4ad46f91-b117-4ee0-a085-6c3ccd1a8943" providerId="AD"/>
  <p188:author id="{3B620659-82DE-048D-C44A-BC63B7984E9A}" name="Vaishnavi Bongale" initials="VB" userId="S::vaishnavi.bongale@freuds.com::798965bc-b140-4419-953c-31783e78a437" providerId="AD"/>
  <p188:author id="{39F92E61-DD1E-3776-C20A-ED610197EA2F}" name="George Starkey-Midha" initials="GS" userId="S::george.starkey@freudsplus.com::9d87a10a-e401-47a7-9248-f3bfa78a36de" providerId="AD"/>
  <p188:author id="{C2CE7B6E-E2A0-01D2-61B9-666053D8D48E}" name="Imelda McAloon" initials="IM" userId="S::imelda.mcaloon@england.nhs.uk::aa7021bb-cfd6-4a09-8ce9-39caf69aba31" providerId="AD"/>
  <p188:author id="{A842D79E-91A4-06D3-F610-730EBD270C50}" name="Juliet Kitson" initials="JK" userId="S::Juliet.Kitson@freuds.com::38775964-6b25-475a-a782-a3a996eb7d4c" providerId="AD"/>
  <p188:author id="{875F1ACC-0162-E1D4-7917-523A63B7108A}" name="Guest User" initials="GU" userId="S::urn:spo:anon#6ef771636a1aa4c75c7f91c0167679eec063acc2e1c417e2f81abaf194314362::" providerId="AD"/>
  <p188:author id="{91E7D6D1-D3AE-0A5B-2BBB-76EBFA8D998C}" name="Juliet Kitson" initials="JK" userId="S::juliet.kitson@freuds.com::38775964-6b25-475a-a782-a3a996eb7d4c" providerId="AD"/>
  <p188:author id="{65347EDA-27A8-C46F-EDB9-3960B674A8AA}" name="Charlotte Squires" initials="CP" userId="S::charlotte.squires@freuds.com::f1069d9b-de37-4053-8e2a-21938b2065c5" providerId="AD"/>
  <p188:author id="{B58C46E7-173F-2D35-C182-CF16C453B5A4}" name="Lara Cooper" initials="LC" userId="S::lara_mmc-uk.co.uk#ext#@nhsengland.onmicrosoft.com::47c6aab3-8289-4344-99d5-7671e7f91735" providerId="AD"/>
  <p188:author id="{5DC726EF-2790-DCBE-D96C-A02AD17AEBD8}" name="George Starkey-Midha" initials="" userId="S::George.Starkey@freudsplus.com::9d87a10a-e401-47a7-9248-f3bfa78a36de" providerId="AD"/>
  <p188:author id="{BF7F91F1-155D-A747-213B-8B59098ED700}" name="George Starkey-Midha" initials="GS" userId="S::george.starkey_freudsplus.com#ext#@nhsengland.onmicrosoft.com::06d051b4-4fb1-446c-a09a-ea096731284d" providerId="AD"/>
  <p188:author id="{1D86E5F5-E5C8-B42D-4CAF-A0A3025EF08D}" name="Brian Lobo" initials="BL" userId="S::brian.lobo@england.nhs.uk::c85c1a5d-e879-455c-90c8-ffa70842ef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DB8"/>
    <a:srgbClr val="F7E2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9ED4F-1189-4E00-8721-1D461A6BA3B7}" v="3" dt="2024-11-05T12:43:44.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74" autoAdjust="0"/>
  </p:normalViewPr>
  <p:slideViewPr>
    <p:cSldViewPr snapToGrid="0">
      <p:cViewPr varScale="1">
        <p:scale>
          <a:sx n="96" d="100"/>
          <a:sy n="96" d="100"/>
        </p:scale>
        <p:origin x="11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PTON, Ian (NHS ENGLAND - X24)" userId="143bf430-786d-42cf-9325-03c933fbd488" providerId="ADAL" clId="{3679ED4F-1189-4E00-8721-1D461A6BA3B7}"/>
    <pc:docChg chg="undo custSel addSld delSld modSld">
      <pc:chgData name="HAMPTON, Ian (NHS ENGLAND - X24)" userId="143bf430-786d-42cf-9325-03c933fbd488" providerId="ADAL" clId="{3679ED4F-1189-4E00-8721-1D461A6BA3B7}" dt="2024-11-08T11:14:36.964" v="460" actId="6549"/>
      <pc:docMkLst>
        <pc:docMk/>
      </pc:docMkLst>
      <pc:sldChg chg="modSp mod">
        <pc:chgData name="HAMPTON, Ian (NHS ENGLAND - X24)" userId="143bf430-786d-42cf-9325-03c933fbd488" providerId="ADAL" clId="{3679ED4F-1189-4E00-8721-1D461A6BA3B7}" dt="2024-11-06T13:32:24.550" v="406" actId="6549"/>
        <pc:sldMkLst>
          <pc:docMk/>
          <pc:sldMk cId="719369528" sldId="257"/>
        </pc:sldMkLst>
        <pc:spChg chg="mod">
          <ac:chgData name="HAMPTON, Ian (NHS ENGLAND - X24)" userId="143bf430-786d-42cf-9325-03c933fbd488" providerId="ADAL" clId="{3679ED4F-1189-4E00-8721-1D461A6BA3B7}" dt="2024-11-06T13:32:24.550" v="406" actId="6549"/>
          <ac:spMkLst>
            <pc:docMk/>
            <pc:sldMk cId="719369528" sldId="257"/>
            <ac:spMk id="4" creationId="{28476A6B-F11C-AA6C-8221-D516453EB98C}"/>
          </ac:spMkLst>
        </pc:spChg>
      </pc:sldChg>
      <pc:sldChg chg="modSp mod">
        <pc:chgData name="HAMPTON, Ian (NHS ENGLAND - X24)" userId="143bf430-786d-42cf-9325-03c933fbd488" providerId="ADAL" clId="{3679ED4F-1189-4E00-8721-1D461A6BA3B7}" dt="2024-11-08T11:13:43.234" v="431" actId="20577"/>
        <pc:sldMkLst>
          <pc:docMk/>
          <pc:sldMk cId="2640184011" sldId="278"/>
        </pc:sldMkLst>
        <pc:spChg chg="mod">
          <ac:chgData name="HAMPTON, Ian (NHS ENGLAND - X24)" userId="143bf430-786d-42cf-9325-03c933fbd488" providerId="ADAL" clId="{3679ED4F-1189-4E00-8721-1D461A6BA3B7}" dt="2024-11-06T13:20:55.451" v="373" actId="6549"/>
          <ac:spMkLst>
            <pc:docMk/>
            <pc:sldMk cId="2640184011" sldId="278"/>
            <ac:spMk id="2" creationId="{B887D96E-935C-82A7-F6D2-C174586AC723}"/>
          </ac:spMkLst>
        </pc:spChg>
        <pc:spChg chg="mod">
          <ac:chgData name="HAMPTON, Ian (NHS ENGLAND - X24)" userId="143bf430-786d-42cf-9325-03c933fbd488" providerId="ADAL" clId="{3679ED4F-1189-4E00-8721-1D461A6BA3B7}" dt="2024-11-08T11:13:43.234" v="431" actId="20577"/>
          <ac:spMkLst>
            <pc:docMk/>
            <pc:sldMk cId="2640184011" sldId="278"/>
            <ac:spMk id="3" creationId="{89DBE44C-0BD8-14CD-3F14-641A426393B5}"/>
          </ac:spMkLst>
        </pc:spChg>
      </pc:sldChg>
      <pc:sldChg chg="modSp mod">
        <pc:chgData name="HAMPTON, Ian (NHS ENGLAND - X24)" userId="143bf430-786d-42cf-9325-03c933fbd488" providerId="ADAL" clId="{3679ED4F-1189-4E00-8721-1D461A6BA3B7}" dt="2024-11-05T12:39:16.924" v="167" actId="20577"/>
        <pc:sldMkLst>
          <pc:docMk/>
          <pc:sldMk cId="3895840506" sldId="289"/>
        </pc:sldMkLst>
        <pc:spChg chg="mod">
          <ac:chgData name="HAMPTON, Ian (NHS ENGLAND - X24)" userId="143bf430-786d-42cf-9325-03c933fbd488" providerId="ADAL" clId="{3679ED4F-1189-4E00-8721-1D461A6BA3B7}" dt="2024-11-05T12:39:16.924" v="167" actId="20577"/>
          <ac:spMkLst>
            <pc:docMk/>
            <pc:sldMk cId="3895840506" sldId="289"/>
            <ac:spMk id="4" creationId="{28476A6B-F11C-AA6C-8221-D516453EB98C}"/>
          </ac:spMkLst>
        </pc:spChg>
      </pc:sldChg>
      <pc:sldChg chg="modSp mod">
        <pc:chgData name="HAMPTON, Ian (NHS ENGLAND - X24)" userId="143bf430-786d-42cf-9325-03c933fbd488" providerId="ADAL" clId="{3679ED4F-1189-4E00-8721-1D461A6BA3B7}" dt="2024-11-08T11:12:24.732" v="429" actId="20577"/>
        <pc:sldMkLst>
          <pc:docMk/>
          <pc:sldMk cId="2619548852" sldId="292"/>
        </pc:sldMkLst>
        <pc:spChg chg="mod">
          <ac:chgData name="HAMPTON, Ian (NHS ENGLAND - X24)" userId="143bf430-786d-42cf-9325-03c933fbd488" providerId="ADAL" clId="{3679ED4F-1189-4E00-8721-1D461A6BA3B7}" dt="2024-11-08T11:10:08.323" v="409" actId="6549"/>
          <ac:spMkLst>
            <pc:docMk/>
            <pc:sldMk cId="2619548852" sldId="292"/>
            <ac:spMk id="6" creationId="{0C760ACE-CF91-4381-9A27-3EC2D97A24B4}"/>
          </ac:spMkLst>
        </pc:spChg>
        <pc:spChg chg="mod">
          <ac:chgData name="HAMPTON, Ian (NHS ENGLAND - X24)" userId="143bf430-786d-42cf-9325-03c933fbd488" providerId="ADAL" clId="{3679ED4F-1189-4E00-8721-1D461A6BA3B7}" dt="2024-11-08T11:12:24.732" v="429" actId="20577"/>
          <ac:spMkLst>
            <pc:docMk/>
            <pc:sldMk cId="2619548852" sldId="292"/>
            <ac:spMk id="9" creationId="{FDA22399-F499-4833-9EC8-42E662F706EA}"/>
          </ac:spMkLst>
        </pc:spChg>
      </pc:sldChg>
      <pc:sldChg chg="modSp mod">
        <pc:chgData name="HAMPTON, Ian (NHS ENGLAND - X24)" userId="143bf430-786d-42cf-9325-03c933fbd488" providerId="ADAL" clId="{3679ED4F-1189-4E00-8721-1D461A6BA3B7}" dt="2024-11-08T11:14:36.964" v="460" actId="6549"/>
        <pc:sldMkLst>
          <pc:docMk/>
          <pc:sldMk cId="379547297" sldId="293"/>
        </pc:sldMkLst>
        <pc:spChg chg="mod">
          <ac:chgData name="HAMPTON, Ian (NHS ENGLAND - X24)" userId="143bf430-786d-42cf-9325-03c933fbd488" providerId="ADAL" clId="{3679ED4F-1189-4E00-8721-1D461A6BA3B7}" dt="2024-11-08T11:14:36.964" v="460" actId="6549"/>
          <ac:spMkLst>
            <pc:docMk/>
            <pc:sldMk cId="379547297" sldId="293"/>
            <ac:spMk id="4" creationId="{9D269F0A-9162-4A83-BCB2-E7DDB9F6F322}"/>
          </ac:spMkLst>
        </pc:spChg>
      </pc:sldChg>
      <pc:sldChg chg="new del">
        <pc:chgData name="HAMPTON, Ian (NHS ENGLAND - X24)" userId="143bf430-786d-42cf-9325-03c933fbd488" providerId="ADAL" clId="{3679ED4F-1189-4E00-8721-1D461A6BA3B7}" dt="2024-11-05T12:43:17.705" v="220" actId="680"/>
        <pc:sldMkLst>
          <pc:docMk/>
          <pc:sldMk cId="470869332" sldId="298"/>
        </pc:sldMkLst>
      </pc:sldChg>
      <pc:sldChg chg="modSp mod">
        <pc:chgData name="HAMPTON, Ian (NHS ENGLAND - X24)" userId="143bf430-786d-42cf-9325-03c933fbd488" providerId="ADAL" clId="{3679ED4F-1189-4E00-8721-1D461A6BA3B7}" dt="2024-11-05T12:45:32.420" v="230" actId="1076"/>
        <pc:sldMkLst>
          <pc:docMk/>
          <pc:sldMk cId="3864288016" sldId="13086"/>
        </pc:sldMkLst>
        <pc:spChg chg="mod">
          <ac:chgData name="HAMPTON, Ian (NHS ENGLAND - X24)" userId="143bf430-786d-42cf-9325-03c933fbd488" providerId="ADAL" clId="{3679ED4F-1189-4E00-8721-1D461A6BA3B7}" dt="2024-11-05T12:45:32.420" v="230" actId="1076"/>
          <ac:spMkLst>
            <pc:docMk/>
            <pc:sldMk cId="3864288016" sldId="13086"/>
            <ac:spMk id="2" creationId="{3F0D208D-69B8-FF87-BA40-57F85B5050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731AE7-4854-065F-CCD0-6A12B059A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3E892F-E73E-728A-F746-73036E6C17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4C640D-0DFC-4742-9999-3ACE4D08CAC4}" type="datetimeFigureOut">
              <a:rPr lang="en-US" smtClean="0"/>
              <a:t>11/8/2024</a:t>
            </a:fld>
            <a:endParaRPr lang="en-US"/>
          </a:p>
        </p:txBody>
      </p:sp>
      <p:sp>
        <p:nvSpPr>
          <p:cNvPr id="4" name="Footer Placeholder 3">
            <a:extLst>
              <a:ext uri="{FF2B5EF4-FFF2-40B4-BE49-F238E27FC236}">
                <a16:creationId xmlns:a16="http://schemas.microsoft.com/office/drawing/2014/main" id="{5B3D9A7A-8D57-EC49-3970-A961DB412E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C5E4F3-352F-5D0F-CC7A-09B8C283B9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BAE65-13FD-AC4C-ABF4-DE3DA9EB5F7A}" type="slidenum">
              <a:rPr lang="en-US" smtClean="0"/>
              <a:t>‹#›</a:t>
            </a:fld>
            <a:endParaRPr lang="en-US"/>
          </a:p>
        </p:txBody>
      </p:sp>
    </p:spTree>
    <p:extLst>
      <p:ext uri="{BB962C8B-B14F-4D97-AF65-F5344CB8AC3E}">
        <p14:creationId xmlns:p14="http://schemas.microsoft.com/office/powerpoint/2010/main" val="205701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F77EE-54B3-C740-AD1A-B11737C35760}"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019D0-4360-AB47-84ED-7D518342C509}" type="slidenum">
              <a:rPr lang="en-US" smtClean="0"/>
              <a:t>‹#›</a:t>
            </a:fld>
            <a:endParaRPr lang="en-US"/>
          </a:p>
        </p:txBody>
      </p:sp>
    </p:spTree>
    <p:extLst>
      <p:ext uri="{BB962C8B-B14F-4D97-AF65-F5344CB8AC3E}">
        <p14:creationId xmlns:p14="http://schemas.microsoft.com/office/powerpoint/2010/main" val="212973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D019D0-4360-AB47-84ED-7D518342C509}" type="slidenum">
              <a:rPr lang="en-US" smtClean="0"/>
              <a:t>1</a:t>
            </a:fld>
            <a:endParaRPr lang="en-US"/>
          </a:p>
        </p:txBody>
      </p:sp>
    </p:spTree>
    <p:extLst>
      <p:ext uri="{BB962C8B-B14F-4D97-AF65-F5344CB8AC3E}">
        <p14:creationId xmlns:p14="http://schemas.microsoft.com/office/powerpoint/2010/main" val="290515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service will enable pharmacists to supply prescription-only medicines, including antibiotics and antivirals where clinically appropriate, to treat seven common health conditions (sinusitis, sore throat, earache, infected insect bite, impetigo, shingles, and uncomplicated urinary tract infections in women) without the need to visit a GP. </a:t>
            </a:r>
            <a:endParaRPr lang="en-US" dirty="0"/>
          </a:p>
        </p:txBody>
      </p:sp>
      <p:sp>
        <p:nvSpPr>
          <p:cNvPr id="4" name="Slide Number Placeholder 3"/>
          <p:cNvSpPr>
            <a:spLocks noGrp="1"/>
          </p:cNvSpPr>
          <p:nvPr>
            <p:ph type="sldNum" sz="quarter" idx="5"/>
          </p:nvPr>
        </p:nvSpPr>
        <p:spPr/>
        <p:txBody>
          <a:bodyPr/>
          <a:lstStyle/>
          <a:p>
            <a:fld id="{0DD019D0-4360-AB47-84ED-7D518342C509}" type="slidenum">
              <a:rPr lang="en-US" smtClean="0"/>
              <a:t>2</a:t>
            </a:fld>
            <a:endParaRPr lang="en-US"/>
          </a:p>
        </p:txBody>
      </p:sp>
    </p:spTree>
    <p:extLst>
      <p:ext uri="{BB962C8B-B14F-4D97-AF65-F5344CB8AC3E}">
        <p14:creationId xmlns:p14="http://schemas.microsoft.com/office/powerpoint/2010/main" val="100943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DFDD6-6603-DCAD-F1C7-F4379C46B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7410C-A5CE-95E5-E4C7-9F1522307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FFEE4-4AA2-AB62-4BE8-0146F31DAD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A0BC3C-3615-6A10-5BCB-D8AB3A84ECE3}"/>
              </a:ext>
            </a:extLst>
          </p:cNvPr>
          <p:cNvSpPr>
            <a:spLocks noGrp="1"/>
          </p:cNvSpPr>
          <p:nvPr>
            <p:ph type="sldNum" sz="quarter" idx="5"/>
          </p:nvPr>
        </p:nvSpPr>
        <p:spPr/>
        <p:txBody>
          <a:bodyPr/>
          <a:lstStyle/>
          <a:p>
            <a:fld id="{01FD23CD-66EF-F347-AD02-C32405757D7D}" type="slidenum">
              <a:rPr lang="en-US" smtClean="0"/>
              <a:t>3</a:t>
            </a:fld>
            <a:endParaRPr lang="en-US"/>
          </a:p>
        </p:txBody>
      </p:sp>
    </p:spTree>
    <p:extLst>
      <p:ext uri="{BB962C8B-B14F-4D97-AF65-F5344CB8AC3E}">
        <p14:creationId xmlns:p14="http://schemas.microsoft.com/office/powerpoint/2010/main" val="404893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2CC7B-CAFA-9FF6-965B-CEDEC367F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DB0ED-E03F-4174-366E-A09CD74CC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FEEE4-1799-62EF-FE42-5B53D4662D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5A9075A-1E5B-DCCA-5210-5812496ADAD0}"/>
              </a:ext>
            </a:extLst>
          </p:cNvPr>
          <p:cNvSpPr>
            <a:spLocks noGrp="1"/>
          </p:cNvSpPr>
          <p:nvPr>
            <p:ph type="sldNum" sz="quarter" idx="5"/>
          </p:nvPr>
        </p:nvSpPr>
        <p:spPr/>
        <p:txBody>
          <a:bodyPr/>
          <a:lstStyle/>
          <a:p>
            <a:fld id="{0DD019D0-4360-AB47-84ED-7D518342C509}" type="slidenum">
              <a:rPr lang="en-US" smtClean="0"/>
              <a:t>4</a:t>
            </a:fld>
            <a:endParaRPr lang="en-US"/>
          </a:p>
        </p:txBody>
      </p:sp>
    </p:spTree>
    <p:extLst>
      <p:ext uri="{BB962C8B-B14F-4D97-AF65-F5344CB8AC3E}">
        <p14:creationId xmlns:p14="http://schemas.microsoft.com/office/powerpoint/2010/main" val="123943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service will enable pharmacists to supply prescription-only medicines, including antibiotics and antivirals where clinically appropriate, to treat seven common health conditions (sinusitis, sore throat, earache, infected insect bite, impetigo, shingles, and uncomplicated urinary tract infections in women) without the need to visit a GP. </a:t>
            </a:r>
            <a:endParaRPr lang="en-US"/>
          </a:p>
          <a:p>
            <a:pPr marL="171450" indent="-171450">
              <a:buFont typeface="Arial"/>
              <a:buChar char="•"/>
            </a:pPr>
            <a:endParaRPr lang="en-GB">
              <a:cs typeface="Calibri"/>
            </a:endParaRPr>
          </a:p>
          <a:p>
            <a:pPr marL="171450" indent="-171450">
              <a:buFont typeface="Arial"/>
              <a:buChar char="•"/>
            </a:pPr>
            <a:endParaRPr lang="en-GB">
              <a:cs typeface="Calibri"/>
            </a:endParaRPr>
          </a:p>
          <a:p>
            <a:pPr marL="171450" indent="-171450">
              <a:buFont typeface="Arial"/>
              <a:buChar char="•"/>
            </a:pPr>
            <a:endParaRPr lang="en-GB">
              <a:cs typeface="Calibri"/>
            </a:endParaRPr>
          </a:p>
          <a:p>
            <a:endParaRPr lang="en-GB">
              <a:cs typeface="Calibri"/>
            </a:endParaRPr>
          </a:p>
          <a:p>
            <a:endParaRPr lang="en-GB"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DD019D0-4360-AB47-84ED-7D518342C509}" type="slidenum">
              <a:rPr lang="en-US" smtClean="0"/>
              <a:t>6</a:t>
            </a:fld>
            <a:endParaRPr lang="en-US"/>
          </a:p>
        </p:txBody>
      </p:sp>
    </p:spTree>
    <p:extLst>
      <p:ext uri="{BB962C8B-B14F-4D97-AF65-F5344CB8AC3E}">
        <p14:creationId xmlns:p14="http://schemas.microsoft.com/office/powerpoint/2010/main" val="269446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D019D0-4360-AB47-84ED-7D518342C509}" type="slidenum">
              <a:rPr lang="en-US" smtClean="0"/>
              <a:t>7</a:t>
            </a:fld>
            <a:endParaRPr lang="en-US"/>
          </a:p>
        </p:txBody>
      </p:sp>
    </p:spTree>
    <p:extLst>
      <p:ext uri="{BB962C8B-B14F-4D97-AF65-F5344CB8AC3E}">
        <p14:creationId xmlns:p14="http://schemas.microsoft.com/office/powerpoint/2010/main" val="3727002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4AF12-8F81-7475-6DF0-0E28EC45B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5FE4E-E28F-CD7D-D037-E3708DAFA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D59869-D1EF-535C-27E7-68E3C2ECD66E}"/>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1CBE1E30-EC67-4D23-9F96-E4633E7492B5}"/>
              </a:ext>
            </a:extLst>
          </p:cNvPr>
          <p:cNvSpPr>
            <a:spLocks noGrp="1"/>
          </p:cNvSpPr>
          <p:nvPr>
            <p:ph type="sldNum" sz="quarter" idx="5"/>
          </p:nvPr>
        </p:nvSpPr>
        <p:spPr/>
        <p:txBody>
          <a:bodyPr/>
          <a:lstStyle/>
          <a:p>
            <a:fld id="{0DD019D0-4360-AB47-84ED-7D518342C509}" type="slidenum">
              <a:rPr lang="en-US" smtClean="0"/>
              <a:t>8</a:t>
            </a:fld>
            <a:endParaRPr lang="en-US"/>
          </a:p>
        </p:txBody>
      </p:sp>
    </p:spTree>
    <p:extLst>
      <p:ext uri="{BB962C8B-B14F-4D97-AF65-F5344CB8AC3E}">
        <p14:creationId xmlns:p14="http://schemas.microsoft.com/office/powerpoint/2010/main" val="283296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6EFBF-164F-BF95-4007-497C8E65B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12734-6202-5ACA-78E4-80E5A57BC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F6CE0-E4A8-A998-7ABE-4BA3CBF036F5}"/>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67C4E3DA-F166-36E8-9169-BDAE376939CA}"/>
              </a:ext>
            </a:extLst>
          </p:cNvPr>
          <p:cNvSpPr>
            <a:spLocks noGrp="1"/>
          </p:cNvSpPr>
          <p:nvPr>
            <p:ph type="sldNum" sz="quarter" idx="5"/>
          </p:nvPr>
        </p:nvSpPr>
        <p:spPr/>
        <p:txBody>
          <a:bodyPr/>
          <a:lstStyle/>
          <a:p>
            <a:fld id="{0DD019D0-4360-AB47-84ED-7D518342C509}" type="slidenum">
              <a:rPr lang="en-US" smtClean="0"/>
              <a:t>9</a:t>
            </a:fld>
            <a:endParaRPr lang="en-US"/>
          </a:p>
        </p:txBody>
      </p:sp>
    </p:spTree>
    <p:extLst>
      <p:ext uri="{BB962C8B-B14F-4D97-AF65-F5344CB8AC3E}">
        <p14:creationId xmlns:p14="http://schemas.microsoft.com/office/powerpoint/2010/main" val="181755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0F55-9D82-6C7E-99AF-879DFC28063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3AD8737-1EE1-E48D-2249-E69B3133A9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A9B8A2-3F60-0481-AC37-C6A4434EB4F6}"/>
              </a:ext>
            </a:extLst>
          </p:cNvPr>
          <p:cNvSpPr>
            <a:spLocks noGrp="1"/>
          </p:cNvSpPr>
          <p:nvPr>
            <p:ph type="dt" sz="half" idx="10"/>
          </p:nvPr>
        </p:nvSpPr>
        <p:spPr/>
        <p:txBody>
          <a:bodyPr/>
          <a:lstStyle/>
          <a:p>
            <a:fld id="{5308EB10-B2E3-414C-97CE-61E5BBDE2BE0}" type="datetimeFigureOut">
              <a:rPr lang="en-US" smtClean="0"/>
              <a:t>11/8/2024</a:t>
            </a:fld>
            <a:endParaRPr lang="en-US"/>
          </a:p>
        </p:txBody>
      </p:sp>
      <p:sp>
        <p:nvSpPr>
          <p:cNvPr id="5" name="Footer Placeholder 4">
            <a:extLst>
              <a:ext uri="{FF2B5EF4-FFF2-40B4-BE49-F238E27FC236}">
                <a16:creationId xmlns:a16="http://schemas.microsoft.com/office/drawing/2014/main" id="{F44D3A7E-2844-EA94-B0D7-B957AE740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E087F-E947-85F5-5A35-2278AFFB9694}"/>
              </a:ext>
            </a:extLst>
          </p:cNvPr>
          <p:cNvSpPr>
            <a:spLocks noGrp="1"/>
          </p:cNvSpPr>
          <p:nvPr>
            <p:ph type="sldNum" sz="quarter" idx="12"/>
          </p:nvPr>
        </p:nvSpPr>
        <p:spPr/>
        <p:txBody>
          <a:bodyPr/>
          <a:lstStyle/>
          <a:p>
            <a:fld id="{8746C1D0-7B2E-8E4C-BFC6-5FE5AE16A40A}" type="slidenum">
              <a:rPr lang="en-US" smtClean="0"/>
              <a:t>‹#›</a:t>
            </a:fld>
            <a:endParaRPr lang="en-US"/>
          </a:p>
        </p:txBody>
      </p:sp>
    </p:spTree>
    <p:extLst>
      <p:ext uri="{BB962C8B-B14F-4D97-AF65-F5344CB8AC3E}">
        <p14:creationId xmlns:p14="http://schemas.microsoft.com/office/powerpoint/2010/main" val="321512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B289-7E33-BCCF-4B90-D303AF22499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E9E569F-8D89-F0F7-E165-7817FA4DD6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1A57DA-0F06-6792-5F8C-CE417BE0D49B}"/>
              </a:ext>
            </a:extLst>
          </p:cNvPr>
          <p:cNvSpPr>
            <a:spLocks noGrp="1"/>
          </p:cNvSpPr>
          <p:nvPr>
            <p:ph type="dt" sz="half" idx="10"/>
          </p:nvPr>
        </p:nvSpPr>
        <p:spPr/>
        <p:txBody>
          <a:bodyPr/>
          <a:lstStyle/>
          <a:p>
            <a:fld id="{5308EB10-B2E3-414C-97CE-61E5BBDE2BE0}" type="datetimeFigureOut">
              <a:rPr lang="en-US" smtClean="0"/>
              <a:t>11/8/2024</a:t>
            </a:fld>
            <a:endParaRPr lang="en-US"/>
          </a:p>
        </p:txBody>
      </p:sp>
      <p:sp>
        <p:nvSpPr>
          <p:cNvPr id="5" name="Footer Placeholder 4">
            <a:extLst>
              <a:ext uri="{FF2B5EF4-FFF2-40B4-BE49-F238E27FC236}">
                <a16:creationId xmlns:a16="http://schemas.microsoft.com/office/drawing/2014/main" id="{747B79D2-45DD-3425-9532-16511984D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4A9D5-C281-7162-3862-60E41DB643EF}"/>
              </a:ext>
            </a:extLst>
          </p:cNvPr>
          <p:cNvSpPr>
            <a:spLocks noGrp="1"/>
          </p:cNvSpPr>
          <p:nvPr>
            <p:ph type="sldNum" sz="quarter" idx="12"/>
          </p:nvPr>
        </p:nvSpPr>
        <p:spPr/>
        <p:txBody>
          <a:bodyPr/>
          <a:lstStyle/>
          <a:p>
            <a:fld id="{8746C1D0-7B2E-8E4C-BFC6-5FE5AE16A40A}" type="slidenum">
              <a:rPr lang="en-US" smtClean="0"/>
              <a:t>‹#›</a:t>
            </a:fld>
            <a:endParaRPr lang="en-US"/>
          </a:p>
        </p:txBody>
      </p:sp>
    </p:spTree>
    <p:extLst>
      <p:ext uri="{BB962C8B-B14F-4D97-AF65-F5344CB8AC3E}">
        <p14:creationId xmlns:p14="http://schemas.microsoft.com/office/powerpoint/2010/main" val="387357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2F8E82-E6F2-F808-FC50-F7F8FA9C84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D598C01-F433-BE93-591B-D16F882792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0CB160-A6A5-2850-7203-7499048CCF9A}"/>
              </a:ext>
            </a:extLst>
          </p:cNvPr>
          <p:cNvSpPr>
            <a:spLocks noGrp="1"/>
          </p:cNvSpPr>
          <p:nvPr>
            <p:ph type="dt" sz="half" idx="10"/>
          </p:nvPr>
        </p:nvSpPr>
        <p:spPr/>
        <p:txBody>
          <a:bodyPr/>
          <a:lstStyle/>
          <a:p>
            <a:fld id="{5308EB10-B2E3-414C-97CE-61E5BBDE2BE0}" type="datetimeFigureOut">
              <a:rPr lang="en-US" smtClean="0"/>
              <a:t>11/8/2024</a:t>
            </a:fld>
            <a:endParaRPr lang="en-US"/>
          </a:p>
        </p:txBody>
      </p:sp>
      <p:sp>
        <p:nvSpPr>
          <p:cNvPr id="5" name="Footer Placeholder 4">
            <a:extLst>
              <a:ext uri="{FF2B5EF4-FFF2-40B4-BE49-F238E27FC236}">
                <a16:creationId xmlns:a16="http://schemas.microsoft.com/office/drawing/2014/main" id="{207B7C9A-4345-6B26-4619-F529B86B0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11795-269F-1D9A-4291-3BDC3F4033C6}"/>
              </a:ext>
            </a:extLst>
          </p:cNvPr>
          <p:cNvSpPr>
            <a:spLocks noGrp="1"/>
          </p:cNvSpPr>
          <p:nvPr>
            <p:ph type="sldNum" sz="quarter" idx="12"/>
          </p:nvPr>
        </p:nvSpPr>
        <p:spPr/>
        <p:txBody>
          <a:bodyPr/>
          <a:lstStyle/>
          <a:p>
            <a:fld id="{8746C1D0-7B2E-8E4C-BFC6-5FE5AE16A40A}" type="slidenum">
              <a:rPr lang="en-US" smtClean="0"/>
              <a:t>‹#›</a:t>
            </a:fld>
            <a:endParaRPr lang="en-US"/>
          </a:p>
        </p:txBody>
      </p:sp>
    </p:spTree>
    <p:extLst>
      <p:ext uri="{BB962C8B-B14F-4D97-AF65-F5344CB8AC3E}">
        <p14:creationId xmlns:p14="http://schemas.microsoft.com/office/powerpoint/2010/main" val="71645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8CCC-DE9D-B898-7AF8-D89AE5E8F0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97F08AB-8253-94F4-C590-1EAAFEAEE2A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F347D9-EE27-A66A-F4C9-34FEAA8FA51E}"/>
              </a:ext>
            </a:extLst>
          </p:cNvPr>
          <p:cNvSpPr>
            <a:spLocks noGrp="1"/>
          </p:cNvSpPr>
          <p:nvPr>
            <p:ph type="dt" sz="half" idx="10"/>
          </p:nvPr>
        </p:nvSpPr>
        <p:spPr/>
        <p:txBody>
          <a:bodyPr/>
          <a:lstStyle/>
          <a:p>
            <a:fld id="{5308EB10-B2E3-414C-97CE-61E5BBDE2BE0}" type="datetimeFigureOut">
              <a:rPr lang="en-US" smtClean="0"/>
              <a:t>11/8/2024</a:t>
            </a:fld>
            <a:endParaRPr lang="en-US"/>
          </a:p>
        </p:txBody>
      </p:sp>
      <p:sp>
        <p:nvSpPr>
          <p:cNvPr id="5" name="Footer Placeholder 4">
            <a:extLst>
              <a:ext uri="{FF2B5EF4-FFF2-40B4-BE49-F238E27FC236}">
                <a16:creationId xmlns:a16="http://schemas.microsoft.com/office/drawing/2014/main" id="{2DE5C87A-9DFB-FDDB-5DBA-20ACFCA84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CDCC2-B7FC-AB1C-D4B3-309FE02A262E}"/>
              </a:ext>
            </a:extLst>
          </p:cNvPr>
          <p:cNvSpPr>
            <a:spLocks noGrp="1"/>
          </p:cNvSpPr>
          <p:nvPr>
            <p:ph type="sldNum" sz="quarter" idx="12"/>
          </p:nvPr>
        </p:nvSpPr>
        <p:spPr/>
        <p:txBody>
          <a:bodyPr/>
          <a:lstStyle/>
          <a:p>
            <a:fld id="{8746C1D0-7B2E-8E4C-BFC6-5FE5AE16A40A}" type="slidenum">
              <a:rPr lang="en-US" smtClean="0"/>
              <a:t>‹#›</a:t>
            </a:fld>
            <a:endParaRPr lang="en-US"/>
          </a:p>
        </p:txBody>
      </p:sp>
    </p:spTree>
    <p:extLst>
      <p:ext uri="{BB962C8B-B14F-4D97-AF65-F5344CB8AC3E}">
        <p14:creationId xmlns:p14="http://schemas.microsoft.com/office/powerpoint/2010/main" val="254318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5298-15EA-15BC-8B9B-0C00243190B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704929-C710-7FFA-B194-3AC710088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6C521A-083C-C613-1347-BE896580EAF6}"/>
              </a:ext>
            </a:extLst>
          </p:cNvPr>
          <p:cNvSpPr>
            <a:spLocks noGrp="1"/>
          </p:cNvSpPr>
          <p:nvPr>
            <p:ph type="dt" sz="half" idx="10"/>
          </p:nvPr>
        </p:nvSpPr>
        <p:spPr/>
        <p:txBody>
          <a:bodyPr/>
          <a:lstStyle/>
          <a:p>
            <a:fld id="{5308EB10-B2E3-414C-97CE-61E5BBDE2BE0}" type="datetimeFigureOut">
              <a:rPr lang="en-US" smtClean="0"/>
              <a:t>11/8/2024</a:t>
            </a:fld>
            <a:endParaRPr lang="en-US"/>
          </a:p>
        </p:txBody>
      </p:sp>
      <p:sp>
        <p:nvSpPr>
          <p:cNvPr id="5" name="Footer Placeholder 4">
            <a:extLst>
              <a:ext uri="{FF2B5EF4-FFF2-40B4-BE49-F238E27FC236}">
                <a16:creationId xmlns:a16="http://schemas.microsoft.com/office/drawing/2014/main" id="{38F9A92C-9D02-E7F7-A884-8821E3382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27BC8-AE0B-A58E-848E-D018AC450891}"/>
              </a:ext>
            </a:extLst>
          </p:cNvPr>
          <p:cNvSpPr>
            <a:spLocks noGrp="1"/>
          </p:cNvSpPr>
          <p:nvPr>
            <p:ph type="sldNum" sz="quarter" idx="12"/>
          </p:nvPr>
        </p:nvSpPr>
        <p:spPr/>
        <p:txBody>
          <a:bodyPr/>
          <a:lstStyle/>
          <a:p>
            <a:fld id="{8746C1D0-7B2E-8E4C-BFC6-5FE5AE16A40A}" type="slidenum">
              <a:rPr lang="en-US" smtClean="0"/>
              <a:t>‹#›</a:t>
            </a:fld>
            <a:endParaRPr lang="en-US"/>
          </a:p>
        </p:txBody>
      </p:sp>
    </p:spTree>
    <p:extLst>
      <p:ext uri="{BB962C8B-B14F-4D97-AF65-F5344CB8AC3E}">
        <p14:creationId xmlns:p14="http://schemas.microsoft.com/office/powerpoint/2010/main" val="330123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DF4F-5698-0C5D-E9E2-445348255D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C44B86D-E051-E57A-D913-BD7B612DA38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93CA460-CAD8-1B6C-6A77-335CE9F4915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3C8AB8A-2C58-8D90-EED9-3BEF0D1372BA}"/>
              </a:ext>
            </a:extLst>
          </p:cNvPr>
          <p:cNvSpPr>
            <a:spLocks noGrp="1"/>
          </p:cNvSpPr>
          <p:nvPr>
            <p:ph type="dt" sz="half" idx="10"/>
          </p:nvPr>
        </p:nvSpPr>
        <p:spPr/>
        <p:txBody>
          <a:bodyPr/>
          <a:lstStyle/>
          <a:p>
            <a:fld id="{5308EB10-B2E3-414C-97CE-61E5BBDE2BE0}" type="datetimeFigureOut">
              <a:rPr lang="en-US" smtClean="0"/>
              <a:t>11/8/2024</a:t>
            </a:fld>
            <a:endParaRPr lang="en-US"/>
          </a:p>
        </p:txBody>
      </p:sp>
      <p:sp>
        <p:nvSpPr>
          <p:cNvPr id="6" name="Footer Placeholder 5">
            <a:extLst>
              <a:ext uri="{FF2B5EF4-FFF2-40B4-BE49-F238E27FC236}">
                <a16:creationId xmlns:a16="http://schemas.microsoft.com/office/drawing/2014/main" id="{1BBDAD35-DDAE-7A7F-AC85-398981B3A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CCE4A-7BEF-223F-18D9-DB2C93F031C8}"/>
              </a:ext>
            </a:extLst>
          </p:cNvPr>
          <p:cNvSpPr>
            <a:spLocks noGrp="1"/>
          </p:cNvSpPr>
          <p:nvPr>
            <p:ph type="sldNum" sz="quarter" idx="12"/>
          </p:nvPr>
        </p:nvSpPr>
        <p:spPr/>
        <p:txBody>
          <a:bodyPr/>
          <a:lstStyle/>
          <a:p>
            <a:fld id="{8746C1D0-7B2E-8E4C-BFC6-5FE5AE16A40A}" type="slidenum">
              <a:rPr lang="en-US" smtClean="0"/>
              <a:t>‹#›</a:t>
            </a:fld>
            <a:endParaRPr lang="en-US"/>
          </a:p>
        </p:txBody>
      </p:sp>
    </p:spTree>
    <p:extLst>
      <p:ext uri="{BB962C8B-B14F-4D97-AF65-F5344CB8AC3E}">
        <p14:creationId xmlns:p14="http://schemas.microsoft.com/office/powerpoint/2010/main" val="191226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DE0B-DB6A-BC92-239D-14111C2E447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7CE1770-F7A6-CF33-82E2-944BC445C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0BC6320-28D8-8E46-8536-97E19D8C19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899EDDB-0C71-C9B3-28DC-5EA27A1580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2C00B0-0AF4-748D-B9AD-94D868A89D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EEAF8D3-0FCA-CE19-FC77-4D2E91D764F1}"/>
              </a:ext>
            </a:extLst>
          </p:cNvPr>
          <p:cNvSpPr>
            <a:spLocks noGrp="1"/>
          </p:cNvSpPr>
          <p:nvPr>
            <p:ph type="dt" sz="half" idx="10"/>
          </p:nvPr>
        </p:nvSpPr>
        <p:spPr/>
        <p:txBody>
          <a:bodyPr/>
          <a:lstStyle/>
          <a:p>
            <a:fld id="{5308EB10-B2E3-414C-97CE-61E5BBDE2BE0}" type="datetimeFigureOut">
              <a:rPr lang="en-US" smtClean="0"/>
              <a:t>11/8/2024</a:t>
            </a:fld>
            <a:endParaRPr lang="en-US"/>
          </a:p>
        </p:txBody>
      </p:sp>
      <p:sp>
        <p:nvSpPr>
          <p:cNvPr id="8" name="Footer Placeholder 7">
            <a:extLst>
              <a:ext uri="{FF2B5EF4-FFF2-40B4-BE49-F238E27FC236}">
                <a16:creationId xmlns:a16="http://schemas.microsoft.com/office/drawing/2014/main" id="{828892CA-9E34-1F1D-A8C9-9199CBE527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FDD23-A351-49E0-4071-6DB33F74D733}"/>
              </a:ext>
            </a:extLst>
          </p:cNvPr>
          <p:cNvSpPr>
            <a:spLocks noGrp="1"/>
          </p:cNvSpPr>
          <p:nvPr>
            <p:ph type="sldNum" sz="quarter" idx="12"/>
          </p:nvPr>
        </p:nvSpPr>
        <p:spPr/>
        <p:txBody>
          <a:bodyPr/>
          <a:lstStyle/>
          <a:p>
            <a:fld id="{8746C1D0-7B2E-8E4C-BFC6-5FE5AE16A40A}" type="slidenum">
              <a:rPr lang="en-US" smtClean="0"/>
              <a:t>‹#›</a:t>
            </a:fld>
            <a:endParaRPr lang="en-US"/>
          </a:p>
        </p:txBody>
      </p:sp>
    </p:spTree>
    <p:extLst>
      <p:ext uri="{BB962C8B-B14F-4D97-AF65-F5344CB8AC3E}">
        <p14:creationId xmlns:p14="http://schemas.microsoft.com/office/powerpoint/2010/main" val="427898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B415-D8F8-6EEC-2251-C235E4A6BF8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1C9EC5-9563-651D-8FA3-E1DACCC99FA3}"/>
              </a:ext>
            </a:extLst>
          </p:cNvPr>
          <p:cNvSpPr>
            <a:spLocks noGrp="1"/>
          </p:cNvSpPr>
          <p:nvPr>
            <p:ph type="dt" sz="half" idx="10"/>
          </p:nvPr>
        </p:nvSpPr>
        <p:spPr/>
        <p:txBody>
          <a:bodyPr/>
          <a:lstStyle/>
          <a:p>
            <a:fld id="{5308EB10-B2E3-414C-97CE-61E5BBDE2BE0}" type="datetimeFigureOut">
              <a:rPr lang="en-US" smtClean="0"/>
              <a:t>11/8/2024</a:t>
            </a:fld>
            <a:endParaRPr lang="en-US"/>
          </a:p>
        </p:txBody>
      </p:sp>
      <p:sp>
        <p:nvSpPr>
          <p:cNvPr id="4" name="Footer Placeholder 3">
            <a:extLst>
              <a:ext uri="{FF2B5EF4-FFF2-40B4-BE49-F238E27FC236}">
                <a16:creationId xmlns:a16="http://schemas.microsoft.com/office/drawing/2014/main" id="{91831642-4C3D-6DE3-E164-ABB3D8EE2A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D8BC37-A621-C5E3-171D-F805D388BA48}"/>
              </a:ext>
            </a:extLst>
          </p:cNvPr>
          <p:cNvSpPr>
            <a:spLocks noGrp="1"/>
          </p:cNvSpPr>
          <p:nvPr>
            <p:ph type="sldNum" sz="quarter" idx="12"/>
          </p:nvPr>
        </p:nvSpPr>
        <p:spPr/>
        <p:txBody>
          <a:bodyPr/>
          <a:lstStyle/>
          <a:p>
            <a:fld id="{8746C1D0-7B2E-8E4C-BFC6-5FE5AE16A40A}" type="slidenum">
              <a:rPr lang="en-US" smtClean="0"/>
              <a:t>‹#›</a:t>
            </a:fld>
            <a:endParaRPr lang="en-US"/>
          </a:p>
        </p:txBody>
      </p:sp>
    </p:spTree>
    <p:extLst>
      <p:ext uri="{BB962C8B-B14F-4D97-AF65-F5344CB8AC3E}">
        <p14:creationId xmlns:p14="http://schemas.microsoft.com/office/powerpoint/2010/main" val="49995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3381D0-455E-4DD8-CAA1-9F48F3AE7987}"/>
              </a:ext>
            </a:extLst>
          </p:cNvPr>
          <p:cNvSpPr>
            <a:spLocks noGrp="1"/>
          </p:cNvSpPr>
          <p:nvPr>
            <p:ph type="dt" sz="half" idx="10"/>
          </p:nvPr>
        </p:nvSpPr>
        <p:spPr/>
        <p:txBody>
          <a:bodyPr/>
          <a:lstStyle/>
          <a:p>
            <a:fld id="{5308EB10-B2E3-414C-97CE-61E5BBDE2BE0}" type="datetimeFigureOut">
              <a:rPr lang="en-US" smtClean="0"/>
              <a:t>11/8/2024</a:t>
            </a:fld>
            <a:endParaRPr lang="en-US"/>
          </a:p>
        </p:txBody>
      </p:sp>
      <p:sp>
        <p:nvSpPr>
          <p:cNvPr id="3" name="Footer Placeholder 2">
            <a:extLst>
              <a:ext uri="{FF2B5EF4-FFF2-40B4-BE49-F238E27FC236}">
                <a16:creationId xmlns:a16="http://schemas.microsoft.com/office/drawing/2014/main" id="{0F4BD087-E418-BF5E-10B4-290C018DE5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B9FFBB-2A16-1FB5-5AAA-C572AE40D05F}"/>
              </a:ext>
            </a:extLst>
          </p:cNvPr>
          <p:cNvSpPr>
            <a:spLocks noGrp="1"/>
          </p:cNvSpPr>
          <p:nvPr>
            <p:ph type="sldNum" sz="quarter" idx="12"/>
          </p:nvPr>
        </p:nvSpPr>
        <p:spPr/>
        <p:txBody>
          <a:bodyPr/>
          <a:lstStyle/>
          <a:p>
            <a:fld id="{8746C1D0-7B2E-8E4C-BFC6-5FE5AE16A40A}" type="slidenum">
              <a:rPr lang="en-US" smtClean="0"/>
              <a:t>‹#›</a:t>
            </a:fld>
            <a:endParaRPr lang="en-US"/>
          </a:p>
        </p:txBody>
      </p:sp>
    </p:spTree>
    <p:extLst>
      <p:ext uri="{BB962C8B-B14F-4D97-AF65-F5344CB8AC3E}">
        <p14:creationId xmlns:p14="http://schemas.microsoft.com/office/powerpoint/2010/main" val="298453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CD5E-4151-F2C9-574F-9F1E4BBF62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EDFF421-6DD8-7E7A-5320-9E15E7CA31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521FDE2-0DA4-F65E-F6C5-DBE662313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48CA6E-480D-1A0C-B3CC-EAD7147F47CA}"/>
              </a:ext>
            </a:extLst>
          </p:cNvPr>
          <p:cNvSpPr>
            <a:spLocks noGrp="1"/>
          </p:cNvSpPr>
          <p:nvPr>
            <p:ph type="dt" sz="half" idx="10"/>
          </p:nvPr>
        </p:nvSpPr>
        <p:spPr/>
        <p:txBody>
          <a:bodyPr/>
          <a:lstStyle/>
          <a:p>
            <a:fld id="{5308EB10-B2E3-414C-97CE-61E5BBDE2BE0}" type="datetimeFigureOut">
              <a:rPr lang="en-US" smtClean="0"/>
              <a:t>11/8/2024</a:t>
            </a:fld>
            <a:endParaRPr lang="en-US"/>
          </a:p>
        </p:txBody>
      </p:sp>
      <p:sp>
        <p:nvSpPr>
          <p:cNvPr id="6" name="Footer Placeholder 5">
            <a:extLst>
              <a:ext uri="{FF2B5EF4-FFF2-40B4-BE49-F238E27FC236}">
                <a16:creationId xmlns:a16="http://schemas.microsoft.com/office/drawing/2014/main" id="{123D58C5-F5A1-4463-B3DE-5FF8C6F5C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D66F2-EC40-CBA1-4C18-7877144288D3}"/>
              </a:ext>
            </a:extLst>
          </p:cNvPr>
          <p:cNvSpPr>
            <a:spLocks noGrp="1"/>
          </p:cNvSpPr>
          <p:nvPr>
            <p:ph type="sldNum" sz="quarter" idx="12"/>
          </p:nvPr>
        </p:nvSpPr>
        <p:spPr/>
        <p:txBody>
          <a:bodyPr/>
          <a:lstStyle/>
          <a:p>
            <a:fld id="{8746C1D0-7B2E-8E4C-BFC6-5FE5AE16A40A}" type="slidenum">
              <a:rPr lang="en-US" smtClean="0"/>
              <a:t>‹#›</a:t>
            </a:fld>
            <a:endParaRPr lang="en-US"/>
          </a:p>
        </p:txBody>
      </p:sp>
    </p:spTree>
    <p:extLst>
      <p:ext uri="{BB962C8B-B14F-4D97-AF65-F5344CB8AC3E}">
        <p14:creationId xmlns:p14="http://schemas.microsoft.com/office/powerpoint/2010/main" val="316472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8DD9-C4C5-C1CA-4FED-24C7E94CF0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DBB1D80-376D-94BF-C4F4-3466B1369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146AEA-EFB6-2205-D9BB-372EDD037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A1982D-A2D2-8146-45F1-A32F41C70FE3}"/>
              </a:ext>
            </a:extLst>
          </p:cNvPr>
          <p:cNvSpPr>
            <a:spLocks noGrp="1"/>
          </p:cNvSpPr>
          <p:nvPr>
            <p:ph type="dt" sz="half" idx="10"/>
          </p:nvPr>
        </p:nvSpPr>
        <p:spPr/>
        <p:txBody>
          <a:bodyPr/>
          <a:lstStyle/>
          <a:p>
            <a:fld id="{5308EB10-B2E3-414C-97CE-61E5BBDE2BE0}" type="datetimeFigureOut">
              <a:rPr lang="en-US" smtClean="0"/>
              <a:t>11/8/2024</a:t>
            </a:fld>
            <a:endParaRPr lang="en-US"/>
          </a:p>
        </p:txBody>
      </p:sp>
      <p:sp>
        <p:nvSpPr>
          <p:cNvPr id="6" name="Footer Placeholder 5">
            <a:extLst>
              <a:ext uri="{FF2B5EF4-FFF2-40B4-BE49-F238E27FC236}">
                <a16:creationId xmlns:a16="http://schemas.microsoft.com/office/drawing/2014/main" id="{DC86D27B-83F6-FC9E-A89F-359F9EBFA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2BBB8-BED8-70D4-9A5C-9D43E3B9A718}"/>
              </a:ext>
            </a:extLst>
          </p:cNvPr>
          <p:cNvSpPr>
            <a:spLocks noGrp="1"/>
          </p:cNvSpPr>
          <p:nvPr>
            <p:ph type="sldNum" sz="quarter" idx="12"/>
          </p:nvPr>
        </p:nvSpPr>
        <p:spPr/>
        <p:txBody>
          <a:bodyPr/>
          <a:lstStyle/>
          <a:p>
            <a:fld id="{8746C1D0-7B2E-8E4C-BFC6-5FE5AE16A40A}" type="slidenum">
              <a:rPr lang="en-US" smtClean="0"/>
              <a:t>‹#›</a:t>
            </a:fld>
            <a:endParaRPr lang="en-US"/>
          </a:p>
        </p:txBody>
      </p:sp>
    </p:spTree>
    <p:extLst>
      <p:ext uri="{BB962C8B-B14F-4D97-AF65-F5344CB8AC3E}">
        <p14:creationId xmlns:p14="http://schemas.microsoft.com/office/powerpoint/2010/main" val="271463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1DD2E5-07D3-C1EF-40B9-4CAA5D2F21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04BB62-BE2A-5479-5006-F8D950C98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1BF123-5717-E1FF-A3B3-8ED468BD70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EB10-B2E3-414C-97CE-61E5BBDE2BE0}" type="datetimeFigureOut">
              <a:rPr lang="en-US" smtClean="0"/>
              <a:t>11/8/2024</a:t>
            </a:fld>
            <a:endParaRPr lang="en-US"/>
          </a:p>
        </p:txBody>
      </p:sp>
      <p:sp>
        <p:nvSpPr>
          <p:cNvPr id="5" name="Footer Placeholder 4">
            <a:extLst>
              <a:ext uri="{FF2B5EF4-FFF2-40B4-BE49-F238E27FC236}">
                <a16:creationId xmlns:a16="http://schemas.microsoft.com/office/drawing/2014/main" id="{CA2CBD4A-2832-FD76-253D-0864C815E8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FCDE-A202-89C2-C645-F1E671467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6C1D0-7B2E-8E4C-BFC6-5FE5AE16A40A}" type="slidenum">
              <a:rPr lang="en-US" smtClean="0"/>
              <a:t>‹#›</a:t>
            </a:fld>
            <a:endParaRPr lang="en-US"/>
          </a:p>
        </p:txBody>
      </p:sp>
    </p:spTree>
    <p:extLst>
      <p:ext uri="{BB962C8B-B14F-4D97-AF65-F5344CB8AC3E}">
        <p14:creationId xmlns:p14="http://schemas.microsoft.com/office/powerpoint/2010/main" val="3821295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gcs.civilservice.gov.uk/guidance/strategic-communication/evalu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ampaignresources.dhsc.gov.uk/campaigns/help-us-help-you-primary-care/think-pharmacy-firs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campaignresources.dhsc.gov.uk/campaigns/help-us-help-you-primary-care/think-pharmacy-first/social-assets/" TargetMode="External"/><Relationship Id="rId7"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7566266-7035-7AF8-2499-4F1792E420D1}"/>
              </a:ext>
            </a:extLst>
          </p:cNvPr>
          <p:cNvSpPr txBox="1"/>
          <p:nvPr/>
        </p:nvSpPr>
        <p:spPr>
          <a:xfrm>
            <a:off x="7026909" y="2257567"/>
            <a:ext cx="4820458" cy="2646878"/>
          </a:xfrm>
          <a:prstGeom prst="rect">
            <a:avLst/>
          </a:prstGeom>
          <a:noFill/>
        </p:spPr>
        <p:txBody>
          <a:bodyPr wrap="square" lIns="91440" tIns="45720" rIns="91440" bIns="45720" rtlCol="0" anchor="t">
            <a:spAutoFit/>
          </a:bodyPr>
          <a:lstStyle/>
          <a:p>
            <a:pPr algn="ctr"/>
            <a:r>
              <a:rPr lang="en-GB" sz="3000" b="1" dirty="0">
                <a:solidFill>
                  <a:srgbClr val="005DB8"/>
                </a:solidFill>
                <a:latin typeface="Arial"/>
                <a:ea typeface="Calibri"/>
                <a:cs typeface="Arial"/>
              </a:rPr>
              <a:t>NHS 'Help </a:t>
            </a:r>
            <a:r>
              <a:rPr lang="en-GB" sz="3000" b="1" dirty="0">
                <a:solidFill>
                  <a:srgbClr val="005DB8"/>
                </a:solidFill>
                <a:effectLst/>
                <a:latin typeface="Arial"/>
                <a:ea typeface="Calibri"/>
                <a:cs typeface="Arial"/>
              </a:rPr>
              <a:t>Us, Help You</a:t>
            </a:r>
            <a:r>
              <a:rPr lang="en-GB" sz="3000" b="1" dirty="0">
                <a:solidFill>
                  <a:srgbClr val="005DB8"/>
                </a:solidFill>
                <a:latin typeface="Arial"/>
                <a:ea typeface="Calibri"/>
                <a:cs typeface="Arial"/>
              </a:rPr>
              <a:t>' -  Pharmacy</a:t>
            </a:r>
            <a:r>
              <a:rPr lang="en-GB" sz="3000" b="1" dirty="0">
                <a:solidFill>
                  <a:srgbClr val="005DB8"/>
                </a:solidFill>
                <a:effectLst/>
                <a:latin typeface="Arial"/>
                <a:ea typeface="Calibri"/>
                <a:cs typeface="Arial"/>
              </a:rPr>
              <a:t> </a:t>
            </a:r>
            <a:r>
              <a:rPr lang="en-GB" sz="3000" b="1" dirty="0">
                <a:solidFill>
                  <a:srgbClr val="005DB8"/>
                </a:solidFill>
                <a:latin typeface="Arial"/>
                <a:ea typeface="Calibri"/>
                <a:cs typeface="Arial"/>
              </a:rPr>
              <a:t>Campaign  </a:t>
            </a:r>
            <a:endParaRPr lang="en-GB" sz="3000" b="1" dirty="0">
              <a:solidFill>
                <a:srgbClr val="005DB8"/>
              </a:solidFill>
              <a:latin typeface="Arial" panose="020B0604020202020204" pitchFamily="34" charset="0"/>
              <a:ea typeface="Calibri"/>
              <a:cs typeface="Arial" panose="020B0604020202020204" pitchFamily="34" charset="0"/>
            </a:endParaRPr>
          </a:p>
          <a:p>
            <a:pPr algn="ctr"/>
            <a:endParaRPr lang="en-GB" sz="3000" b="1" dirty="0">
              <a:solidFill>
                <a:srgbClr val="005DB8"/>
              </a:solidFill>
              <a:latin typeface="Arial"/>
              <a:ea typeface="Calibri"/>
              <a:cs typeface="Arial"/>
            </a:endParaRPr>
          </a:p>
          <a:p>
            <a:pPr algn="ctr"/>
            <a:r>
              <a:rPr lang="en-GB" sz="3000" b="1" dirty="0">
                <a:solidFill>
                  <a:srgbClr val="005DB8"/>
                </a:solidFill>
                <a:latin typeface="Arial"/>
                <a:ea typeface="Calibri"/>
                <a:cs typeface="Arial"/>
              </a:rPr>
              <a:t>CAMPAIGN TOOLKIT </a:t>
            </a:r>
            <a:endParaRPr lang="en-GB" sz="3000" b="1" dirty="0">
              <a:solidFill>
                <a:srgbClr val="005DB8"/>
              </a:solidFill>
              <a:effectLst/>
              <a:latin typeface="Arial" panose="020B0604020202020204" pitchFamily="34" charset="0"/>
              <a:ea typeface="Calibri"/>
              <a:cs typeface="Arial" panose="020B0604020202020204" pitchFamily="34" charset="0"/>
            </a:endParaRPr>
          </a:p>
          <a:p>
            <a:pPr algn="ctr"/>
            <a:r>
              <a:rPr lang="en-GB" sz="2800" dirty="0">
                <a:solidFill>
                  <a:srgbClr val="005DB8"/>
                </a:solidFill>
                <a:latin typeface="Arial"/>
                <a:ea typeface="Calibri"/>
                <a:cs typeface="Arial"/>
              </a:rPr>
              <a:t>Launch: 11</a:t>
            </a:r>
            <a:r>
              <a:rPr lang="en-GB" sz="2800" baseline="30000" dirty="0">
                <a:solidFill>
                  <a:srgbClr val="005DB8"/>
                </a:solidFill>
                <a:latin typeface="Arial"/>
                <a:ea typeface="Calibri"/>
                <a:cs typeface="Arial"/>
              </a:rPr>
              <a:t>th</a:t>
            </a:r>
            <a:r>
              <a:rPr lang="en-GB" sz="2800" dirty="0">
                <a:solidFill>
                  <a:srgbClr val="005DB8"/>
                </a:solidFill>
                <a:latin typeface="Arial"/>
                <a:ea typeface="Calibri"/>
                <a:cs typeface="Arial"/>
              </a:rPr>
              <a:t> November 2024</a:t>
            </a:r>
            <a:endParaRPr lang="en-GB" sz="2800" dirty="0">
              <a:solidFill>
                <a:srgbClr val="005DB8"/>
              </a:solidFill>
              <a:effectLst/>
              <a:latin typeface="Arial" panose="020B0604020202020204" pitchFamily="34" charset="0"/>
              <a:ea typeface="Calibri" panose="020F0502020204030204" pitchFamily="34" charset="0"/>
              <a:cs typeface="Arial" panose="020B0604020202020204" pitchFamily="34" charset="0"/>
            </a:endParaRPr>
          </a:p>
          <a:p>
            <a:endParaRPr lang="en-GB" dirty="0">
              <a:solidFill>
                <a:srgbClr val="005DB8"/>
              </a:solidFill>
              <a:cs typeface="Calibri"/>
            </a:endParaRPr>
          </a:p>
        </p:txBody>
      </p:sp>
      <p:pic>
        <p:nvPicPr>
          <p:cNvPr id="2" name="Picture 1" descr="A picture containing text, clipart&#10;&#10;Description automatically generated">
            <a:extLst>
              <a:ext uri="{FF2B5EF4-FFF2-40B4-BE49-F238E27FC236}">
                <a16:creationId xmlns:a16="http://schemas.microsoft.com/office/drawing/2014/main" id="{A92572A0-27FA-F4E8-B007-DA6D5B12750F}"/>
              </a:ext>
            </a:extLst>
          </p:cNvPr>
          <p:cNvPicPr>
            <a:picLocks noChangeAspect="1"/>
          </p:cNvPicPr>
          <p:nvPr/>
        </p:nvPicPr>
        <p:blipFill>
          <a:blip r:embed="rId3"/>
          <a:stretch>
            <a:fillRect/>
          </a:stretch>
        </p:blipFill>
        <p:spPr>
          <a:xfrm>
            <a:off x="9753718" y="343546"/>
            <a:ext cx="1809750" cy="733425"/>
          </a:xfrm>
          <a:prstGeom prst="rect">
            <a:avLst/>
          </a:prstGeom>
        </p:spPr>
      </p:pic>
      <p:pic>
        <p:nvPicPr>
          <p:cNvPr id="3" name="Picture 2" descr="A person walking on a ladder in front of a pharmacy&#10;&#10;Description automatically generated">
            <a:extLst>
              <a:ext uri="{FF2B5EF4-FFF2-40B4-BE49-F238E27FC236}">
                <a16:creationId xmlns:a16="http://schemas.microsoft.com/office/drawing/2014/main" id="{45520C76-BC29-E096-E8FE-190AD25FCC04}"/>
              </a:ext>
            </a:extLst>
          </p:cNvPr>
          <p:cNvPicPr>
            <a:picLocks noChangeAspect="1"/>
          </p:cNvPicPr>
          <p:nvPr/>
        </p:nvPicPr>
        <p:blipFill rotWithShape="1">
          <a:blip r:embed="rId4"/>
          <a:srcRect l="18399" t="-81" r="140" b="-284"/>
          <a:stretch/>
        </p:blipFill>
        <p:spPr>
          <a:xfrm>
            <a:off x="602514" y="2118177"/>
            <a:ext cx="6183827" cy="3780605"/>
          </a:xfrm>
          <a:prstGeom prst="rect">
            <a:avLst/>
          </a:prstGeom>
        </p:spPr>
      </p:pic>
    </p:spTree>
    <p:extLst>
      <p:ext uri="{BB962C8B-B14F-4D97-AF65-F5344CB8AC3E}">
        <p14:creationId xmlns:p14="http://schemas.microsoft.com/office/powerpoint/2010/main" val="836510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EF02B-1C0B-5E50-3352-E320A53178A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932F9E2-DC99-C6D5-4B9F-1BB2105A4ED5}"/>
              </a:ext>
            </a:extLst>
          </p:cNvPr>
          <p:cNvSpPr>
            <a:spLocks noGrp="1"/>
          </p:cNvSpPr>
          <p:nvPr>
            <p:ph type="title"/>
          </p:nvPr>
        </p:nvSpPr>
        <p:spPr>
          <a:xfrm>
            <a:off x="266313" y="204490"/>
            <a:ext cx="10704000" cy="570373"/>
          </a:xfrm>
        </p:spPr>
        <p:txBody>
          <a:bodyPr>
            <a:normAutofit/>
          </a:bodyPr>
          <a:lstStyle/>
          <a:p>
            <a:r>
              <a:rPr lang="en-GB" sz="2800" b="1">
                <a:solidFill>
                  <a:srgbClr val="005DB8"/>
                </a:solidFill>
                <a:latin typeface="Arial"/>
                <a:cs typeface="Arial"/>
              </a:rPr>
              <a:t>Useful data - National</a:t>
            </a:r>
            <a:endParaRPr lang="en-GB" sz="2800" b="1">
              <a:latin typeface="Arial"/>
              <a:cs typeface="Arial"/>
            </a:endParaRPr>
          </a:p>
        </p:txBody>
      </p:sp>
      <p:sp>
        <p:nvSpPr>
          <p:cNvPr id="4" name="TextBox 3">
            <a:extLst>
              <a:ext uri="{FF2B5EF4-FFF2-40B4-BE49-F238E27FC236}">
                <a16:creationId xmlns:a16="http://schemas.microsoft.com/office/drawing/2014/main" id="{8D351A47-1E32-09E2-BB0F-ED31DFAFC151}"/>
              </a:ext>
            </a:extLst>
          </p:cNvPr>
          <p:cNvSpPr txBox="1"/>
          <p:nvPr/>
        </p:nvSpPr>
        <p:spPr>
          <a:xfrm>
            <a:off x="266313" y="1454746"/>
            <a:ext cx="11573386" cy="4832092"/>
          </a:xfrm>
          <a:prstGeom prst="rect">
            <a:avLst/>
          </a:prstGeom>
          <a:noFill/>
        </p:spPr>
        <p:txBody>
          <a:bodyPr wrap="square" lIns="91440" tIns="45720" rIns="91440" bIns="45720" rtlCol="0" anchor="t">
            <a:spAutoFit/>
          </a:bodyPr>
          <a:lstStyle/>
          <a:p>
            <a:pPr algn="just"/>
            <a:r>
              <a:rPr lang="en-GB" sz="1400" b="1">
                <a:solidFill>
                  <a:srgbClr val="005DB8"/>
                </a:solidFill>
                <a:latin typeface="Arial"/>
                <a:ea typeface="MS Mincho"/>
                <a:cs typeface="Arial"/>
              </a:rPr>
              <a:t>Public perceptions of community pharmacy</a:t>
            </a:r>
            <a:endParaRPr lang="en-GB" sz="1400" b="1">
              <a:solidFill>
                <a:srgbClr val="005DB8"/>
              </a:solidFill>
              <a:latin typeface="Arial"/>
              <a:ea typeface="MS Mincho" panose="02020609040205080304" pitchFamily="49" charset="-128"/>
              <a:cs typeface="Arial"/>
            </a:endParaRPr>
          </a:p>
          <a:p>
            <a:pPr algn="just"/>
            <a:endParaRPr lang="en-GB" sz="1400" b="1">
              <a:latin typeface="Arial"/>
              <a:ea typeface="MS Mincho"/>
              <a:cs typeface="Arial"/>
            </a:endParaRPr>
          </a:p>
          <a:p>
            <a:pPr marL="285750" indent="-285750" algn="just">
              <a:buFont typeface="Arial"/>
              <a:buChar char="•"/>
            </a:pPr>
            <a:r>
              <a:rPr lang="en-GB" sz="1400" b="1">
                <a:latin typeface="Arial"/>
                <a:ea typeface="+mn-lt"/>
                <a:cs typeface="Arial"/>
              </a:rPr>
              <a:t>Nine in 10 (90%) </a:t>
            </a:r>
            <a:r>
              <a:rPr lang="en-GB" sz="1400">
                <a:latin typeface="Arial"/>
                <a:ea typeface="+mn-lt"/>
                <a:cs typeface="Arial"/>
              </a:rPr>
              <a:t>pharmacy users in England perceive the quality of advice they received as good, while </a:t>
            </a:r>
            <a:r>
              <a:rPr lang="en-GB" sz="1400" b="1">
                <a:latin typeface="Arial"/>
                <a:ea typeface="+mn-lt"/>
                <a:cs typeface="Arial"/>
              </a:rPr>
              <a:t>a similar figure (87%) reported being able to get what they needed.</a:t>
            </a:r>
            <a:endParaRPr lang="en-GB" sz="1400" b="1">
              <a:latin typeface="Arial"/>
              <a:ea typeface="MS Mincho" panose="02020609040205080304" pitchFamily="49" charset="-128"/>
              <a:cs typeface="Arial"/>
            </a:endParaRPr>
          </a:p>
          <a:p>
            <a:pPr marL="285750" indent="-285750" algn="just">
              <a:buFont typeface="Arial"/>
              <a:buChar char="•"/>
            </a:pPr>
            <a:endParaRPr lang="en-GB" sz="1400" b="1">
              <a:latin typeface="Arial"/>
              <a:ea typeface="MS Mincho" panose="02020609040205080304" pitchFamily="49" charset="-128"/>
              <a:cs typeface="Arial"/>
            </a:endParaRPr>
          </a:p>
          <a:p>
            <a:pPr marL="285750" indent="-285750" algn="just">
              <a:buFont typeface="Arial"/>
              <a:buChar char="•"/>
            </a:pPr>
            <a:r>
              <a:rPr lang="en-GB" sz="1400" b="1">
                <a:latin typeface="Arial"/>
                <a:ea typeface="+mn-lt"/>
                <a:cs typeface="Arial"/>
              </a:rPr>
              <a:t>Nearly eight in 10 (78%) </a:t>
            </a:r>
            <a:r>
              <a:rPr lang="en-GB" sz="1400">
                <a:latin typeface="Arial"/>
                <a:ea typeface="+mn-lt"/>
                <a:cs typeface="Arial"/>
              </a:rPr>
              <a:t>pharmacy users in England said they were dealt with in a timely manner and </a:t>
            </a:r>
            <a:r>
              <a:rPr lang="en-GB" sz="1400" b="1">
                <a:latin typeface="Arial"/>
                <a:ea typeface="+mn-lt"/>
                <a:cs typeface="Arial"/>
              </a:rPr>
              <a:t>a similar figure (77%)</a:t>
            </a:r>
            <a:r>
              <a:rPr lang="en-GB" sz="1400">
                <a:latin typeface="Arial"/>
                <a:ea typeface="+mn-lt"/>
                <a:cs typeface="Arial"/>
              </a:rPr>
              <a:t> said they were given enough time to speak with someone at the pharmacy.</a:t>
            </a:r>
            <a:endParaRPr lang="en-GB" sz="1400" b="1">
              <a:latin typeface="Arial"/>
              <a:cs typeface="Arial"/>
            </a:endParaRPr>
          </a:p>
          <a:p>
            <a:pPr marL="285750" indent="-285750" algn="just">
              <a:buFont typeface="Arial"/>
              <a:buChar char="•"/>
            </a:pPr>
            <a:endParaRPr lang="en-GB" sz="1400">
              <a:latin typeface="Arial"/>
              <a:ea typeface="+mn-lt"/>
              <a:cs typeface="Arial"/>
            </a:endParaRPr>
          </a:p>
          <a:p>
            <a:pPr marL="285750" indent="-285750" algn="just">
              <a:buFont typeface="Arial"/>
              <a:buChar char="•"/>
            </a:pPr>
            <a:r>
              <a:rPr lang="en-GB" sz="1400">
                <a:latin typeface="Arial"/>
                <a:ea typeface="+mn-lt"/>
                <a:cs typeface="Arial"/>
              </a:rPr>
              <a:t>The public identify pharmacies as the organisation they would be most likely to go to if they needed information and advice on medicine </a:t>
            </a:r>
            <a:r>
              <a:rPr lang="en-GB" sz="1400" b="1">
                <a:latin typeface="Arial"/>
                <a:ea typeface="+mn-lt"/>
                <a:cs typeface="Arial"/>
              </a:rPr>
              <a:t>(73%)</a:t>
            </a:r>
            <a:r>
              <a:rPr lang="en-GB" sz="1400">
                <a:latin typeface="Arial"/>
                <a:ea typeface="+mn-lt"/>
                <a:cs typeface="Arial"/>
              </a:rPr>
              <a:t> or if they needed information or advice about a minor health condition </a:t>
            </a:r>
            <a:r>
              <a:rPr lang="en-GB" sz="1400" b="1">
                <a:latin typeface="Arial"/>
                <a:ea typeface="+mn-lt"/>
                <a:cs typeface="Arial"/>
              </a:rPr>
              <a:t>(58%).</a:t>
            </a:r>
            <a:endParaRPr lang="en-GB" sz="1400" b="1">
              <a:latin typeface="Arial"/>
              <a:ea typeface="MS Mincho" panose="02020609040205080304" pitchFamily="49" charset="-128"/>
              <a:cs typeface="Arial"/>
            </a:endParaRPr>
          </a:p>
          <a:p>
            <a:pPr algn="just"/>
            <a:endParaRPr lang="en-GB" sz="1400">
              <a:latin typeface="Arial"/>
              <a:ea typeface="+mn-lt"/>
              <a:cs typeface="Arial"/>
            </a:endParaRPr>
          </a:p>
          <a:p>
            <a:pPr algn="just"/>
            <a:endParaRPr lang="en-GB" sz="1400">
              <a:latin typeface="Arial"/>
              <a:ea typeface="MS Mincho" panose="02020609040205080304" pitchFamily="49" charset="-128"/>
              <a:cs typeface="Arial"/>
            </a:endParaRPr>
          </a:p>
          <a:p>
            <a:pPr algn="just"/>
            <a:r>
              <a:rPr lang="en-GB" sz="1400" b="1">
                <a:solidFill>
                  <a:srgbClr val="005DB8"/>
                </a:solidFill>
                <a:latin typeface="Arial"/>
                <a:ea typeface="MS Mincho"/>
                <a:cs typeface="Arial"/>
              </a:rPr>
              <a:t>Public behaviours in relation to community pharmacy </a:t>
            </a:r>
            <a:endParaRPr lang="en-GB" sz="1400">
              <a:solidFill>
                <a:srgbClr val="005DB8"/>
              </a:solidFill>
              <a:latin typeface="Arial"/>
              <a:ea typeface="MS Mincho"/>
              <a:cs typeface="Arial"/>
            </a:endParaRPr>
          </a:p>
          <a:p>
            <a:pPr algn="just"/>
            <a:endParaRPr lang="en-GB" sz="1400" b="1">
              <a:latin typeface="Arial"/>
              <a:ea typeface="MS Mincho"/>
              <a:cs typeface="Arial"/>
            </a:endParaRPr>
          </a:p>
          <a:p>
            <a:pPr marL="285750" indent="-285750" algn="just">
              <a:buFont typeface="Arial"/>
              <a:buChar char="•"/>
            </a:pPr>
            <a:r>
              <a:rPr lang="en-GB" sz="1400" b="1">
                <a:latin typeface="Arial"/>
                <a:ea typeface="MS Mincho"/>
                <a:cs typeface="Arial"/>
              </a:rPr>
              <a:t>Just over one-quarter</a:t>
            </a:r>
            <a:r>
              <a:rPr lang="en-GB" sz="1400">
                <a:latin typeface="Arial"/>
                <a:ea typeface="MS Mincho"/>
                <a:cs typeface="Arial"/>
              </a:rPr>
              <a:t> (29%) of people in England say they contact or visit a community pharmacy, either for themselves or someone they care for, at least monthly</a:t>
            </a:r>
            <a:r>
              <a:rPr lang="en-GB" sz="1400" b="1">
                <a:latin typeface="Arial"/>
                <a:ea typeface="MS Mincho"/>
                <a:cs typeface="Arial"/>
              </a:rPr>
              <a:t>, while one in five </a:t>
            </a:r>
            <a:r>
              <a:rPr lang="en-GB" sz="1400">
                <a:latin typeface="Arial"/>
                <a:ea typeface="MS Mincho"/>
                <a:cs typeface="Arial"/>
              </a:rPr>
              <a:t>(20%) say they do not normally contact or visit a community pharmacy.</a:t>
            </a:r>
            <a:endParaRPr lang="en-US" sz="1400">
              <a:latin typeface="Arial"/>
              <a:ea typeface="MS Mincho"/>
              <a:cs typeface="Arial"/>
            </a:endParaRPr>
          </a:p>
          <a:p>
            <a:pPr marL="285750" indent="-285750" algn="just">
              <a:buFont typeface="Arial"/>
              <a:buChar char="•"/>
            </a:pPr>
            <a:endParaRPr lang="en-GB" sz="1400">
              <a:latin typeface="Arial"/>
              <a:ea typeface="MS Mincho" panose="02020609040205080304" pitchFamily="49" charset="-128"/>
              <a:cs typeface="Arial"/>
            </a:endParaRPr>
          </a:p>
          <a:p>
            <a:pPr marL="285750" indent="-285750" algn="just">
              <a:buFont typeface="Arial"/>
              <a:buChar char="•"/>
            </a:pPr>
            <a:r>
              <a:rPr lang="en-GB" sz="1400" b="1">
                <a:latin typeface="Arial"/>
                <a:ea typeface="MS Mincho"/>
                <a:cs typeface="Arial"/>
              </a:rPr>
              <a:t>More than four in ten (42%)</a:t>
            </a:r>
            <a:r>
              <a:rPr lang="en-GB" sz="1400">
                <a:latin typeface="Arial"/>
                <a:ea typeface="MS Mincho"/>
                <a:cs typeface="Arial"/>
              </a:rPr>
              <a:t> people in England would not go to a pharmacy to get information and advice on minor conditions, while more </a:t>
            </a:r>
            <a:r>
              <a:rPr lang="en-GB" sz="1400" b="1">
                <a:latin typeface="Arial"/>
                <a:ea typeface="MS Mincho"/>
                <a:cs typeface="Arial"/>
              </a:rPr>
              <a:t>than a third of people (34%)</a:t>
            </a:r>
            <a:r>
              <a:rPr lang="en-GB" sz="1400">
                <a:latin typeface="Arial"/>
                <a:ea typeface="MS Mincho"/>
                <a:cs typeface="Arial"/>
              </a:rPr>
              <a:t> in England do not know that pharmacies can provide advice about medicines and </a:t>
            </a:r>
            <a:r>
              <a:rPr lang="en-GB" sz="1400" b="1">
                <a:latin typeface="Arial"/>
                <a:ea typeface="MS Mincho"/>
                <a:cs typeface="Arial"/>
              </a:rPr>
              <a:t>nearly a quarter (22%) do not know</a:t>
            </a:r>
            <a:r>
              <a:rPr lang="en-GB" sz="1400">
                <a:latin typeface="Arial"/>
                <a:ea typeface="MS Mincho"/>
                <a:cs typeface="Arial"/>
              </a:rPr>
              <a:t> pharmacies provide prescription medicines.</a:t>
            </a:r>
          </a:p>
          <a:p>
            <a:pPr algn="just"/>
            <a:endParaRPr lang="en-GB" sz="1400">
              <a:latin typeface="Arial"/>
              <a:ea typeface="MS Mincho" panose="02020609040205080304" pitchFamily="49" charset="-128"/>
              <a:cs typeface="Arial"/>
            </a:endParaRPr>
          </a:p>
          <a:p>
            <a:pPr>
              <a:spcAft>
                <a:spcPts val="600"/>
              </a:spcAft>
            </a:pPr>
            <a:endParaRPr lang="en-GB" sz="1400">
              <a:latin typeface="Arial"/>
              <a:ea typeface="MS Mincho" panose="02020609040205080304" pitchFamily="49" charset="-128"/>
              <a:cs typeface="Arial"/>
            </a:endParaRPr>
          </a:p>
        </p:txBody>
      </p:sp>
      <p:sp>
        <p:nvSpPr>
          <p:cNvPr id="2" name="TextBox 1">
            <a:extLst>
              <a:ext uri="{FF2B5EF4-FFF2-40B4-BE49-F238E27FC236}">
                <a16:creationId xmlns:a16="http://schemas.microsoft.com/office/drawing/2014/main" id="{2FBB1B30-FA50-62E0-253A-87DF5A93B093}"/>
              </a:ext>
            </a:extLst>
          </p:cNvPr>
          <p:cNvSpPr txBox="1"/>
          <p:nvPr/>
        </p:nvSpPr>
        <p:spPr>
          <a:xfrm>
            <a:off x="493426" y="6283376"/>
            <a:ext cx="600855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cs typeface="Arial"/>
              </a:rPr>
              <a:t>Source: Ipsos. Public perceptions of community pharmacy 2023 </a:t>
            </a:r>
          </a:p>
        </p:txBody>
      </p:sp>
      <p:pic>
        <p:nvPicPr>
          <p:cNvPr id="7" name="Picture 6" descr="A blue square with white text&#10;&#10;Description automatically generated">
            <a:extLst>
              <a:ext uri="{FF2B5EF4-FFF2-40B4-BE49-F238E27FC236}">
                <a16:creationId xmlns:a16="http://schemas.microsoft.com/office/drawing/2014/main" id="{35382441-DFB2-6052-0DFA-DBDF9B1C0509}"/>
              </a:ext>
            </a:extLst>
          </p:cNvPr>
          <p:cNvPicPr>
            <a:picLocks noChangeAspect="1"/>
          </p:cNvPicPr>
          <p:nvPr/>
        </p:nvPicPr>
        <p:blipFill rotWithShape="1">
          <a:blip r:embed="rId2"/>
          <a:srcRect r="2500" b="5155"/>
          <a:stretch/>
        </p:blipFill>
        <p:spPr>
          <a:xfrm>
            <a:off x="10386868" y="153058"/>
            <a:ext cx="1448753" cy="858233"/>
          </a:xfrm>
          <a:prstGeom prst="rect">
            <a:avLst/>
          </a:prstGeom>
        </p:spPr>
      </p:pic>
    </p:spTree>
    <p:extLst>
      <p:ext uri="{BB962C8B-B14F-4D97-AF65-F5344CB8AC3E}">
        <p14:creationId xmlns:p14="http://schemas.microsoft.com/office/powerpoint/2010/main" val="2575644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760ACE-CF91-4381-9A27-3EC2D97A24B4}"/>
              </a:ext>
            </a:extLst>
          </p:cNvPr>
          <p:cNvSpPr/>
          <p:nvPr/>
        </p:nvSpPr>
        <p:spPr>
          <a:xfrm>
            <a:off x="330712" y="1293065"/>
            <a:ext cx="11530576" cy="3754874"/>
          </a:xfrm>
          <a:prstGeom prst="rect">
            <a:avLst/>
          </a:prstGeom>
        </p:spPr>
        <p:txBody>
          <a:bodyPr wrap="square" lIns="91440" tIns="45720" rIns="91440" bIns="45720" anchor="t">
            <a:spAutoFit/>
          </a:bodyPr>
          <a:lstStyle/>
          <a:p>
            <a:pPr>
              <a:defRPr/>
            </a:pPr>
            <a:r>
              <a:rPr lang="en-GB" sz="1400">
                <a:latin typeface="Arial" panose="020B0604020202020204" pitchFamily="34" charset="0"/>
                <a:ea typeface="+mn-lt"/>
                <a:cs typeface="Arial" panose="020B0604020202020204" pitchFamily="34" charset="0"/>
              </a:rPr>
              <a:t>NHS campaign activity is evaluated in line with the Government Communications Service (GCS) Evaluation Framework 2.0.</a:t>
            </a:r>
          </a:p>
          <a:p>
            <a:pPr marL="0" marR="0" lvl="0" indent="0" algn="l" defTabSz="914400">
              <a:lnSpc>
                <a:spcPct val="100000"/>
              </a:lnSpc>
              <a:spcBef>
                <a:spcPts val="0"/>
              </a:spcBef>
              <a:spcAft>
                <a:spcPts val="0"/>
              </a:spcAft>
              <a:buClrTx/>
              <a:buSzTx/>
              <a:buFontTx/>
              <a:buNone/>
              <a:tabLst/>
              <a:defRPr/>
            </a:pPr>
            <a:endParaRPr lang="en-GB" sz="1400" b="0" i="0" strike="noStrike" kern="1200" cap="none" spc="0" normalizeH="0" baseline="0" noProof="0">
              <a:ln>
                <a:noFill/>
              </a:ln>
              <a:effectLst/>
              <a:uLnTx/>
              <a:uFillTx/>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ClrTx/>
              <a:buSzTx/>
              <a:buFontTx/>
              <a:buNone/>
              <a:tabLst/>
              <a:defRPr/>
            </a:pPr>
            <a:r>
              <a:rPr lang="en-GB" sz="1400" i="0">
                <a:solidFill>
                  <a:srgbClr val="0B0C0C"/>
                </a:solidFill>
                <a:effectLst/>
                <a:latin typeface="Arial" panose="020B0604020202020204" pitchFamily="34" charset="0"/>
                <a:cs typeface="Arial" panose="020B0604020202020204" pitchFamily="34" charset="0"/>
              </a:rPr>
              <a:t>It is important that we monitor and evaluate all our campaign activities effectively to show how campaigns contribute towards successful policy outcomes, providing clear evidence of impact and value for money.</a:t>
            </a:r>
            <a:endParaRPr lang="en-GB" sz="1400">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ClrTx/>
              <a:buSzTx/>
              <a:buFontTx/>
              <a:buNone/>
              <a:tabLst/>
              <a:defRPr/>
            </a:pPr>
            <a:endParaRPr lang="en-GB" sz="1400" b="0" i="0" strike="noStrike" kern="1200" cap="none" spc="0" normalizeH="0" baseline="0" noProof="0">
              <a:ln>
                <a:noFill/>
              </a:ln>
              <a:effectLst/>
              <a:uLnTx/>
              <a:uFillTx/>
              <a:latin typeface="Arial" panose="020B0604020202020204" pitchFamily="34" charset="0"/>
              <a:cs typeface="Arial" panose="020B0604020202020204" pitchFamily="34" charset="0"/>
            </a:endParaRPr>
          </a:p>
          <a:p>
            <a:pPr rtl="0"/>
            <a:r>
              <a:rPr lang="en-GB" sz="1400">
                <a:latin typeface="Arial" panose="020B0604020202020204" pitchFamily="34" charset="0"/>
                <a:cs typeface="Arial" panose="020B0604020202020204" pitchFamily="34" charset="0"/>
              </a:rPr>
              <a:t>The GCS Evaluation Framework 2.0 provides a structure for a monitoring and evaluation plan including outputs, out-takes, outcomes and organisational impact that you can apply to your local activity.</a:t>
            </a:r>
          </a:p>
          <a:p>
            <a:pPr rtl="0"/>
            <a:endParaRPr lang="en-GB" sz="1400">
              <a:latin typeface="Arial" panose="020B0604020202020204" pitchFamily="34" charset="0"/>
              <a:cs typeface="Arial" panose="020B0604020202020204" pitchFamily="34" charset="0"/>
            </a:endParaRPr>
          </a:p>
          <a:p>
            <a:pPr rtl="0"/>
            <a:r>
              <a:rPr lang="en-GB" sz="1400">
                <a:latin typeface="Arial" panose="020B0604020202020204" pitchFamily="34" charset="0"/>
                <a:cs typeface="Arial" panose="020B0604020202020204" pitchFamily="34" charset="0"/>
              </a:rPr>
              <a:t>It recommends standard evaluation measures that you can use to:</a:t>
            </a:r>
          </a:p>
          <a:p>
            <a:pPr rtl="0"/>
            <a:endParaRPr lang="en-GB" sz="140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en-GB" sz="1400">
                <a:latin typeface="Arial" panose="020B0604020202020204" pitchFamily="34" charset="0"/>
                <a:cs typeface="Arial" panose="020B0604020202020204" pitchFamily="34" charset="0"/>
              </a:rPr>
              <a:t>develop SMART (Specific, Measurable, Attainable, Relevant, Time-bound) communication objectives and Key Performance Indicators (KPIs)</a:t>
            </a:r>
          </a:p>
          <a:p>
            <a:pPr marL="285750" indent="-285750" rtl="0">
              <a:buFont typeface="Arial" panose="020B0604020202020204" pitchFamily="34" charset="0"/>
              <a:buChar char="•"/>
            </a:pPr>
            <a:r>
              <a:rPr lang="en-GB" sz="1400">
                <a:latin typeface="Arial" panose="020B0604020202020204" pitchFamily="34" charset="0"/>
                <a:cs typeface="Arial" panose="020B0604020202020204" pitchFamily="34" charset="0"/>
              </a:rPr>
              <a:t>use evaluation to improve the effectiveness of all communication and campaign activity</a:t>
            </a:r>
          </a:p>
          <a:p>
            <a:pPr marL="0" marR="0" lvl="0" indent="0" algn="l" defTabSz="914400">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ClrTx/>
              <a:buSzTx/>
              <a:buFontTx/>
              <a:buNone/>
              <a:tabLst/>
              <a:defRPr/>
            </a:pPr>
            <a:r>
              <a:rPr lang="en-GB" sz="1400" b="0" i="0" strike="noStrike" kern="1200" cap="none" spc="0" normalizeH="0" baseline="0" noProof="0">
                <a:ln>
                  <a:noFill/>
                </a:ln>
                <a:effectLst/>
                <a:uLnTx/>
                <a:uFillTx/>
                <a:latin typeface="Arial" panose="020B0604020202020204" pitchFamily="34" charset="0"/>
                <a:cs typeface="Arial" panose="020B0604020202020204" pitchFamily="34" charset="0"/>
              </a:rPr>
              <a:t>More information can be found via:</a:t>
            </a:r>
          </a:p>
          <a:p>
            <a:pPr marL="0" marR="0" lvl="0" indent="0" algn="l" defTabSz="914400">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hlinkClick r:id="rId2"/>
              </a:rPr>
              <a:t>Monitoring and evaluating government communications activity - GCS (civilservice.gov.uk)</a:t>
            </a:r>
            <a:endParaRPr lang="en-GB" sz="1400">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ClrTx/>
              <a:buSzTx/>
              <a:buFontTx/>
              <a:buNone/>
              <a:tabLst/>
              <a:defRPr/>
            </a:pPr>
            <a:endParaRPr lang="en-GB" sz="1400" b="0" i="0" strike="noStrike" kern="1200" cap="none" spc="0" normalizeH="0" baseline="0" noProof="0">
              <a:ln>
                <a:noFill/>
              </a:ln>
              <a:effectLst/>
              <a:uLnTx/>
              <a:uFillTx/>
              <a:latin typeface="Arial"/>
              <a:cs typeface="Arial"/>
            </a:endParaRPr>
          </a:p>
          <a:p>
            <a:pPr marL="0" marR="0" lvl="0" indent="0" algn="l" defTabSz="914400">
              <a:lnSpc>
                <a:spcPct val="100000"/>
              </a:lnSpc>
              <a:spcBef>
                <a:spcPts val="0"/>
              </a:spcBef>
              <a:spcAft>
                <a:spcPts val="0"/>
              </a:spcAft>
              <a:buClrTx/>
              <a:buSzTx/>
              <a:buFontTx/>
              <a:buNone/>
              <a:tabLst/>
              <a:defRPr/>
            </a:pPr>
            <a:endParaRPr lang="en-GB" sz="1400" b="0" i="0" strike="noStrike" kern="1200" cap="none" spc="0" normalizeH="0" baseline="0" noProof="0">
              <a:ln>
                <a:noFill/>
              </a:ln>
              <a:effectLst/>
              <a:uLnTx/>
              <a:uFillTx/>
              <a:latin typeface="Arial"/>
              <a:cs typeface="Arial"/>
            </a:endParaRPr>
          </a:p>
        </p:txBody>
      </p:sp>
      <p:sp>
        <p:nvSpPr>
          <p:cNvPr id="8" name="Title 1">
            <a:extLst>
              <a:ext uri="{FF2B5EF4-FFF2-40B4-BE49-F238E27FC236}">
                <a16:creationId xmlns:a16="http://schemas.microsoft.com/office/drawing/2014/main" id="{710199A5-7D7E-A0CC-EA1C-766868F146EF}"/>
              </a:ext>
            </a:extLst>
          </p:cNvPr>
          <p:cNvSpPr txBox="1">
            <a:spLocks/>
          </p:cNvSpPr>
          <p:nvPr/>
        </p:nvSpPr>
        <p:spPr>
          <a:xfrm>
            <a:off x="266312" y="290667"/>
            <a:ext cx="10704000" cy="570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rgbClr val="0072C3"/>
                </a:solidFill>
                <a:latin typeface="Arial" panose="020B0604020202020204" pitchFamily="34" charset="0"/>
                <a:cs typeface="Arial" panose="020B0604020202020204" pitchFamily="34" charset="0"/>
              </a:rPr>
              <a:t>Evaluation - Measurement</a:t>
            </a:r>
            <a:endParaRPr lang="en-US" sz="2800" b="1">
              <a:solidFill>
                <a:srgbClr val="0072C3"/>
              </a:solidFill>
              <a:latin typeface="Arial" panose="020B0604020202020204" pitchFamily="34" charset="0"/>
              <a:cs typeface="Arial" panose="020B0604020202020204" pitchFamily="34" charset="0"/>
            </a:endParaRPr>
          </a:p>
        </p:txBody>
      </p:sp>
      <p:pic>
        <p:nvPicPr>
          <p:cNvPr id="3" name="Picture 2" descr="A blue square with white text&#10;&#10;Description automatically generated">
            <a:extLst>
              <a:ext uri="{FF2B5EF4-FFF2-40B4-BE49-F238E27FC236}">
                <a16:creationId xmlns:a16="http://schemas.microsoft.com/office/drawing/2014/main" id="{8C787895-99E2-615E-5D4B-98992AEC5578}"/>
              </a:ext>
            </a:extLst>
          </p:cNvPr>
          <p:cNvPicPr>
            <a:picLocks noChangeAspect="1"/>
          </p:cNvPicPr>
          <p:nvPr/>
        </p:nvPicPr>
        <p:blipFill rotWithShape="1">
          <a:blip r:embed="rId3"/>
          <a:srcRect r="2500" b="5155"/>
          <a:stretch/>
        </p:blipFill>
        <p:spPr>
          <a:xfrm>
            <a:off x="10386868" y="153058"/>
            <a:ext cx="1448753" cy="858233"/>
          </a:xfrm>
          <a:prstGeom prst="rect">
            <a:avLst/>
          </a:prstGeom>
        </p:spPr>
      </p:pic>
    </p:spTree>
    <p:extLst>
      <p:ext uri="{BB962C8B-B14F-4D97-AF65-F5344CB8AC3E}">
        <p14:creationId xmlns:p14="http://schemas.microsoft.com/office/powerpoint/2010/main" val="261160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476A6B-F11C-AA6C-8221-D516453EB98C}"/>
              </a:ext>
            </a:extLst>
          </p:cNvPr>
          <p:cNvSpPr txBox="1"/>
          <p:nvPr/>
        </p:nvSpPr>
        <p:spPr>
          <a:xfrm>
            <a:off x="266313" y="891890"/>
            <a:ext cx="8682320" cy="5447645"/>
          </a:xfrm>
          <a:prstGeom prst="rect">
            <a:avLst/>
          </a:prstGeom>
          <a:noFill/>
        </p:spPr>
        <p:txBody>
          <a:bodyPr wrap="square" lIns="91440" tIns="45720" rIns="91440" bIns="45720" rtlCol="0" anchor="t">
            <a:spAutoFit/>
          </a:bodyPr>
          <a:lstStyle/>
          <a:p>
            <a:pPr fontAlgn="base">
              <a:defRPr/>
            </a:pPr>
            <a:r>
              <a:rPr lang="en-GB" sz="1200" dirty="0">
                <a:latin typeface="Arial"/>
                <a:cs typeface="Arial"/>
              </a:rPr>
              <a:t>The community pharmacy-focused phase of NHS England's 'Help Us, Help You' campaign will launch from 11 November 2024. This is an expansion of the initial phase that ran in February/March 2024</a:t>
            </a:r>
          </a:p>
          <a:p>
            <a:pPr>
              <a:defRPr/>
            </a:pPr>
            <a:endParaRPr lang="en-GB" sz="1200" dirty="0">
              <a:latin typeface="Arial"/>
              <a:cs typeface="Arial"/>
            </a:endParaRPr>
          </a:p>
          <a:p>
            <a:pPr>
              <a:defRPr/>
            </a:pPr>
            <a:r>
              <a:rPr lang="en-GB" sz="1200" dirty="0">
                <a:latin typeface="Arial"/>
                <a:cs typeface="Arial"/>
              </a:rPr>
              <a:t>The campaign will increase the public's awareness of the breadth of support community pharmacists can offer to patients on their doorstep. This will include highlighting the Pharmacy First service that allows pharmacists to offer treatment </a:t>
            </a:r>
            <a:r>
              <a:rPr lang="en-GB" sz="1200">
                <a:latin typeface="Arial"/>
                <a:cs typeface="Arial"/>
              </a:rPr>
              <a:t>and provide some </a:t>
            </a:r>
            <a:r>
              <a:rPr lang="en-GB" sz="1200" dirty="0">
                <a:latin typeface="Arial"/>
                <a:cs typeface="Arial"/>
              </a:rPr>
              <a:t>prescription medicine, if needed for the following conditions:</a:t>
            </a:r>
          </a:p>
          <a:p>
            <a:pPr>
              <a:defRPr/>
            </a:pPr>
            <a:endParaRPr lang="en-GB" sz="1200" dirty="0">
              <a:latin typeface="Arial"/>
              <a:cs typeface="Arial"/>
            </a:endParaRPr>
          </a:p>
          <a:p>
            <a:pPr marL="285750" indent="-285750">
              <a:buFont typeface="Arial"/>
              <a:buChar char="•"/>
              <a:defRPr/>
            </a:pPr>
            <a:r>
              <a:rPr lang="en-GB" sz="1200" dirty="0">
                <a:latin typeface="Arial"/>
                <a:ea typeface="Calibri"/>
                <a:cs typeface="Arial"/>
              </a:rPr>
              <a:t>Sinusitis (for those aged 12 years and over)</a:t>
            </a:r>
          </a:p>
          <a:p>
            <a:pPr marL="285750" indent="-285750">
              <a:buFont typeface="Arial"/>
              <a:buChar char="•"/>
              <a:defRPr/>
            </a:pPr>
            <a:r>
              <a:rPr lang="en-GB" sz="1200" dirty="0">
                <a:latin typeface="Arial"/>
                <a:ea typeface="Calibri"/>
                <a:cs typeface="Arial"/>
              </a:rPr>
              <a:t>Sore throat (for those aged 5 years and over)</a:t>
            </a:r>
            <a:endParaRPr lang="en-GB" sz="1200" dirty="0">
              <a:latin typeface="Calibri" panose="020F0502020204030204"/>
              <a:ea typeface="Calibri"/>
              <a:cs typeface="Calibri" panose="020F0502020204030204"/>
            </a:endParaRPr>
          </a:p>
          <a:p>
            <a:pPr marL="285750" indent="-285750">
              <a:buFont typeface="Arial"/>
              <a:buChar char="•"/>
              <a:defRPr/>
            </a:pPr>
            <a:r>
              <a:rPr lang="en-GB" sz="1200" dirty="0">
                <a:latin typeface="Arial"/>
                <a:ea typeface="Calibri"/>
                <a:cs typeface="Arial"/>
              </a:rPr>
              <a:t>Earache (for those aged between 1 and 17 years old)</a:t>
            </a:r>
            <a:endParaRPr lang="en-GB" sz="1200" dirty="0">
              <a:latin typeface="Calibri" panose="020F0502020204030204"/>
              <a:ea typeface="Calibri"/>
              <a:cs typeface="Calibri" panose="020F0502020204030204"/>
            </a:endParaRPr>
          </a:p>
          <a:p>
            <a:pPr marL="285750" indent="-285750">
              <a:buFont typeface="Arial"/>
              <a:buChar char="•"/>
              <a:defRPr/>
            </a:pPr>
            <a:r>
              <a:rPr lang="en-GB" sz="1200" dirty="0">
                <a:latin typeface="Arial"/>
                <a:ea typeface="Calibri"/>
                <a:cs typeface="Arial"/>
              </a:rPr>
              <a:t>Infected insect bite (for those aged 1 year and over)</a:t>
            </a:r>
            <a:endParaRPr lang="en-GB" sz="1200" dirty="0">
              <a:latin typeface="Calibri" panose="020F0502020204030204"/>
              <a:ea typeface="Calibri"/>
              <a:cs typeface="Calibri" panose="020F0502020204030204"/>
            </a:endParaRPr>
          </a:p>
          <a:p>
            <a:pPr marL="285750" indent="-285750">
              <a:buFont typeface="Arial"/>
              <a:buChar char="•"/>
              <a:defRPr/>
            </a:pPr>
            <a:r>
              <a:rPr lang="en-GB" sz="1200" dirty="0">
                <a:latin typeface="Arial"/>
                <a:ea typeface="Calibri"/>
                <a:cs typeface="Arial"/>
              </a:rPr>
              <a:t>Impetigo (for those aged 1 year and over)</a:t>
            </a:r>
            <a:endParaRPr lang="en-GB" sz="1200" dirty="0">
              <a:latin typeface="Calibri" panose="020F0502020204030204"/>
              <a:ea typeface="Calibri"/>
              <a:cs typeface="Calibri" panose="020F0502020204030204"/>
            </a:endParaRPr>
          </a:p>
          <a:p>
            <a:pPr marL="285750" indent="-285750">
              <a:buFont typeface="Arial"/>
              <a:buChar char="•"/>
              <a:defRPr/>
            </a:pPr>
            <a:r>
              <a:rPr lang="en-GB" sz="1200" dirty="0">
                <a:latin typeface="Arial"/>
                <a:ea typeface="Calibri"/>
                <a:cs typeface="Arial"/>
              </a:rPr>
              <a:t>Shingles (for those aged over 18 years old</a:t>
            </a:r>
            <a:endParaRPr lang="en-GB" sz="1200" dirty="0">
              <a:latin typeface="Calibri" panose="020F0502020204030204"/>
              <a:ea typeface="Calibri"/>
              <a:cs typeface="Calibri"/>
            </a:endParaRPr>
          </a:p>
          <a:p>
            <a:pPr marL="285750" indent="-285750">
              <a:buFont typeface="Arial"/>
              <a:buChar char="•"/>
              <a:defRPr/>
            </a:pPr>
            <a:r>
              <a:rPr lang="en-GB" sz="1200" dirty="0">
                <a:latin typeface="Arial"/>
                <a:ea typeface="Calibri"/>
                <a:cs typeface="Arial"/>
              </a:rPr>
              <a:t>Uncomplicated urinary tract infections (UTIs) (for women aged 16-64)</a:t>
            </a:r>
          </a:p>
          <a:p>
            <a:pPr marL="285750" indent="-285750">
              <a:buFont typeface="Arial"/>
              <a:buChar char="•"/>
              <a:defRPr/>
            </a:pPr>
            <a:endParaRPr lang="en-GB" sz="1200" dirty="0">
              <a:latin typeface="Arial"/>
              <a:ea typeface="Calibri"/>
              <a:cs typeface="Arial"/>
            </a:endParaRPr>
          </a:p>
          <a:p>
            <a:pPr marL="285750" indent="-285750">
              <a:buFont typeface="Arial"/>
              <a:buChar char="•"/>
              <a:defRPr/>
            </a:pPr>
            <a:r>
              <a:rPr lang="en-GB" sz="1200" dirty="0">
                <a:latin typeface="Arial"/>
                <a:ea typeface="Calibri"/>
                <a:cs typeface="Arial"/>
              </a:rPr>
              <a:t>It will also promote the ability to initiate or provide ongoing supply of oral contraception (the creative for which is awaiting Clinical approval)</a:t>
            </a:r>
            <a:endParaRPr lang="en-GB" sz="1200" dirty="0">
              <a:ea typeface="Calibri"/>
              <a:cs typeface="Calibri"/>
            </a:endParaRPr>
          </a:p>
          <a:p>
            <a:pPr>
              <a:defRPr/>
            </a:pPr>
            <a:endParaRPr lang="en-GB" sz="1200" dirty="0">
              <a:latin typeface="Arial"/>
              <a:cs typeface="Arial"/>
            </a:endParaRPr>
          </a:p>
          <a:p>
            <a:pPr>
              <a:defRPr/>
            </a:pPr>
            <a:r>
              <a:rPr lang="en-GB" sz="1200" dirty="0">
                <a:latin typeface="Arial"/>
                <a:cs typeface="Arial"/>
              </a:rPr>
              <a:t>The campaign will seek to demonstrate how the health service is making it more convenient for people to access care. It will primarily target working age adults (18-40) who may experience minor health conditions. It will also reach ethnic minority groups and those with disabilities, to ensure it is addressing key health inequalities.</a:t>
            </a:r>
            <a:endParaRPr lang="en-GB" sz="1200" dirty="0">
              <a:ea typeface="Calibri" panose="020F0502020204030204"/>
              <a:cs typeface="Calibri" panose="020F0502020204030204"/>
            </a:endParaRPr>
          </a:p>
          <a:p>
            <a:pPr>
              <a:defRPr/>
            </a:pPr>
            <a:endParaRPr lang="en-GB" sz="1200" dirty="0">
              <a:latin typeface="Arial"/>
              <a:cs typeface="Arial"/>
            </a:endParaRPr>
          </a:p>
          <a:p>
            <a:pPr>
              <a:defRPr/>
            </a:pPr>
            <a:r>
              <a:rPr lang="en-GB" sz="1200" dirty="0">
                <a:solidFill>
                  <a:srgbClr val="212121"/>
                </a:solidFill>
                <a:latin typeface="Arial"/>
                <a:ea typeface="+mn-lt"/>
                <a:cs typeface="+mn-lt"/>
              </a:rPr>
              <a:t>The campaign will run across England, with adverts on TV on Demand, on radio, in public spaces such as bus shelters, as well as adverts on relevant websites and search engines, online videos and social media, supported by PR and partnership activity until the end of December 2024.</a:t>
            </a:r>
          </a:p>
          <a:p>
            <a:pPr>
              <a:defRPr/>
            </a:pPr>
            <a:endParaRPr lang="en-GB" sz="1200" dirty="0">
              <a:latin typeface="Arial"/>
              <a:cs typeface="Arial"/>
            </a:endParaRPr>
          </a:p>
          <a:p>
            <a:pPr>
              <a:defRPr/>
            </a:pPr>
            <a:r>
              <a:rPr lang="en-US" sz="1200" dirty="0">
                <a:latin typeface="Arial"/>
                <a:cs typeface="Arial"/>
              </a:rPr>
              <a:t>This will be supported with activity targeted to multicultural audiences and engagement with charities and organisations that reach disabled audiences, including people with a learning disability. This activity will disseminate alternative formats, including British Sign Language (BSL) and Easy Read versions.</a:t>
            </a:r>
            <a:endParaRPr lang="en-GB" sz="1200" dirty="0">
              <a:latin typeface="Arial"/>
              <a:cs typeface="Arial"/>
            </a:endParaRPr>
          </a:p>
        </p:txBody>
      </p:sp>
      <p:sp>
        <p:nvSpPr>
          <p:cNvPr id="10" name="Title 1">
            <a:extLst>
              <a:ext uri="{FF2B5EF4-FFF2-40B4-BE49-F238E27FC236}">
                <a16:creationId xmlns:a16="http://schemas.microsoft.com/office/drawing/2014/main" id="{C4710693-F2AB-75EF-9E5A-C476CE2A61E5}"/>
              </a:ext>
            </a:extLst>
          </p:cNvPr>
          <p:cNvSpPr txBox="1">
            <a:spLocks/>
          </p:cNvSpPr>
          <p:nvPr/>
        </p:nvSpPr>
        <p:spPr>
          <a:xfrm>
            <a:off x="266313" y="204490"/>
            <a:ext cx="10704000" cy="570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rgbClr val="005DB8"/>
                </a:solidFill>
                <a:latin typeface="Arial"/>
                <a:cs typeface="Arial"/>
              </a:rPr>
              <a:t>Campaign Overview</a:t>
            </a:r>
            <a:endParaRPr lang="en-US" sz="2800" b="1">
              <a:solidFill>
                <a:srgbClr val="005DB8"/>
              </a:solidFill>
              <a:latin typeface="Arial"/>
              <a:cs typeface="Arial"/>
            </a:endParaRPr>
          </a:p>
        </p:txBody>
      </p:sp>
      <p:pic>
        <p:nvPicPr>
          <p:cNvPr id="5" name="Picture 4" descr="A blue square with white text&#10;&#10;Description automatically generated">
            <a:extLst>
              <a:ext uri="{FF2B5EF4-FFF2-40B4-BE49-F238E27FC236}">
                <a16:creationId xmlns:a16="http://schemas.microsoft.com/office/drawing/2014/main" id="{9E613917-F1F7-8F24-E1B3-06CB60556644}"/>
              </a:ext>
            </a:extLst>
          </p:cNvPr>
          <p:cNvPicPr>
            <a:picLocks noChangeAspect="1"/>
          </p:cNvPicPr>
          <p:nvPr/>
        </p:nvPicPr>
        <p:blipFill rotWithShape="1">
          <a:blip r:embed="rId3"/>
          <a:srcRect r="2500" b="5155"/>
          <a:stretch/>
        </p:blipFill>
        <p:spPr>
          <a:xfrm>
            <a:off x="10377461" y="153058"/>
            <a:ext cx="1448753" cy="858233"/>
          </a:xfrm>
          <a:prstGeom prst="rect">
            <a:avLst/>
          </a:prstGeom>
        </p:spPr>
      </p:pic>
      <p:pic>
        <p:nvPicPr>
          <p:cNvPr id="8" name="Picture 7" descr="A person standing outside a pharmacy&#10;&#10;Description automatically generated">
            <a:extLst>
              <a:ext uri="{FF2B5EF4-FFF2-40B4-BE49-F238E27FC236}">
                <a16:creationId xmlns:a16="http://schemas.microsoft.com/office/drawing/2014/main" id="{8AED7E33-E170-C4FB-4448-864ED51CF39F}"/>
              </a:ext>
            </a:extLst>
          </p:cNvPr>
          <p:cNvPicPr>
            <a:picLocks noChangeAspect="1"/>
          </p:cNvPicPr>
          <p:nvPr/>
        </p:nvPicPr>
        <p:blipFill>
          <a:blip r:embed="rId4"/>
          <a:stretch>
            <a:fillRect/>
          </a:stretch>
        </p:blipFill>
        <p:spPr>
          <a:xfrm>
            <a:off x="9096732" y="1674517"/>
            <a:ext cx="2832093" cy="4016964"/>
          </a:xfrm>
          <a:prstGeom prst="rect">
            <a:avLst/>
          </a:prstGeom>
        </p:spPr>
      </p:pic>
    </p:spTree>
    <p:extLst>
      <p:ext uri="{BB962C8B-B14F-4D97-AF65-F5344CB8AC3E}">
        <p14:creationId xmlns:p14="http://schemas.microsoft.com/office/powerpoint/2010/main" val="71936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49140-0101-8252-1D9B-0E87F01BFF6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F0D208D-69B8-FF87-BA40-57F85B505034}"/>
              </a:ext>
            </a:extLst>
          </p:cNvPr>
          <p:cNvSpPr txBox="1"/>
          <p:nvPr/>
        </p:nvSpPr>
        <p:spPr>
          <a:xfrm>
            <a:off x="3998710" y="745786"/>
            <a:ext cx="4194578" cy="646331"/>
          </a:xfrm>
          <a:prstGeom prst="rect">
            <a:avLst/>
          </a:prstGeom>
          <a:noFill/>
        </p:spPr>
        <p:txBody>
          <a:bodyPr wrap="square" rtlCol="0">
            <a:spAutoFit/>
          </a:bodyPr>
          <a:lstStyle/>
          <a:p>
            <a:r>
              <a:rPr lang="en-US" sz="3600" dirty="0">
                <a:solidFill>
                  <a:srgbClr val="0065B7"/>
                </a:solidFill>
                <a:latin typeface="DIN Condensed" pitchFamily="2" charset="0"/>
              </a:rPr>
              <a:t>Paid Media Laydown</a:t>
            </a:r>
          </a:p>
        </p:txBody>
      </p:sp>
      <p:graphicFrame>
        <p:nvGraphicFramePr>
          <p:cNvPr id="5" name="Table 4">
            <a:extLst>
              <a:ext uri="{FF2B5EF4-FFF2-40B4-BE49-F238E27FC236}">
                <a16:creationId xmlns:a16="http://schemas.microsoft.com/office/drawing/2014/main" id="{1F949A8B-2E56-1F8B-BB42-56D1037AB607}"/>
              </a:ext>
            </a:extLst>
          </p:cNvPr>
          <p:cNvGraphicFramePr>
            <a:graphicFrameLocks noGrp="1"/>
          </p:cNvGraphicFramePr>
          <p:nvPr/>
        </p:nvGraphicFramePr>
        <p:xfrm>
          <a:off x="1865375" y="1984249"/>
          <a:ext cx="8461249" cy="3152717"/>
        </p:xfrm>
        <a:graphic>
          <a:graphicData uri="http://schemas.openxmlformats.org/drawingml/2006/table">
            <a:tbl>
              <a:tblPr/>
              <a:tblGrid>
                <a:gridCol w="1786890">
                  <a:extLst>
                    <a:ext uri="{9D8B030D-6E8A-4147-A177-3AD203B41FA5}">
                      <a16:colId xmlns:a16="http://schemas.microsoft.com/office/drawing/2014/main" val="2084723271"/>
                    </a:ext>
                  </a:extLst>
                </a:gridCol>
                <a:gridCol w="2094631">
                  <a:extLst>
                    <a:ext uri="{9D8B030D-6E8A-4147-A177-3AD203B41FA5}">
                      <a16:colId xmlns:a16="http://schemas.microsoft.com/office/drawing/2014/main" val="2730040363"/>
                    </a:ext>
                  </a:extLst>
                </a:gridCol>
                <a:gridCol w="1588345">
                  <a:extLst>
                    <a:ext uri="{9D8B030D-6E8A-4147-A177-3AD203B41FA5}">
                      <a16:colId xmlns:a16="http://schemas.microsoft.com/office/drawing/2014/main" val="534528557"/>
                    </a:ext>
                  </a:extLst>
                </a:gridCol>
                <a:gridCol w="1561872">
                  <a:extLst>
                    <a:ext uri="{9D8B030D-6E8A-4147-A177-3AD203B41FA5}">
                      <a16:colId xmlns:a16="http://schemas.microsoft.com/office/drawing/2014/main" val="156219932"/>
                    </a:ext>
                  </a:extLst>
                </a:gridCol>
                <a:gridCol w="1429511">
                  <a:extLst>
                    <a:ext uri="{9D8B030D-6E8A-4147-A177-3AD203B41FA5}">
                      <a16:colId xmlns:a16="http://schemas.microsoft.com/office/drawing/2014/main" val="1073044303"/>
                    </a:ext>
                  </a:extLst>
                </a:gridCol>
              </a:tblGrid>
              <a:tr h="567882">
                <a:tc>
                  <a:txBody>
                    <a:bodyPr/>
                    <a:lstStyle/>
                    <a:p>
                      <a:pPr algn="ctr" fontAlgn="ctr"/>
                      <a:r>
                        <a:rPr lang="en-GB" sz="1200" b="1" i="0" u="none" strike="noStrike" dirty="0">
                          <a:solidFill>
                            <a:srgbClr val="FFFFFF"/>
                          </a:solidFill>
                          <a:effectLst/>
                          <a:latin typeface="Arial Narrow" panose="020B0606020202030204" pitchFamily="34" charset="0"/>
                        </a:rPr>
                        <a:t>Channel</a:t>
                      </a:r>
                    </a:p>
                  </a:txBody>
                  <a:tcPr marL="8417" marR="8417" marT="8417" marB="0" anchor="ctr">
                    <a:lnL w="6350" cap="flat" cmpd="sng" algn="ctr">
                      <a:solidFill>
                        <a:srgbClr val="273869"/>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273869"/>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5386E"/>
                    </a:solidFill>
                  </a:tcPr>
                </a:tc>
                <a:tc>
                  <a:txBody>
                    <a:bodyPr/>
                    <a:lstStyle/>
                    <a:p>
                      <a:pPr algn="ctr" fontAlgn="ctr"/>
                      <a:r>
                        <a:rPr lang="en-GB" sz="1200" b="1" i="0" u="none" strike="noStrike" dirty="0">
                          <a:solidFill>
                            <a:srgbClr val="FFFFFF"/>
                          </a:solidFill>
                          <a:effectLst/>
                          <a:latin typeface="Arial Narrow" panose="020B0606020202030204" pitchFamily="34" charset="0"/>
                        </a:rPr>
                        <a:t>Media Channel</a:t>
                      </a:r>
                    </a:p>
                  </a:txBody>
                  <a:tcPr marL="8417" marR="8417" marT="84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273869"/>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5386E"/>
                    </a:solidFill>
                  </a:tcPr>
                </a:tc>
                <a:tc>
                  <a:txBody>
                    <a:bodyPr/>
                    <a:lstStyle/>
                    <a:p>
                      <a:pPr algn="ctr" fontAlgn="ctr"/>
                      <a:r>
                        <a:rPr lang="en-GB" sz="1200" b="1" i="0" u="none" strike="noStrike" dirty="0">
                          <a:solidFill>
                            <a:srgbClr val="FFFFFF"/>
                          </a:solidFill>
                          <a:effectLst/>
                          <a:latin typeface="Arial Narrow" panose="020B0606020202030204" pitchFamily="34" charset="0"/>
                        </a:rPr>
                        <a:t>Team/Partner</a:t>
                      </a:r>
                    </a:p>
                  </a:txBody>
                  <a:tcPr marL="8417" marR="8417" marT="8417" marB="0" anchor="ctr">
                    <a:lnL w="6350" cap="flat" cmpd="sng" algn="ctr">
                      <a:solidFill>
                        <a:srgbClr val="FFFFFF"/>
                      </a:solidFill>
                      <a:prstDash val="solid"/>
                      <a:round/>
                      <a:headEnd type="none" w="med" len="med"/>
                      <a:tailEnd type="none" w="med" len="med"/>
                    </a:lnL>
                    <a:lnR w="12700" cap="flat" cmpd="sng" algn="ctr">
                      <a:solidFill>
                        <a:srgbClr val="273869"/>
                      </a:solidFill>
                      <a:prstDash val="solid"/>
                      <a:round/>
                      <a:headEnd type="none" w="med" len="med"/>
                      <a:tailEnd type="none" w="med" len="med"/>
                    </a:lnR>
                    <a:lnT w="6350" cap="flat" cmpd="sng" algn="ctr">
                      <a:solidFill>
                        <a:srgbClr val="273869"/>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5386E"/>
                    </a:solidFill>
                  </a:tcPr>
                </a:tc>
                <a:tc>
                  <a:txBody>
                    <a:bodyPr/>
                    <a:lstStyle/>
                    <a:p>
                      <a:pPr algn="ctr" fontAlgn="ctr"/>
                      <a:r>
                        <a:rPr lang="en-GB" sz="1200" b="1" i="0" u="none" strike="noStrike" dirty="0">
                          <a:solidFill>
                            <a:srgbClr val="FFFFFF"/>
                          </a:solidFill>
                          <a:effectLst/>
                          <a:latin typeface="Arial Narrow" panose="020B0606020202030204" pitchFamily="34" charset="0"/>
                        </a:rPr>
                        <a:t>Start Date</a:t>
                      </a:r>
                    </a:p>
                  </a:txBody>
                  <a:tcPr marL="8417" marR="8417" marT="8417" marB="0" anchor="ctr">
                    <a:lnL w="12700" cap="flat" cmpd="sng" algn="ctr">
                      <a:solidFill>
                        <a:srgbClr val="273869"/>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273869"/>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5386E"/>
                    </a:solidFill>
                  </a:tcPr>
                </a:tc>
                <a:tc>
                  <a:txBody>
                    <a:bodyPr/>
                    <a:lstStyle/>
                    <a:p>
                      <a:pPr algn="ctr" fontAlgn="ctr"/>
                      <a:r>
                        <a:rPr lang="en-GB" sz="1200" b="1" i="0" u="none" strike="noStrike">
                          <a:solidFill>
                            <a:srgbClr val="FFFFFF"/>
                          </a:solidFill>
                          <a:effectLst/>
                          <a:latin typeface="Arial Narrow" panose="020B0606020202030204" pitchFamily="34" charset="0"/>
                        </a:rPr>
                        <a:t>End Date</a:t>
                      </a:r>
                    </a:p>
                  </a:txBody>
                  <a:tcPr marL="8417" marR="8417" marT="84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273869"/>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5386E"/>
                    </a:solidFill>
                  </a:tcPr>
                </a:tc>
                <a:extLst>
                  <a:ext uri="{0D108BD9-81ED-4DB2-BD59-A6C34878D82A}">
                    <a16:rowId xmlns:a16="http://schemas.microsoft.com/office/drawing/2014/main" val="351745490"/>
                  </a:ext>
                </a:extLst>
              </a:tr>
              <a:tr h="234985">
                <a:tc>
                  <a:txBody>
                    <a:bodyPr/>
                    <a:lstStyle/>
                    <a:p>
                      <a:pPr algn="ctr" fontAlgn="b"/>
                      <a:r>
                        <a:rPr lang="en-GB" sz="1200" b="0" i="0" u="none" strike="noStrike">
                          <a:solidFill>
                            <a:srgbClr val="000000"/>
                          </a:solidFill>
                          <a:effectLst/>
                          <a:latin typeface="Arial Narrow" panose="020B0606020202030204" pitchFamily="34" charset="0"/>
                        </a:rPr>
                        <a:t>Video</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Digital Video - VOD</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AV</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11/11/2024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algn="ctr" fontAlgn="b"/>
                      <a:r>
                        <a:rPr lang="en-GB" sz="1200" b="0" i="0" u="none" strike="noStrike">
                          <a:solidFill>
                            <a:srgbClr val="000000"/>
                          </a:solidFill>
                          <a:effectLst/>
                          <a:latin typeface="Arial Narrow" panose="020B0606020202030204" pitchFamily="34" charset="0"/>
                        </a:rPr>
                        <a:t>22/12/2024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3277476872"/>
                  </a:ext>
                </a:extLst>
              </a:tr>
              <a:tr h="234985">
                <a:tc>
                  <a:txBody>
                    <a:bodyPr/>
                    <a:lstStyle/>
                    <a:p>
                      <a:pPr algn="ctr" fontAlgn="b"/>
                      <a:r>
                        <a:rPr lang="en-GB" sz="1200" b="0" i="0" u="none" strike="noStrike">
                          <a:solidFill>
                            <a:srgbClr val="000000"/>
                          </a:solidFill>
                          <a:effectLst/>
                          <a:latin typeface="Arial Narrow" panose="020B0606020202030204" pitchFamily="34" charset="0"/>
                        </a:rPr>
                        <a:t>Video</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Digital Video - OLV</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Direct Display</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11/11/2024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algn="ctr" fontAlgn="b"/>
                      <a:r>
                        <a:rPr lang="en-GB" sz="1200" b="0" i="0" u="none" strike="noStrike">
                          <a:solidFill>
                            <a:srgbClr val="000000"/>
                          </a:solidFill>
                          <a:effectLst/>
                          <a:latin typeface="Arial Narrow" panose="020B0606020202030204" pitchFamily="34" charset="0"/>
                        </a:rPr>
                        <a:t>22/12/2024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2801538082"/>
                  </a:ext>
                </a:extLst>
              </a:tr>
              <a:tr h="234985">
                <a:tc>
                  <a:txBody>
                    <a:bodyPr/>
                    <a:lstStyle/>
                    <a:p>
                      <a:pPr algn="ctr" fontAlgn="b"/>
                      <a:r>
                        <a:rPr lang="en-GB" sz="1200" b="0" i="0" u="none" strike="noStrike">
                          <a:solidFill>
                            <a:srgbClr val="000000"/>
                          </a:solidFill>
                          <a:effectLst/>
                          <a:latin typeface="Arial Narrow" panose="020B0606020202030204" pitchFamily="34" charset="0"/>
                        </a:rPr>
                        <a:t>Video</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Digital TV</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Programmatic</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11/11/2024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algn="ctr" fontAlgn="b"/>
                      <a:r>
                        <a:rPr lang="en-GB" sz="1200" b="0" i="0" u="none" strike="noStrike">
                          <a:solidFill>
                            <a:srgbClr val="000000"/>
                          </a:solidFill>
                          <a:effectLst/>
                          <a:latin typeface="Arial Narrow" panose="020B0606020202030204" pitchFamily="34" charset="0"/>
                        </a:rPr>
                        <a:t>22/12/2024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467876647"/>
                  </a:ext>
                </a:extLst>
              </a:tr>
              <a:tr h="234985">
                <a:tc>
                  <a:txBody>
                    <a:bodyPr/>
                    <a:lstStyle/>
                    <a:p>
                      <a:pPr algn="ctr" fontAlgn="b"/>
                      <a:r>
                        <a:rPr lang="en-GB" sz="1200" b="0" i="0" u="none" strike="noStrike">
                          <a:solidFill>
                            <a:srgbClr val="000000"/>
                          </a:solidFill>
                          <a:effectLst/>
                          <a:latin typeface="Arial Narrow" panose="020B0606020202030204" pitchFamily="34" charset="0"/>
                        </a:rPr>
                        <a:t>Paid Social</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Social</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Social</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11/11/2024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algn="ctr" fontAlgn="b"/>
                      <a:r>
                        <a:rPr lang="en-GB" sz="1200" b="0" i="0" u="none" strike="noStrike">
                          <a:solidFill>
                            <a:srgbClr val="000000"/>
                          </a:solidFill>
                          <a:effectLst/>
                          <a:latin typeface="Arial Narrow" panose="020B0606020202030204" pitchFamily="34" charset="0"/>
                        </a:rPr>
                        <a:t>22/12/2024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1040968040"/>
                  </a:ext>
                </a:extLst>
              </a:tr>
              <a:tr h="234985">
                <a:tc>
                  <a:txBody>
                    <a:bodyPr/>
                    <a:lstStyle/>
                    <a:p>
                      <a:pPr algn="ctr" fontAlgn="b"/>
                      <a:r>
                        <a:rPr lang="en-GB" sz="1200" b="0" i="0" u="none" strike="noStrike">
                          <a:solidFill>
                            <a:srgbClr val="000000"/>
                          </a:solidFill>
                          <a:effectLst/>
                          <a:latin typeface="Arial Narrow" panose="020B0606020202030204" pitchFamily="34" charset="0"/>
                        </a:rPr>
                        <a:t>Radio</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Radio</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AV</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11/11/2024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algn="ctr" fontAlgn="b"/>
                      <a:r>
                        <a:rPr lang="en-GB" sz="1200" b="0" i="0" u="none" strike="noStrike">
                          <a:solidFill>
                            <a:srgbClr val="000000"/>
                          </a:solidFill>
                          <a:effectLst/>
                          <a:latin typeface="Arial Narrow" panose="020B0606020202030204" pitchFamily="34" charset="0"/>
                        </a:rPr>
                        <a:t>15/12/2024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4232366711"/>
                  </a:ext>
                </a:extLst>
              </a:tr>
              <a:tr h="234985">
                <a:tc>
                  <a:txBody>
                    <a:bodyPr/>
                    <a:lstStyle/>
                    <a:p>
                      <a:pPr algn="ctr" fontAlgn="b"/>
                      <a:r>
                        <a:rPr lang="en-GB" sz="1200" b="0" i="0" u="none" strike="noStrike">
                          <a:solidFill>
                            <a:srgbClr val="000000"/>
                          </a:solidFill>
                          <a:effectLst/>
                          <a:latin typeface="Arial Narrow" panose="020B0606020202030204" pitchFamily="34" charset="0"/>
                        </a:rPr>
                        <a:t>Audio</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Digital Audio</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AV</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11/11/2024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algn="ctr" fontAlgn="b"/>
                      <a:r>
                        <a:rPr lang="en-GB" sz="1200" b="0" i="0" u="none" strike="noStrike">
                          <a:solidFill>
                            <a:srgbClr val="000000"/>
                          </a:solidFill>
                          <a:effectLst/>
                          <a:latin typeface="Arial Narrow" panose="020B0606020202030204" pitchFamily="34" charset="0"/>
                        </a:rPr>
                        <a:t>22/12/2024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1069214336"/>
                  </a:ext>
                </a:extLst>
              </a:tr>
              <a:tr h="234985">
                <a:tc>
                  <a:txBody>
                    <a:bodyPr/>
                    <a:lstStyle/>
                    <a:p>
                      <a:pPr algn="ctr" fontAlgn="b"/>
                      <a:r>
                        <a:rPr lang="en-GB" sz="1200" b="0" i="0" u="none" strike="noStrike">
                          <a:solidFill>
                            <a:srgbClr val="000000"/>
                          </a:solidFill>
                          <a:effectLst/>
                          <a:latin typeface="Arial Narrow" panose="020B0606020202030204" pitchFamily="34" charset="0"/>
                        </a:rPr>
                        <a:t>OOH</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OOH</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Client Team</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11/11/2024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algn="ctr" fontAlgn="b"/>
                      <a:r>
                        <a:rPr lang="en-GB" sz="1200" b="0" i="0" u="none" strike="noStrike">
                          <a:solidFill>
                            <a:srgbClr val="000000"/>
                          </a:solidFill>
                          <a:effectLst/>
                          <a:latin typeface="Arial Narrow" panose="020B0606020202030204" pitchFamily="34" charset="0"/>
                        </a:rPr>
                        <a:t>22/12/2024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2795945450"/>
                  </a:ext>
                </a:extLst>
              </a:tr>
              <a:tr h="234985">
                <a:tc>
                  <a:txBody>
                    <a:bodyPr/>
                    <a:lstStyle/>
                    <a:p>
                      <a:pPr algn="ctr" fontAlgn="b"/>
                      <a:r>
                        <a:rPr lang="en-GB" sz="1200" b="0" i="0" u="none" strike="noStrike">
                          <a:solidFill>
                            <a:srgbClr val="000000"/>
                          </a:solidFill>
                          <a:effectLst/>
                          <a:latin typeface="Arial Narrow" panose="020B0606020202030204" pitchFamily="34" charset="0"/>
                        </a:rPr>
                        <a:t>Paid Search</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Paid Search</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Search</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11/11/2024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algn="ctr" fontAlgn="b"/>
                      <a:r>
                        <a:rPr lang="en-GB" sz="1200" b="0" i="0" u="none" strike="noStrike">
                          <a:solidFill>
                            <a:srgbClr val="000000"/>
                          </a:solidFill>
                          <a:effectLst/>
                          <a:latin typeface="Arial Narrow" panose="020B0606020202030204" pitchFamily="34" charset="0"/>
                        </a:rPr>
                        <a:t>22/12/2024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3454333704"/>
                  </a:ext>
                </a:extLst>
              </a:tr>
              <a:tr h="234985">
                <a:tc>
                  <a:txBody>
                    <a:bodyPr/>
                    <a:lstStyle/>
                    <a:p>
                      <a:pPr algn="ctr" fontAlgn="b"/>
                      <a:r>
                        <a:rPr lang="en-GB" sz="1200" b="0" i="0" u="none" strike="noStrike">
                          <a:solidFill>
                            <a:srgbClr val="000000"/>
                          </a:solidFill>
                          <a:effectLst/>
                          <a:latin typeface="Arial Narrow" panose="020B0606020202030204" pitchFamily="34" charset="0"/>
                        </a:rPr>
                        <a:t>Video</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Digital Video - OLV</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Community Media</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11/11/2024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algn="ctr" fontAlgn="b"/>
                      <a:r>
                        <a:rPr lang="en-GB" sz="1200" b="0" i="0" u="none" strike="noStrike">
                          <a:solidFill>
                            <a:srgbClr val="000000"/>
                          </a:solidFill>
                          <a:effectLst/>
                          <a:latin typeface="Arial Narrow" panose="020B0606020202030204" pitchFamily="34" charset="0"/>
                        </a:rPr>
                        <a:t>22/12/2024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2017901646"/>
                  </a:ext>
                </a:extLst>
              </a:tr>
              <a:tr h="234985">
                <a:tc>
                  <a:txBody>
                    <a:bodyPr/>
                    <a:lstStyle/>
                    <a:p>
                      <a:pPr algn="ctr" fontAlgn="b"/>
                      <a:r>
                        <a:rPr lang="en-GB" sz="1200" b="0" i="0" u="none" strike="noStrike">
                          <a:solidFill>
                            <a:srgbClr val="000000"/>
                          </a:solidFill>
                          <a:effectLst/>
                          <a:latin typeface="Arial Narrow" panose="020B0606020202030204" pitchFamily="34" charset="0"/>
                        </a:rPr>
                        <a:t>Radio</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273869"/>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Radio</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273869"/>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Community Media</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273869"/>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arrow" panose="020B0606020202030204" pitchFamily="34" charset="0"/>
                        </a:rPr>
                        <a:t>11/11/2024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273869"/>
                      </a:solidFill>
                      <a:prstDash val="solid"/>
                      <a:round/>
                      <a:headEnd type="none" w="med" len="med"/>
                      <a:tailEnd type="none" w="med" len="med"/>
                    </a:lnB>
                    <a:solidFill>
                      <a:srgbClr val="DDEBF7"/>
                    </a:solidFill>
                  </a:tcPr>
                </a:tc>
                <a:tc>
                  <a:txBody>
                    <a:bodyPr/>
                    <a:lstStyle/>
                    <a:p>
                      <a:pPr algn="ctr" fontAlgn="b"/>
                      <a:r>
                        <a:rPr lang="en-GB" sz="1200" b="0" i="0" u="none" strike="noStrike">
                          <a:solidFill>
                            <a:srgbClr val="000000"/>
                          </a:solidFill>
                          <a:effectLst/>
                          <a:latin typeface="Arial Narrow" panose="020B0606020202030204" pitchFamily="34" charset="0"/>
                        </a:rPr>
                        <a:t>22/12/2024</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273869"/>
                      </a:solidFill>
                      <a:prstDash val="solid"/>
                      <a:round/>
                      <a:headEnd type="none" w="med" len="med"/>
                      <a:tailEnd type="none" w="med" len="med"/>
                    </a:lnB>
                    <a:solidFill>
                      <a:srgbClr val="DDEBF7"/>
                    </a:solidFill>
                  </a:tcPr>
                </a:tc>
                <a:extLst>
                  <a:ext uri="{0D108BD9-81ED-4DB2-BD59-A6C34878D82A}">
                    <a16:rowId xmlns:a16="http://schemas.microsoft.com/office/drawing/2014/main" val="4204278486"/>
                  </a:ext>
                </a:extLst>
              </a:tr>
              <a:tr h="234985">
                <a:tc>
                  <a:txBody>
                    <a:bodyPr/>
                    <a:lstStyle/>
                    <a:p>
                      <a:pPr algn="ctr" fontAlgn="b"/>
                      <a:endParaRPr lang="en-GB" sz="1200" b="1" i="0" u="none" strike="noStrike" dirty="0">
                        <a:solidFill>
                          <a:srgbClr val="FFFFFF"/>
                        </a:solidFill>
                        <a:effectLst/>
                        <a:latin typeface="Arial Narrow" panose="020B0606020202030204" pitchFamily="34" charset="0"/>
                      </a:endParaRP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273869"/>
                      </a:solidFill>
                      <a:prstDash val="solid"/>
                      <a:round/>
                      <a:headEnd type="none" w="med" len="med"/>
                      <a:tailEnd type="none" w="med" len="med"/>
                    </a:lnT>
                    <a:lnB w="6350" cap="flat" cmpd="sng" algn="ctr">
                      <a:solidFill>
                        <a:srgbClr val="273869"/>
                      </a:solidFill>
                      <a:prstDash val="solid"/>
                      <a:round/>
                      <a:headEnd type="none" w="med" len="med"/>
                      <a:tailEnd type="none" w="med" len="med"/>
                    </a:lnB>
                    <a:solidFill>
                      <a:srgbClr val="05386E"/>
                    </a:solidFill>
                  </a:tcPr>
                </a:tc>
                <a:tc>
                  <a:txBody>
                    <a:bodyPr/>
                    <a:lstStyle/>
                    <a:p>
                      <a:pPr algn="ctr" fontAlgn="b"/>
                      <a:r>
                        <a:rPr lang="en-GB" sz="1200" b="0" i="0" u="none" strike="noStrike">
                          <a:solidFill>
                            <a:srgbClr val="273869"/>
                          </a:solidFill>
                          <a:effectLst/>
                          <a:latin typeface="Arial Narrow" panose="020B0606020202030204" pitchFamily="34" charset="0"/>
                        </a:rPr>
                        <a:t>0</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273869"/>
                      </a:solidFill>
                      <a:prstDash val="solid"/>
                      <a:round/>
                      <a:headEnd type="none" w="med" len="med"/>
                      <a:tailEnd type="none" w="med" len="med"/>
                    </a:lnT>
                    <a:lnB w="6350" cap="flat" cmpd="sng" algn="ctr">
                      <a:solidFill>
                        <a:srgbClr val="273869"/>
                      </a:solidFill>
                      <a:prstDash val="solid"/>
                      <a:round/>
                      <a:headEnd type="none" w="med" len="med"/>
                      <a:tailEnd type="none" w="med" len="med"/>
                    </a:lnB>
                    <a:solidFill>
                      <a:srgbClr val="05386E"/>
                    </a:solidFill>
                  </a:tcPr>
                </a:tc>
                <a:tc>
                  <a:txBody>
                    <a:bodyPr/>
                    <a:lstStyle/>
                    <a:p>
                      <a:pPr algn="ctr" fontAlgn="b"/>
                      <a:r>
                        <a:rPr lang="en-GB" sz="1200" b="0" i="0" u="none" strike="noStrike">
                          <a:solidFill>
                            <a:srgbClr val="273869"/>
                          </a:solidFill>
                          <a:effectLst/>
                          <a:latin typeface="Arial Narrow" panose="020B0606020202030204" pitchFamily="34" charset="0"/>
                        </a:rPr>
                        <a:t>0</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273869"/>
                      </a:solidFill>
                      <a:prstDash val="solid"/>
                      <a:round/>
                      <a:headEnd type="none" w="med" len="med"/>
                      <a:tailEnd type="none" w="med" len="med"/>
                    </a:lnT>
                    <a:lnB w="6350" cap="flat" cmpd="sng" algn="ctr">
                      <a:solidFill>
                        <a:srgbClr val="273869"/>
                      </a:solidFill>
                      <a:prstDash val="solid"/>
                      <a:round/>
                      <a:headEnd type="none" w="med" len="med"/>
                      <a:tailEnd type="none" w="med" len="med"/>
                    </a:lnB>
                    <a:solidFill>
                      <a:srgbClr val="05386E"/>
                    </a:solidFill>
                  </a:tcPr>
                </a:tc>
                <a:tc>
                  <a:txBody>
                    <a:bodyPr/>
                    <a:lstStyle/>
                    <a:p>
                      <a:pPr algn="ctr" fontAlgn="b"/>
                      <a:r>
                        <a:rPr lang="en-GB" sz="1200" b="0" i="0" u="none" strike="noStrike">
                          <a:solidFill>
                            <a:srgbClr val="273869"/>
                          </a:solidFill>
                          <a:effectLst/>
                          <a:latin typeface="Arial Narrow" panose="020B0606020202030204" pitchFamily="34" charset="0"/>
                        </a:rPr>
                        <a:t>00/01/1900</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273869"/>
                      </a:solidFill>
                      <a:prstDash val="solid"/>
                      <a:round/>
                      <a:headEnd type="none" w="med" len="med"/>
                      <a:tailEnd type="none" w="med" len="med"/>
                    </a:lnT>
                    <a:lnB w="6350" cap="flat" cmpd="sng" algn="ctr">
                      <a:solidFill>
                        <a:srgbClr val="273869"/>
                      </a:solidFill>
                      <a:prstDash val="solid"/>
                      <a:round/>
                      <a:headEnd type="none" w="med" len="med"/>
                      <a:tailEnd type="none" w="med" len="med"/>
                    </a:lnB>
                    <a:solidFill>
                      <a:srgbClr val="05386E"/>
                    </a:solidFill>
                  </a:tcPr>
                </a:tc>
                <a:tc>
                  <a:txBody>
                    <a:bodyPr/>
                    <a:lstStyle/>
                    <a:p>
                      <a:pPr algn="ctr" fontAlgn="b"/>
                      <a:r>
                        <a:rPr lang="en-GB" sz="1200" b="0" i="0" u="none" strike="noStrike" dirty="0">
                          <a:solidFill>
                            <a:srgbClr val="273869"/>
                          </a:solidFill>
                          <a:effectLst/>
                          <a:latin typeface="Arial Narrow" panose="020B0606020202030204" pitchFamily="34" charset="0"/>
                        </a:rPr>
                        <a:t>00/01/1900</a:t>
                      </a:r>
                    </a:p>
                  </a:txBody>
                  <a:tcPr marL="8417" marR="8417" marT="841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273869"/>
                      </a:solidFill>
                      <a:prstDash val="solid"/>
                      <a:round/>
                      <a:headEnd type="none" w="med" len="med"/>
                      <a:tailEnd type="none" w="med" len="med"/>
                    </a:lnT>
                    <a:lnB w="6350" cap="flat" cmpd="sng" algn="ctr">
                      <a:solidFill>
                        <a:srgbClr val="273869"/>
                      </a:solidFill>
                      <a:prstDash val="solid"/>
                      <a:round/>
                      <a:headEnd type="none" w="med" len="med"/>
                      <a:tailEnd type="none" w="med" len="med"/>
                    </a:lnB>
                    <a:solidFill>
                      <a:srgbClr val="05386E"/>
                    </a:solidFill>
                  </a:tcPr>
                </a:tc>
                <a:extLst>
                  <a:ext uri="{0D108BD9-81ED-4DB2-BD59-A6C34878D82A}">
                    <a16:rowId xmlns:a16="http://schemas.microsoft.com/office/drawing/2014/main" val="1053936939"/>
                  </a:ext>
                </a:extLst>
              </a:tr>
            </a:tbl>
          </a:graphicData>
        </a:graphic>
      </p:graphicFrame>
    </p:spTree>
    <p:extLst>
      <p:ext uri="{BB962C8B-B14F-4D97-AF65-F5344CB8AC3E}">
        <p14:creationId xmlns:p14="http://schemas.microsoft.com/office/powerpoint/2010/main" val="386428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6A5A7-2C6D-11E3-F813-C19AC857C3E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2FDE897-F520-302F-9CE9-988C7680C705}"/>
              </a:ext>
            </a:extLst>
          </p:cNvPr>
          <p:cNvSpPr>
            <a:spLocks noGrp="1"/>
          </p:cNvSpPr>
          <p:nvPr>
            <p:ph type="title"/>
          </p:nvPr>
        </p:nvSpPr>
        <p:spPr>
          <a:xfrm>
            <a:off x="266313" y="204490"/>
            <a:ext cx="10704000" cy="570373"/>
          </a:xfrm>
        </p:spPr>
        <p:txBody>
          <a:bodyPr>
            <a:normAutofit/>
          </a:bodyPr>
          <a:lstStyle/>
          <a:p>
            <a:r>
              <a:rPr lang="en-GB" sz="2800" b="1" dirty="0">
                <a:solidFill>
                  <a:srgbClr val="005DB8"/>
                </a:solidFill>
                <a:latin typeface="Arial"/>
                <a:cs typeface="Arial"/>
              </a:rPr>
              <a:t>PR Activity and Targeting Multicultural Communities</a:t>
            </a:r>
            <a:endParaRPr lang="en-US" sz="2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84772B6-875E-17C7-91C4-3131AC3CDBFE}"/>
              </a:ext>
            </a:extLst>
          </p:cNvPr>
          <p:cNvSpPr txBox="1"/>
          <p:nvPr/>
        </p:nvSpPr>
        <p:spPr>
          <a:xfrm>
            <a:off x="266313" y="1120843"/>
            <a:ext cx="9198613" cy="723275"/>
          </a:xfrm>
          <a:prstGeom prst="rect">
            <a:avLst/>
          </a:prstGeom>
          <a:noFill/>
        </p:spPr>
        <p:txBody>
          <a:bodyPr wrap="square" lIns="91440" tIns="45720" rIns="91440" bIns="45720" rtlCol="0" anchor="t">
            <a:spAutoFit/>
          </a:bodyPr>
          <a:lstStyle/>
          <a:p>
            <a:endParaRPr lang="en-GB" sz="1400">
              <a:latin typeface="Arial"/>
              <a:ea typeface="MS Mincho"/>
              <a:cs typeface="Arial"/>
            </a:endParaRPr>
          </a:p>
          <a:p>
            <a:endParaRPr lang="en-US" sz="1350">
              <a:latin typeface="Arial"/>
              <a:ea typeface="MS Mincho"/>
              <a:cs typeface="Arial"/>
            </a:endParaRPr>
          </a:p>
          <a:p>
            <a:endParaRPr lang="en-US" sz="1350" strike="sngStrike">
              <a:latin typeface="Arial"/>
              <a:cs typeface="Arial"/>
            </a:endParaRPr>
          </a:p>
        </p:txBody>
      </p:sp>
      <p:sp>
        <p:nvSpPr>
          <p:cNvPr id="7" name="TextBox 6">
            <a:extLst>
              <a:ext uri="{FF2B5EF4-FFF2-40B4-BE49-F238E27FC236}">
                <a16:creationId xmlns:a16="http://schemas.microsoft.com/office/drawing/2014/main" id="{7BB081CA-C3AB-46D2-AF1D-55E41B7F3078}"/>
              </a:ext>
            </a:extLst>
          </p:cNvPr>
          <p:cNvSpPr txBox="1"/>
          <p:nvPr/>
        </p:nvSpPr>
        <p:spPr>
          <a:xfrm>
            <a:off x="266313" y="1120843"/>
            <a:ext cx="6893798" cy="6208623"/>
          </a:xfrm>
          <a:prstGeom prst="rect">
            <a:avLst/>
          </a:prstGeom>
          <a:noFill/>
        </p:spPr>
        <p:txBody>
          <a:bodyPr wrap="square" lIns="91440" tIns="45720" rIns="91440" bIns="45720" rtlCol="0" anchor="t">
            <a:spAutoFit/>
          </a:bodyPr>
          <a:lstStyle/>
          <a:p>
            <a:r>
              <a:rPr lang="en-US" sz="1400" dirty="0">
                <a:latin typeface="Arial"/>
                <a:ea typeface="MS Mincho"/>
                <a:cs typeface="Arial"/>
              </a:rPr>
              <a:t>Ongoing PR activity will see regular features placed with patient and pharmacist case studies across national and local media. There will also be a pre-recorded audio package highlighting key messages that will be played out across commercial radio stations in bursts throughout the campaign.</a:t>
            </a:r>
          </a:p>
          <a:p>
            <a:endParaRPr lang="en-US" sz="1400" dirty="0">
              <a:latin typeface="Arial"/>
              <a:ea typeface="MS Mincho"/>
              <a:cs typeface="Arial"/>
            </a:endParaRPr>
          </a:p>
          <a:p>
            <a:r>
              <a:rPr lang="en-US" sz="1400" dirty="0">
                <a:latin typeface="Arial"/>
                <a:ea typeface="MS Mincho"/>
                <a:cs typeface="Arial"/>
              </a:rPr>
              <a:t>A multicultural strand of the campaign will reach Black and South Asian audiences, to acknowledge and address cultural nuances through appropriate messaging and channels. </a:t>
            </a:r>
            <a:endParaRPr lang="en-GB" sz="1400" dirty="0">
              <a:latin typeface="Arial"/>
              <a:ea typeface="MS Mincho"/>
              <a:cs typeface="Arial"/>
            </a:endParaRPr>
          </a:p>
          <a:p>
            <a:endParaRPr lang="en-US" sz="1400" dirty="0">
              <a:latin typeface="Arial"/>
              <a:ea typeface="MS Mincho"/>
              <a:cs typeface="Arial"/>
            </a:endParaRPr>
          </a:p>
          <a:p>
            <a:r>
              <a:rPr lang="en-US" sz="1400" dirty="0">
                <a:latin typeface="Arial"/>
                <a:ea typeface="MS Mincho"/>
                <a:cs typeface="Arial"/>
              </a:rPr>
              <a:t>This campaign will focus on Trusted Voices – community pharmacists from the two target audience backgrounds, who have connections to grassroots communities and can share campaign messages in their own authentic voice to drive relevance.</a:t>
            </a:r>
            <a:endParaRPr lang="en-GB" sz="1400" dirty="0">
              <a:highlight>
                <a:srgbClr val="FFFFFF"/>
              </a:highlight>
              <a:latin typeface="Arial"/>
              <a:ea typeface="MS Mincho"/>
              <a:cs typeface="Arial"/>
            </a:endParaRPr>
          </a:p>
          <a:p>
            <a:endParaRPr lang="en-US" sz="1400" dirty="0">
              <a:latin typeface="Arial"/>
              <a:ea typeface="MS Mincho"/>
              <a:cs typeface="Arial"/>
            </a:endParaRPr>
          </a:p>
          <a:p>
            <a:r>
              <a:rPr lang="en-US" sz="1400" dirty="0">
                <a:latin typeface="Arial"/>
                <a:ea typeface="MS Mincho"/>
                <a:cs typeface="Arial"/>
              </a:rPr>
              <a:t>This campaign will launch national broadcast packages, working with key multicultural media across the UK. Presenter-hosted segments will </a:t>
            </a:r>
            <a:r>
              <a:rPr lang="en-GB" sz="1400" dirty="0">
                <a:latin typeface="Arial"/>
                <a:ea typeface="MS Mincho"/>
                <a:cs typeface="Arial"/>
              </a:rPr>
              <a:t>include caller questions, live reads, guests and social media support to build understanding of the new elements of the pharmacist role. In addition, </a:t>
            </a:r>
            <a:r>
              <a:rPr lang="en-GB" sz="1400" dirty="0" err="1">
                <a:latin typeface="Arial"/>
                <a:ea typeface="MS Mincho"/>
                <a:cs typeface="Arial"/>
              </a:rPr>
              <a:t>medi</a:t>
            </a:r>
            <a:r>
              <a:rPr lang="en-GB" sz="1400" dirty="0">
                <a:latin typeface="Arial"/>
                <a:ea typeface="MS Mincho"/>
                <a:cs typeface="Arial"/>
              </a:rPr>
              <a:t>-influencers - South Asian and Black community pharmacists with an active social media presence - will co-create  content and conversations that can be amplified to a wider audience. </a:t>
            </a:r>
          </a:p>
          <a:p>
            <a:endParaRPr lang="en-GB" sz="1400" dirty="0">
              <a:latin typeface="Arial"/>
              <a:ea typeface="MS Mincho"/>
              <a:cs typeface="Calibri" panose="020F0502020204030204"/>
            </a:endParaRPr>
          </a:p>
          <a:p>
            <a:pPr>
              <a:lnSpc>
                <a:spcPct val="90000"/>
              </a:lnSpc>
            </a:pPr>
            <a:endParaRPr lang="en-GB" sz="1350" dirty="0">
              <a:solidFill>
                <a:srgbClr val="000000"/>
              </a:solidFill>
              <a:latin typeface="Arial"/>
              <a:ea typeface="Calibri" panose="020F0502020204030204"/>
              <a:cs typeface="Arial"/>
            </a:endParaRPr>
          </a:p>
          <a:p>
            <a:pPr>
              <a:lnSpc>
                <a:spcPct val="90000"/>
              </a:lnSpc>
            </a:pPr>
            <a:endParaRPr lang="en-GB" sz="1200" dirty="0">
              <a:solidFill>
                <a:srgbClr val="000000"/>
              </a:solidFill>
              <a:latin typeface="Arial"/>
              <a:ea typeface="Calibri" panose="020F0502020204030204"/>
              <a:cs typeface="Arial"/>
            </a:endParaRPr>
          </a:p>
          <a:p>
            <a:endParaRPr lang="en-GB" sz="1350" dirty="0">
              <a:solidFill>
                <a:srgbClr val="1E1919"/>
              </a:solidFill>
              <a:latin typeface="Arial"/>
              <a:ea typeface="Calibri" panose="020F0502020204030204"/>
              <a:cs typeface="Calibri" panose="020F0502020204030204"/>
            </a:endParaRPr>
          </a:p>
          <a:p>
            <a:endParaRPr lang="en-GB" sz="1350" dirty="0">
              <a:solidFill>
                <a:srgbClr val="1E1919"/>
              </a:solidFill>
              <a:latin typeface="Arial"/>
              <a:ea typeface="Calibri" panose="020F0502020204030204"/>
              <a:cs typeface="Calibri" panose="020F0502020204030204"/>
            </a:endParaRPr>
          </a:p>
          <a:p>
            <a:endParaRPr lang="en-GB" sz="1350" dirty="0">
              <a:solidFill>
                <a:srgbClr val="1E1919"/>
              </a:solidFill>
              <a:latin typeface="Arial"/>
              <a:ea typeface="MS Mincho"/>
              <a:cs typeface="Arial"/>
            </a:endParaRPr>
          </a:p>
          <a:p>
            <a:endParaRPr lang="en-GB" sz="1350" dirty="0">
              <a:latin typeface="Arial"/>
              <a:ea typeface="MS Mincho"/>
              <a:cs typeface="Arial"/>
            </a:endParaRPr>
          </a:p>
          <a:p>
            <a:endParaRPr lang="en-US" sz="1350" dirty="0">
              <a:latin typeface="Arial"/>
              <a:ea typeface="MS Mincho"/>
              <a:cs typeface="Arial"/>
            </a:endParaRPr>
          </a:p>
          <a:p>
            <a:endParaRPr lang="en-US" sz="1350" dirty="0">
              <a:latin typeface="Arial"/>
              <a:ea typeface="MS Mincho"/>
              <a:cs typeface="Arial"/>
            </a:endParaRPr>
          </a:p>
          <a:p>
            <a:endParaRPr lang="en-US" sz="1350" strike="sngStrike" dirty="0">
              <a:latin typeface="Arial"/>
              <a:cs typeface="Arial"/>
            </a:endParaRPr>
          </a:p>
        </p:txBody>
      </p:sp>
      <p:pic>
        <p:nvPicPr>
          <p:cNvPr id="3" name="Picture 2" descr="A blue square with white text&#10;&#10;Description automatically generated">
            <a:extLst>
              <a:ext uri="{FF2B5EF4-FFF2-40B4-BE49-F238E27FC236}">
                <a16:creationId xmlns:a16="http://schemas.microsoft.com/office/drawing/2014/main" id="{CA38CE4D-B0B0-2FC6-66E0-DD8E6B1D3847}"/>
              </a:ext>
            </a:extLst>
          </p:cNvPr>
          <p:cNvPicPr>
            <a:picLocks noChangeAspect="1"/>
          </p:cNvPicPr>
          <p:nvPr/>
        </p:nvPicPr>
        <p:blipFill rotWithShape="1">
          <a:blip r:embed="rId3"/>
          <a:srcRect r="2500" b="5155"/>
          <a:stretch/>
        </p:blipFill>
        <p:spPr>
          <a:xfrm>
            <a:off x="10386868" y="153058"/>
            <a:ext cx="1448753" cy="858233"/>
          </a:xfrm>
          <a:prstGeom prst="rect">
            <a:avLst/>
          </a:prstGeom>
        </p:spPr>
      </p:pic>
      <p:pic>
        <p:nvPicPr>
          <p:cNvPr id="11" name="Picture 10" descr="Love, legacy and respect">
            <a:extLst>
              <a:ext uri="{FF2B5EF4-FFF2-40B4-BE49-F238E27FC236}">
                <a16:creationId xmlns:a16="http://schemas.microsoft.com/office/drawing/2014/main" id="{879372D1-A6D7-C028-C941-8D452079589C}"/>
              </a:ext>
            </a:extLst>
          </p:cNvPr>
          <p:cNvPicPr>
            <a:picLocks noChangeAspect="1"/>
          </p:cNvPicPr>
          <p:nvPr/>
        </p:nvPicPr>
        <p:blipFill>
          <a:blip r:embed="rId4"/>
          <a:stretch>
            <a:fillRect/>
          </a:stretch>
        </p:blipFill>
        <p:spPr>
          <a:xfrm>
            <a:off x="7346658" y="1284775"/>
            <a:ext cx="4361272" cy="2471443"/>
          </a:xfrm>
          <a:prstGeom prst="rect">
            <a:avLst/>
          </a:prstGeom>
        </p:spPr>
      </p:pic>
      <p:pic>
        <p:nvPicPr>
          <p:cNvPr id="12" name="Picture 11" descr="Mahendra OBE - 2021 - News - University of Bradford">
            <a:extLst>
              <a:ext uri="{FF2B5EF4-FFF2-40B4-BE49-F238E27FC236}">
                <a16:creationId xmlns:a16="http://schemas.microsoft.com/office/drawing/2014/main" id="{0B2CD756-C22D-A6CA-7EB9-5499CB11AFAA}"/>
              </a:ext>
            </a:extLst>
          </p:cNvPr>
          <p:cNvPicPr>
            <a:picLocks noChangeAspect="1"/>
          </p:cNvPicPr>
          <p:nvPr/>
        </p:nvPicPr>
        <p:blipFill rotWithShape="1">
          <a:blip r:embed="rId5"/>
          <a:srcRect l="-55" r="-161" b="16250"/>
          <a:stretch/>
        </p:blipFill>
        <p:spPr>
          <a:xfrm>
            <a:off x="7337251" y="3895576"/>
            <a:ext cx="4370696" cy="2527540"/>
          </a:xfrm>
          <a:prstGeom prst="rect">
            <a:avLst/>
          </a:prstGeom>
        </p:spPr>
      </p:pic>
    </p:spTree>
    <p:extLst>
      <p:ext uri="{BB962C8B-B14F-4D97-AF65-F5344CB8AC3E}">
        <p14:creationId xmlns:p14="http://schemas.microsoft.com/office/powerpoint/2010/main" val="324525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760ACE-CF91-4381-9A27-3EC2D97A24B4}"/>
              </a:ext>
            </a:extLst>
          </p:cNvPr>
          <p:cNvSpPr/>
          <p:nvPr/>
        </p:nvSpPr>
        <p:spPr>
          <a:xfrm>
            <a:off x="442678" y="1013960"/>
            <a:ext cx="10840008" cy="2031325"/>
          </a:xfrm>
          <a:prstGeom prst="rect">
            <a:avLst/>
          </a:prstGeom>
        </p:spPr>
        <p:txBody>
          <a:bodyPr wrap="square" lIns="91440" tIns="45720" rIns="91440" bIns="45720" anchor="t">
            <a:spAutoFit/>
          </a:bodyPr>
          <a:lstStyle/>
          <a:p>
            <a:pPr algn="just"/>
            <a:r>
              <a:rPr lang="en-GB" sz="1400" dirty="0">
                <a:effectLst/>
                <a:latin typeface="Arial"/>
                <a:ea typeface="Calibri"/>
                <a:cs typeface="Arial"/>
              </a:rPr>
              <a:t>This toolkit includes campaign messages, long and short copy and links to suggested social media posts to help you support the national campaign</a:t>
            </a:r>
            <a:r>
              <a:rPr lang="en-GB" sz="1400" dirty="0">
                <a:latin typeface="Arial"/>
                <a:ea typeface="Calibri"/>
                <a:cs typeface="Arial"/>
              </a:rPr>
              <a:t> and PR activity</a:t>
            </a:r>
            <a:r>
              <a:rPr lang="en-GB" sz="1400" dirty="0">
                <a:effectLst/>
                <a:latin typeface="Arial"/>
                <a:ea typeface="Calibri"/>
                <a:cs typeface="Arial"/>
              </a:rPr>
              <a:t>.</a:t>
            </a:r>
            <a:r>
              <a:rPr lang="en-GB" sz="1400" dirty="0">
                <a:latin typeface="Arial"/>
                <a:ea typeface="Calibri"/>
                <a:cs typeface="Arial"/>
              </a:rPr>
              <a:t>  </a:t>
            </a:r>
            <a:endParaRPr lang="en-GB" sz="1400" dirty="0">
              <a:effectLst/>
              <a:latin typeface="Arial" panose="020B0604020202020204" pitchFamily="34" charset="0"/>
              <a:ea typeface="Calibri"/>
              <a:cs typeface="Arial" panose="020B0604020202020204" pitchFamily="34" charset="0"/>
            </a:endParaRPr>
          </a:p>
          <a:p>
            <a:pPr algn="just"/>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just"/>
            <a:r>
              <a:rPr lang="en-GB" sz="1400" dirty="0">
                <a:latin typeface="Arial"/>
                <a:ea typeface="Calibri"/>
                <a:cs typeface="Arial"/>
              </a:rPr>
              <a:t>NHS HUHY pharmacy campaign resources can be downloaded, free of charge, from the </a:t>
            </a:r>
            <a:r>
              <a:rPr lang="en-GB" sz="1400" dirty="0">
                <a:latin typeface="Arial"/>
                <a:ea typeface="Calibri"/>
                <a:cs typeface="Arial"/>
                <a:hlinkClick r:id="rId2"/>
              </a:rPr>
              <a:t>Campaign Resource Centre</a:t>
            </a:r>
            <a:r>
              <a:rPr lang="en-GB" sz="1400" dirty="0">
                <a:latin typeface="Arial"/>
                <a:ea typeface="Calibri"/>
                <a:cs typeface="Arial"/>
              </a:rPr>
              <a:t> from 8 November. </a:t>
            </a:r>
          </a:p>
          <a:p>
            <a:endParaRPr lang="en-GB" sz="1400" dirty="0">
              <a:latin typeface="Arial" panose="020B0604020202020204" pitchFamily="34" charset="0"/>
              <a:ea typeface="Calibri" panose="020F0502020204030204" pitchFamily="34" charset="0"/>
              <a:cs typeface="Arial" panose="020B0604020202020204" pitchFamily="34" charset="0"/>
            </a:endParaRPr>
          </a:p>
          <a:p>
            <a:pPr algn="just"/>
            <a:endPar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gn="just"/>
            <a:r>
              <a:rPr lang="en-GB" sz="1400" dirty="0">
                <a:effectLst/>
                <a:latin typeface="Arial"/>
                <a:ea typeface="Calibri"/>
                <a:cs typeface="Arial"/>
              </a:rPr>
              <a:t>You can support the campaign by:</a:t>
            </a:r>
          </a:p>
          <a:p>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FDA22399-F499-4833-9EC8-42E662F706EA}"/>
              </a:ext>
            </a:extLst>
          </p:cNvPr>
          <p:cNvSpPr txBox="1"/>
          <p:nvPr/>
        </p:nvSpPr>
        <p:spPr>
          <a:xfrm>
            <a:off x="1182135" y="3236290"/>
            <a:ext cx="6411027" cy="738664"/>
          </a:xfrm>
          <a:prstGeom prst="rect">
            <a:avLst/>
          </a:prstGeom>
          <a:noFill/>
        </p:spPr>
        <p:txBody>
          <a:bodyPr wrap="square" lIns="91440" tIns="45720" rIns="91440" bIns="45720" rtlCol="0" anchor="t">
            <a:spAutoFit/>
          </a:bodyPr>
          <a:lstStyle/>
          <a:p>
            <a:pPr fontAlgn="base">
              <a:defRPr/>
            </a:pPr>
            <a:r>
              <a:rPr kumimoji="0" lang="en-GB" sz="1400" i="0" u="none" strike="noStrike" kern="1200" cap="none" spc="0" normalizeH="0" baseline="0" noProof="0" dirty="0">
                <a:ln>
                  <a:noFill/>
                </a:ln>
                <a:solidFill>
                  <a:prstClr val="black"/>
                </a:solidFill>
                <a:effectLst/>
                <a:uLnTx/>
                <a:uFillTx/>
                <a:latin typeface="Arial"/>
                <a:cs typeface="Arial"/>
              </a:rPr>
              <a:t>Downloading the campaign resources and sharing these with your colleagues,</a:t>
            </a:r>
            <a:r>
              <a:rPr lang="en-GB" sz="1400" dirty="0">
                <a:solidFill>
                  <a:prstClr val="black"/>
                </a:solidFill>
                <a:latin typeface="Arial"/>
                <a:cs typeface="Arial"/>
              </a:rPr>
              <a:t> </a:t>
            </a:r>
            <a:r>
              <a:rPr lang="en-GB" sz="1400" dirty="0">
                <a:latin typeface="Arial"/>
                <a:cs typeface="Arial"/>
              </a:rPr>
              <a:t>including local community pharmacies offering the new service</a:t>
            </a:r>
            <a:r>
              <a:rPr lang="en-GB" sz="1400" dirty="0">
                <a:solidFill>
                  <a:prstClr val="black"/>
                </a:solidFill>
                <a:latin typeface="Arial"/>
                <a:cs typeface="Arial"/>
              </a:rPr>
              <a:t>, general practice, </a:t>
            </a:r>
            <a:r>
              <a:rPr kumimoji="0" lang="en-GB" sz="1400" i="0" u="none" strike="noStrike" kern="1200" cap="none" spc="0" normalizeH="0" baseline="0" noProof="0" dirty="0">
                <a:ln>
                  <a:noFill/>
                </a:ln>
                <a:solidFill>
                  <a:prstClr val="black"/>
                </a:solidFill>
                <a:effectLst/>
                <a:uLnTx/>
                <a:uFillTx/>
                <a:latin typeface="Arial"/>
                <a:cs typeface="Arial"/>
              </a:rPr>
              <a:t>local communications networks and community organisations.</a:t>
            </a:r>
          </a:p>
        </p:txBody>
      </p:sp>
      <p:grpSp>
        <p:nvGrpSpPr>
          <p:cNvPr id="22" name="Group 21">
            <a:extLst>
              <a:ext uri="{FF2B5EF4-FFF2-40B4-BE49-F238E27FC236}">
                <a16:creationId xmlns:a16="http://schemas.microsoft.com/office/drawing/2014/main" id="{C2C0522F-AC24-1D75-660F-1F2EA2CD822E}"/>
              </a:ext>
            </a:extLst>
          </p:cNvPr>
          <p:cNvGrpSpPr/>
          <p:nvPr/>
        </p:nvGrpSpPr>
        <p:grpSpPr>
          <a:xfrm>
            <a:off x="404762" y="3218874"/>
            <a:ext cx="655755" cy="2160327"/>
            <a:chOff x="360154" y="2795452"/>
            <a:chExt cx="655755" cy="2160327"/>
          </a:xfrm>
        </p:grpSpPr>
        <p:grpSp>
          <p:nvGrpSpPr>
            <p:cNvPr id="8" name="Group 7">
              <a:extLst>
                <a:ext uri="{FF2B5EF4-FFF2-40B4-BE49-F238E27FC236}">
                  <a16:creationId xmlns:a16="http://schemas.microsoft.com/office/drawing/2014/main" id="{CE65ECF9-B58F-46BA-97B2-1FB48DEC8D70}"/>
                </a:ext>
              </a:extLst>
            </p:cNvPr>
            <p:cNvGrpSpPr/>
            <p:nvPr/>
          </p:nvGrpSpPr>
          <p:grpSpPr>
            <a:xfrm>
              <a:off x="371475" y="2795452"/>
              <a:ext cx="644434" cy="627017"/>
              <a:chOff x="1114697" y="4911635"/>
              <a:chExt cx="644434" cy="627017"/>
            </a:xfrm>
          </p:grpSpPr>
          <p:sp>
            <p:nvSpPr>
              <p:cNvPr id="3" name="Oval 2">
                <a:extLst>
                  <a:ext uri="{FF2B5EF4-FFF2-40B4-BE49-F238E27FC236}">
                    <a16:creationId xmlns:a16="http://schemas.microsoft.com/office/drawing/2014/main" id="{5CAE6EEE-42B6-46F4-B5F6-21BEA400C979}"/>
                  </a:ext>
                </a:extLst>
              </p:cNvPr>
              <p:cNvSpPr/>
              <p:nvPr/>
            </p:nvSpPr>
            <p:spPr>
              <a:xfrm>
                <a:off x="1114697" y="4911635"/>
                <a:ext cx="644434" cy="627017"/>
              </a:xfrm>
              <a:prstGeom prst="ellipse">
                <a:avLst/>
              </a:prstGeom>
              <a:noFill/>
              <a:ln w="38100">
                <a:solidFill>
                  <a:srgbClr val="0065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5DC4428-F01D-4BE7-8EC7-C858AB84FFCF}"/>
                  </a:ext>
                </a:extLst>
              </p:cNvPr>
              <p:cNvSpPr txBox="1"/>
              <p:nvPr/>
            </p:nvSpPr>
            <p:spPr>
              <a:xfrm>
                <a:off x="1227909" y="4929051"/>
                <a:ext cx="348342"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65B7"/>
                    </a:solidFill>
                    <a:effectLst/>
                    <a:uLnTx/>
                    <a:uFillTx/>
                    <a:latin typeface="Arial" panose="020B0604020202020204" pitchFamily="34" charset="0"/>
                    <a:ea typeface="+mn-ea"/>
                    <a:cs typeface="Arial" panose="020B0604020202020204" pitchFamily="34" charset="0"/>
                  </a:rPr>
                  <a:t>1</a:t>
                </a:r>
              </a:p>
            </p:txBody>
          </p:sp>
        </p:grpSp>
        <p:grpSp>
          <p:nvGrpSpPr>
            <p:cNvPr id="11" name="Group 10">
              <a:extLst>
                <a:ext uri="{FF2B5EF4-FFF2-40B4-BE49-F238E27FC236}">
                  <a16:creationId xmlns:a16="http://schemas.microsoft.com/office/drawing/2014/main" id="{4A244936-1844-4732-B011-8C287DD72313}"/>
                </a:ext>
              </a:extLst>
            </p:cNvPr>
            <p:cNvGrpSpPr/>
            <p:nvPr/>
          </p:nvGrpSpPr>
          <p:grpSpPr>
            <a:xfrm>
              <a:off x="371475" y="3572352"/>
              <a:ext cx="644434" cy="627017"/>
              <a:chOff x="1114697" y="4604318"/>
              <a:chExt cx="644434" cy="627017"/>
            </a:xfrm>
          </p:grpSpPr>
          <p:sp>
            <p:nvSpPr>
              <p:cNvPr id="12" name="Oval 11">
                <a:extLst>
                  <a:ext uri="{FF2B5EF4-FFF2-40B4-BE49-F238E27FC236}">
                    <a16:creationId xmlns:a16="http://schemas.microsoft.com/office/drawing/2014/main" id="{26ED1BEB-4B85-4474-A130-8DA686CE27DB}"/>
                  </a:ext>
                </a:extLst>
              </p:cNvPr>
              <p:cNvSpPr/>
              <p:nvPr/>
            </p:nvSpPr>
            <p:spPr>
              <a:xfrm>
                <a:off x="1114697" y="4604318"/>
                <a:ext cx="644434" cy="627017"/>
              </a:xfrm>
              <a:prstGeom prst="ellipse">
                <a:avLst/>
              </a:prstGeom>
              <a:noFill/>
              <a:ln w="38100">
                <a:solidFill>
                  <a:srgbClr val="0065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70D1A89-061E-4B41-AEBD-AD8B39B99BD1}"/>
                  </a:ext>
                </a:extLst>
              </p:cNvPr>
              <p:cNvSpPr txBox="1"/>
              <p:nvPr/>
            </p:nvSpPr>
            <p:spPr>
              <a:xfrm>
                <a:off x="1227909" y="4621734"/>
                <a:ext cx="348342"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65B7"/>
                    </a:solidFill>
                    <a:effectLst/>
                    <a:uLnTx/>
                    <a:uFillTx/>
                    <a:latin typeface="Arial" panose="020B0604020202020204" pitchFamily="34" charset="0"/>
                    <a:ea typeface="+mn-ea"/>
                    <a:cs typeface="Arial" panose="020B0604020202020204" pitchFamily="34" charset="0"/>
                  </a:rPr>
                  <a:t>2</a:t>
                </a:r>
              </a:p>
            </p:txBody>
          </p:sp>
        </p:grpSp>
        <p:grpSp>
          <p:nvGrpSpPr>
            <p:cNvPr id="14" name="Group 13">
              <a:extLst>
                <a:ext uri="{FF2B5EF4-FFF2-40B4-BE49-F238E27FC236}">
                  <a16:creationId xmlns:a16="http://schemas.microsoft.com/office/drawing/2014/main" id="{73AD4769-5C1D-4620-842E-9A14EF4DAFA4}"/>
                </a:ext>
              </a:extLst>
            </p:cNvPr>
            <p:cNvGrpSpPr/>
            <p:nvPr/>
          </p:nvGrpSpPr>
          <p:grpSpPr>
            <a:xfrm>
              <a:off x="360154" y="4328762"/>
              <a:ext cx="644434" cy="627017"/>
              <a:chOff x="1131084" y="4246468"/>
              <a:chExt cx="644434" cy="627017"/>
            </a:xfrm>
          </p:grpSpPr>
          <p:sp>
            <p:nvSpPr>
              <p:cNvPr id="15" name="Oval 14">
                <a:extLst>
                  <a:ext uri="{FF2B5EF4-FFF2-40B4-BE49-F238E27FC236}">
                    <a16:creationId xmlns:a16="http://schemas.microsoft.com/office/drawing/2014/main" id="{A4AC555E-5F14-4DB3-908C-5554EA7FAED2}"/>
                  </a:ext>
                </a:extLst>
              </p:cNvPr>
              <p:cNvSpPr/>
              <p:nvPr/>
            </p:nvSpPr>
            <p:spPr>
              <a:xfrm>
                <a:off x="1131084" y="4246468"/>
                <a:ext cx="644434" cy="627017"/>
              </a:xfrm>
              <a:prstGeom prst="ellipse">
                <a:avLst/>
              </a:prstGeom>
              <a:noFill/>
              <a:ln w="38100">
                <a:solidFill>
                  <a:srgbClr val="0065B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prstClr val="white"/>
                    </a:solidFill>
                    <a:latin typeface="Calibri" panose="020F0502020204030204"/>
                    <a:cs typeface="Calibri"/>
                  </a:rPr>
                  <a:t>≈</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FEBA3DD-0FDA-416C-8320-4BA533A9FAC2}"/>
                  </a:ext>
                </a:extLst>
              </p:cNvPr>
              <p:cNvSpPr txBox="1"/>
              <p:nvPr/>
            </p:nvSpPr>
            <p:spPr>
              <a:xfrm>
                <a:off x="1244296" y="4263884"/>
                <a:ext cx="348342"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65B7"/>
                    </a:solidFill>
                    <a:effectLst/>
                    <a:uLnTx/>
                    <a:uFillTx/>
                    <a:latin typeface="Arial" panose="020B0604020202020204" pitchFamily="34" charset="0"/>
                    <a:ea typeface="+mn-ea"/>
                    <a:cs typeface="Arial" panose="020B0604020202020204" pitchFamily="34" charset="0"/>
                  </a:rPr>
                  <a:t>3</a:t>
                </a:r>
              </a:p>
            </p:txBody>
          </p:sp>
        </p:grpSp>
        <p:cxnSp>
          <p:nvCxnSpPr>
            <p:cNvPr id="30" name="Straight Connector 29">
              <a:extLst>
                <a:ext uri="{FF2B5EF4-FFF2-40B4-BE49-F238E27FC236}">
                  <a16:creationId xmlns:a16="http://schemas.microsoft.com/office/drawing/2014/main" id="{489E58FF-7CB1-494E-A497-33D9B66C8A7B}"/>
                </a:ext>
              </a:extLst>
            </p:cNvPr>
            <p:cNvCxnSpPr>
              <a:cxnSpLocks/>
            </p:cNvCxnSpPr>
            <p:nvPr/>
          </p:nvCxnSpPr>
          <p:spPr>
            <a:xfrm flipH="1">
              <a:off x="675973" y="3404750"/>
              <a:ext cx="0" cy="142134"/>
            </a:xfrm>
            <a:prstGeom prst="line">
              <a:avLst/>
            </a:prstGeom>
            <a:ln w="38100">
              <a:solidFill>
                <a:srgbClr val="0065B7"/>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08E2CDEB-8B34-04F1-FDD6-D186C3A1B193}"/>
              </a:ext>
            </a:extLst>
          </p:cNvPr>
          <p:cNvSpPr txBox="1"/>
          <p:nvPr/>
        </p:nvSpPr>
        <p:spPr>
          <a:xfrm>
            <a:off x="1178427" y="4118859"/>
            <a:ext cx="5898233" cy="523220"/>
          </a:xfrm>
          <a:prstGeom prst="rect">
            <a:avLst/>
          </a:prstGeom>
          <a:noFill/>
        </p:spPr>
        <p:txBody>
          <a:bodyPr wrap="square" lIns="91440" tIns="45720" rIns="91440" bIns="45720" rtlCol="0" anchor="t">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prstClr val="black"/>
                </a:solidFill>
                <a:effectLst/>
                <a:uLnTx/>
                <a:uFillTx/>
                <a:latin typeface="Arial"/>
                <a:cs typeface="Arial"/>
              </a:rPr>
              <a:t>Sharing our campaign messages on social media, websites, email, and staff intranets to reach as wide an audience as possible</a:t>
            </a:r>
            <a:endParaRPr lang="en-GB" sz="1400" i="0" u="none" strike="noStrike" kern="1200" cap="none" spc="0" normalizeH="0" baseline="0" noProof="0" dirty="0">
              <a:ln>
                <a:noFill/>
              </a:ln>
              <a:solidFill>
                <a:prstClr val="black"/>
              </a:solidFill>
              <a:effectLst/>
              <a:uLnTx/>
              <a:uFillTx/>
              <a:latin typeface="Arial"/>
              <a:cs typeface="Arial"/>
            </a:endParaRPr>
          </a:p>
        </p:txBody>
      </p:sp>
      <p:sp>
        <p:nvSpPr>
          <p:cNvPr id="18" name="Title 1">
            <a:extLst>
              <a:ext uri="{FF2B5EF4-FFF2-40B4-BE49-F238E27FC236}">
                <a16:creationId xmlns:a16="http://schemas.microsoft.com/office/drawing/2014/main" id="{278A5CFD-1D0B-3687-6F00-CF62B8A3EF2F}"/>
              </a:ext>
            </a:extLst>
          </p:cNvPr>
          <p:cNvSpPr txBox="1">
            <a:spLocks/>
          </p:cNvSpPr>
          <p:nvPr/>
        </p:nvSpPr>
        <p:spPr>
          <a:xfrm>
            <a:off x="266312" y="290667"/>
            <a:ext cx="10704000" cy="570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rgbClr val="0072C3"/>
                </a:solidFill>
                <a:latin typeface="Arial" panose="020B0604020202020204" pitchFamily="34" charset="0"/>
                <a:cs typeface="Arial" panose="020B0604020202020204" pitchFamily="34" charset="0"/>
              </a:rPr>
              <a:t>Campaign Support</a:t>
            </a:r>
            <a:endParaRPr lang="en-US" sz="2800" b="1">
              <a:solidFill>
                <a:srgbClr val="0072C3"/>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24B5BFF-946C-0266-CFC7-6CF368322B16}"/>
              </a:ext>
            </a:extLst>
          </p:cNvPr>
          <p:cNvSpPr txBox="1"/>
          <p:nvPr/>
        </p:nvSpPr>
        <p:spPr>
          <a:xfrm>
            <a:off x="266312" y="6250121"/>
            <a:ext cx="11620782" cy="307777"/>
          </a:xfrm>
          <a:prstGeom prst="rect">
            <a:avLst/>
          </a:prstGeom>
          <a:noFill/>
        </p:spPr>
        <p:txBody>
          <a:bodyPr wrap="square">
            <a:spAutoFit/>
          </a:bodyPr>
          <a:lstStyle/>
          <a:p>
            <a:r>
              <a:rPr lang="en-GB" sz="1400" b="0" i="0" u="none" strike="noStrike" dirty="0">
                <a:solidFill>
                  <a:srgbClr val="000000"/>
                </a:solidFill>
                <a:effectLst/>
                <a:latin typeface="Arial" panose="020B0604020202020204" pitchFamily="34" charset="0"/>
              </a:rPr>
              <a:t>If you have any queries about the campaign, please contact the NHS England Campaigns Team: england.campaigns@nhs.net</a:t>
            </a:r>
            <a:r>
              <a:rPr lang="en-GB" sz="1400" b="0" i="0" dirty="0">
                <a:solidFill>
                  <a:srgbClr val="000000"/>
                </a:solidFill>
                <a:effectLst/>
                <a:latin typeface="Arial" panose="020B0604020202020204" pitchFamily="34" charset="0"/>
              </a:rPr>
              <a:t>​</a:t>
            </a:r>
            <a:endParaRPr lang="en-US" sz="1400" dirty="0"/>
          </a:p>
        </p:txBody>
      </p:sp>
      <p:cxnSp>
        <p:nvCxnSpPr>
          <p:cNvPr id="31" name="Straight Connector 30">
            <a:extLst>
              <a:ext uri="{FF2B5EF4-FFF2-40B4-BE49-F238E27FC236}">
                <a16:creationId xmlns:a16="http://schemas.microsoft.com/office/drawing/2014/main" id="{1E3DE294-76F5-6D77-6B1C-C5AA53BC8E14}"/>
              </a:ext>
            </a:extLst>
          </p:cNvPr>
          <p:cNvCxnSpPr>
            <a:cxnSpLocks/>
          </p:cNvCxnSpPr>
          <p:nvPr/>
        </p:nvCxnSpPr>
        <p:spPr>
          <a:xfrm flipH="1">
            <a:off x="721886" y="4631201"/>
            <a:ext cx="0" cy="106021"/>
          </a:xfrm>
          <a:prstGeom prst="line">
            <a:avLst/>
          </a:prstGeom>
          <a:ln w="38100">
            <a:solidFill>
              <a:srgbClr val="0065B7"/>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7B013F7-7155-E663-9CDB-014742377F8F}"/>
              </a:ext>
            </a:extLst>
          </p:cNvPr>
          <p:cNvSpPr txBox="1"/>
          <p:nvPr/>
        </p:nvSpPr>
        <p:spPr>
          <a:xfrm>
            <a:off x="1188144" y="4814947"/>
            <a:ext cx="5769247" cy="523220"/>
          </a:xfrm>
          <a:prstGeom prst="rect">
            <a:avLst/>
          </a:prstGeom>
          <a:noFill/>
        </p:spPr>
        <p:txBody>
          <a:bodyPr wrap="square" lIns="91440" tIns="45720" rIns="91440" bIns="45720" rtlCol="0" anchor="t">
            <a:spAutoFit/>
          </a:bodyPr>
          <a:lstStyle/>
          <a:p>
            <a:pPr>
              <a:defRPr/>
            </a:pPr>
            <a:r>
              <a:rPr lang="en-GB" sz="1400" dirty="0">
                <a:solidFill>
                  <a:prstClr val="black"/>
                </a:solidFill>
                <a:latin typeface="Arial"/>
                <a:cs typeface="Arial"/>
              </a:rPr>
              <a:t>Identify community pharmacy case studies in your region for potential involvement in media activities and to support the campaign locally.</a:t>
            </a:r>
          </a:p>
        </p:txBody>
      </p:sp>
      <p:pic>
        <p:nvPicPr>
          <p:cNvPr id="4" name="Picture 3" descr="A blue square with white text&#10;&#10;Description automatically generated">
            <a:extLst>
              <a:ext uri="{FF2B5EF4-FFF2-40B4-BE49-F238E27FC236}">
                <a16:creationId xmlns:a16="http://schemas.microsoft.com/office/drawing/2014/main" id="{8B135540-DA0B-F00A-679D-DD5434C26751}"/>
              </a:ext>
            </a:extLst>
          </p:cNvPr>
          <p:cNvPicPr>
            <a:picLocks noChangeAspect="1"/>
          </p:cNvPicPr>
          <p:nvPr/>
        </p:nvPicPr>
        <p:blipFill rotWithShape="1">
          <a:blip r:embed="rId3"/>
          <a:srcRect r="2500" b="5155"/>
          <a:stretch/>
        </p:blipFill>
        <p:spPr>
          <a:xfrm>
            <a:off x="10386868" y="153058"/>
            <a:ext cx="1448753" cy="858233"/>
          </a:xfrm>
          <a:prstGeom prst="rect">
            <a:avLst/>
          </a:prstGeom>
        </p:spPr>
      </p:pic>
    </p:spTree>
    <p:extLst>
      <p:ext uri="{BB962C8B-B14F-4D97-AF65-F5344CB8AC3E}">
        <p14:creationId xmlns:p14="http://schemas.microsoft.com/office/powerpoint/2010/main" val="261954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24CABEA-8761-BBAA-7C45-45401AAB43B8}"/>
              </a:ext>
            </a:extLst>
          </p:cNvPr>
          <p:cNvSpPr>
            <a:spLocks noGrp="1"/>
          </p:cNvSpPr>
          <p:nvPr>
            <p:ph type="title"/>
          </p:nvPr>
        </p:nvSpPr>
        <p:spPr>
          <a:xfrm>
            <a:off x="266313" y="204490"/>
            <a:ext cx="10704000" cy="570373"/>
          </a:xfrm>
        </p:spPr>
        <p:txBody>
          <a:bodyPr>
            <a:normAutofit/>
          </a:bodyPr>
          <a:lstStyle/>
          <a:p>
            <a:r>
              <a:rPr lang="en-GB" sz="2800" b="1">
                <a:solidFill>
                  <a:srgbClr val="005DB8"/>
                </a:solidFill>
                <a:latin typeface="Arial"/>
                <a:cs typeface="Arial"/>
              </a:rPr>
              <a:t>Key Messages</a:t>
            </a:r>
            <a:r>
              <a:rPr lang="en-GB" sz="2800" b="1">
                <a:latin typeface="Arial"/>
                <a:cs typeface="Arial"/>
              </a:rPr>
              <a:t> </a:t>
            </a:r>
            <a:endParaRPr lang="en-US" sz="2800" b="1">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887D96E-935C-82A7-F6D2-C174586AC723}"/>
              </a:ext>
            </a:extLst>
          </p:cNvPr>
          <p:cNvSpPr txBox="1"/>
          <p:nvPr/>
        </p:nvSpPr>
        <p:spPr>
          <a:xfrm>
            <a:off x="515231" y="862541"/>
            <a:ext cx="1078400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latin typeface="Arial"/>
                <a:ea typeface="MS Mincho"/>
                <a:cs typeface="Arial"/>
              </a:rPr>
              <a:t>Core messaging ​</a:t>
            </a:r>
            <a:endParaRPr lang="en-US" sz="1400" b="1" dirty="0">
              <a:latin typeface="Arial"/>
              <a:ea typeface="MS Mincho"/>
              <a:cs typeface="Arial"/>
            </a:endParaRPr>
          </a:p>
          <a:p>
            <a:pPr marL="285750" indent="-285750">
              <a:buFont typeface="Arial"/>
              <a:buChar char="•"/>
            </a:pPr>
            <a:r>
              <a:rPr lang="en-GB" sz="1400" dirty="0">
                <a:latin typeface="Arial"/>
                <a:ea typeface="MS Mincho"/>
                <a:cs typeface="Arial"/>
              </a:rPr>
              <a:t>Going to your local pharmacy offers an easy and convenient way to get clinical advice on minor health concerns - you don't need an appointment and you can be seen in a private consultation room. </a:t>
            </a:r>
          </a:p>
          <a:p>
            <a:pPr marL="285750" indent="-285750">
              <a:buFont typeface="Arial"/>
              <a:buChar char="•"/>
            </a:pPr>
            <a:r>
              <a:rPr lang="en-GB" sz="1400" dirty="0">
                <a:latin typeface="Arial"/>
                <a:ea typeface="MS Mincho"/>
                <a:cs typeface="Arial"/>
              </a:rPr>
              <a:t>Your local pharmacist can now offer treatment and provide some prescription medicine for seven conditions, if appropriate, without the need for a GP appointment or prescription.</a:t>
            </a:r>
            <a:endParaRPr lang="en-GB" sz="1400" dirty="0"/>
          </a:p>
          <a:p>
            <a:pPr marL="742950" lvl="1" indent="-285750">
              <a:buFont typeface="Courier New"/>
              <a:buChar char="o"/>
            </a:pPr>
            <a:r>
              <a:rPr lang="en-GB" sz="1400" dirty="0">
                <a:latin typeface="Arial"/>
                <a:ea typeface="MS Mincho"/>
                <a:cs typeface="Arial"/>
              </a:rPr>
              <a:t>These conditions include earache (for those aged between 1 and 17), impetigo (for those 1 year and over), infected insect bites (for those 1 year and over), shingles ( for those over 18 years old), sinusitis (for </a:t>
            </a:r>
            <a:r>
              <a:rPr lang="en-GB" sz="1400" dirty="0">
                <a:latin typeface="Arial"/>
                <a:ea typeface="Calibri"/>
                <a:cs typeface="Arial"/>
              </a:rPr>
              <a:t>those aged 12 years and over)</a:t>
            </a:r>
            <a:r>
              <a:rPr lang="en-GB" sz="1400" dirty="0">
                <a:latin typeface="Arial"/>
                <a:ea typeface="MS Mincho"/>
                <a:cs typeface="Arial"/>
              </a:rPr>
              <a:t>, sore throat (for those aged 5 years and over) and urinary tract infections (UTIs) (for women aged 16-64 years)</a:t>
            </a:r>
            <a:r>
              <a:rPr lang="en-US" sz="1400" dirty="0">
                <a:latin typeface="Arial"/>
                <a:ea typeface="MS Mincho"/>
                <a:cs typeface="Arial"/>
              </a:rPr>
              <a:t>.​</a:t>
            </a:r>
          </a:p>
          <a:p>
            <a:pPr marL="285750" indent="-285750">
              <a:buFont typeface="Arial"/>
              <a:buChar char="•"/>
            </a:pPr>
            <a:r>
              <a:rPr lang="en-GB" sz="1400" dirty="0">
                <a:latin typeface="Arial"/>
                <a:ea typeface="MS Mincho"/>
                <a:cs typeface="Arial"/>
              </a:rPr>
              <a:t>Pharmacists have the right clinical training to make sure you get the help you need and can also signpost you to your general practice team, A&amp;E or other relevant local service, where necessary.</a:t>
            </a:r>
          </a:p>
        </p:txBody>
      </p:sp>
      <p:sp>
        <p:nvSpPr>
          <p:cNvPr id="3" name="TextBox 2">
            <a:extLst>
              <a:ext uri="{FF2B5EF4-FFF2-40B4-BE49-F238E27FC236}">
                <a16:creationId xmlns:a16="http://schemas.microsoft.com/office/drawing/2014/main" id="{89DBE44C-0BD8-14CD-3F14-641A426393B5}"/>
              </a:ext>
            </a:extLst>
          </p:cNvPr>
          <p:cNvSpPr txBox="1"/>
          <p:nvPr/>
        </p:nvSpPr>
        <p:spPr>
          <a:xfrm>
            <a:off x="515231" y="3148534"/>
            <a:ext cx="11261676" cy="2669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latin typeface="Arial"/>
                <a:ea typeface="MS Mincho"/>
                <a:cs typeface="Arial"/>
              </a:rPr>
              <a:t>Wider messaging​</a:t>
            </a:r>
            <a:endParaRPr lang="en-US" sz="1400" b="1" dirty="0">
              <a:latin typeface="Arial"/>
              <a:ea typeface="MS Mincho"/>
              <a:cs typeface="Arial"/>
            </a:endParaRPr>
          </a:p>
          <a:p>
            <a:pPr marL="171450" indent="-171450">
              <a:buChar char="•"/>
            </a:pPr>
            <a:r>
              <a:rPr lang="en-US" sz="1400" dirty="0">
                <a:latin typeface="Arial"/>
                <a:ea typeface="MS Mincho"/>
                <a:cs typeface="Arial"/>
              </a:rPr>
              <a:t>Community pharmacies are staffed by highly-skilled and qualified health professionals who are trusted parts of local communities:</a:t>
            </a:r>
            <a:r>
              <a:rPr lang="en-GB" sz="1400" dirty="0">
                <a:latin typeface="Arial"/>
                <a:ea typeface="MS Mincho"/>
                <a:cs typeface="Arial"/>
              </a:rPr>
              <a:t>​</a:t>
            </a:r>
          </a:p>
          <a:p>
            <a:pPr marL="628650" lvl="1" indent="-171450">
              <a:buFont typeface="Courier New"/>
              <a:buChar char="o"/>
            </a:pPr>
            <a:r>
              <a:rPr lang="en-GB" sz="1400" dirty="0">
                <a:latin typeface="Arial"/>
                <a:ea typeface="MS Mincho"/>
                <a:cs typeface="Arial"/>
              </a:rPr>
              <a:t>All pharmacists train for five years in the use of medicines before they qualify and are also trained in clinically assessing and treating minor illnesses and giving health and wellbeing advice to help people stay well. </a:t>
            </a:r>
            <a:endParaRPr lang="en-US" sz="1400" dirty="0">
              <a:latin typeface="Arial"/>
              <a:ea typeface="MS Mincho"/>
              <a:cs typeface="Arial"/>
            </a:endParaRPr>
          </a:p>
          <a:p>
            <a:pPr marL="628650" lvl="1" indent="-171450">
              <a:buFont typeface="Courier New"/>
              <a:buChar char="o"/>
            </a:pPr>
            <a:r>
              <a:rPr lang="en-GB" sz="1400" dirty="0">
                <a:latin typeface="Arial"/>
                <a:ea typeface="MS Mincho"/>
                <a:cs typeface="Arial"/>
              </a:rPr>
              <a:t>Pharmacy technicians are part of the pharmacy team and are also registered health professionals. </a:t>
            </a:r>
            <a:r>
              <a:rPr lang="en-US" sz="1400" dirty="0">
                <a:latin typeface="Arial"/>
                <a:ea typeface="MS Mincho"/>
                <a:cs typeface="Arial"/>
              </a:rPr>
              <a:t> </a:t>
            </a:r>
          </a:p>
          <a:p>
            <a:pPr marL="171450" indent="-171450">
              <a:buFont typeface="Arial"/>
              <a:buChar char="•"/>
            </a:pPr>
            <a:r>
              <a:rPr lang="en-US" sz="1400" dirty="0">
                <a:solidFill>
                  <a:srgbClr val="000000"/>
                </a:solidFill>
                <a:latin typeface="Arial"/>
                <a:ea typeface="MS Mincho"/>
                <a:cs typeface="Arial"/>
              </a:rPr>
              <a:t>The new expanded community pharmacy services which also include initiating oral contraception without needing to see a GP first, and providing more blood pressure check services, are </a:t>
            </a:r>
            <a:r>
              <a:rPr lang="en-GB" sz="1400" dirty="0">
                <a:solidFill>
                  <a:srgbClr val="000000"/>
                </a:solidFill>
                <a:latin typeface="Arial"/>
                <a:ea typeface="MS Mincho"/>
                <a:cs typeface="Arial"/>
              </a:rPr>
              <a:t>are part of the NHS’ plans to recover and improve access to primary care services</a:t>
            </a:r>
            <a:r>
              <a:rPr lang="en-US" sz="1400" dirty="0">
                <a:solidFill>
                  <a:srgbClr val="000000"/>
                </a:solidFill>
                <a:latin typeface="Arial"/>
                <a:ea typeface="MS Mincho"/>
                <a:cs typeface="Arial"/>
              </a:rPr>
              <a:t>. It aims to free up to 10 million GP appointments a year once fully implemented, making it quicker and easier for the public to access healthcare in their local community, and giving them more choice in where and how they access care.  </a:t>
            </a:r>
            <a:endParaRPr lang="en-US" sz="1400" dirty="0">
              <a:latin typeface="Arial"/>
              <a:ea typeface="MS Mincho"/>
              <a:cs typeface="Arial"/>
            </a:endParaRPr>
          </a:p>
          <a:p>
            <a:pPr marL="171450" indent="-171450">
              <a:buFont typeface="Arial"/>
              <a:buChar char="•"/>
            </a:pPr>
            <a:r>
              <a:rPr lang="en-GB" sz="1400" dirty="0">
                <a:latin typeface="Arial"/>
                <a:ea typeface="MS Mincho"/>
                <a:cs typeface="Arial"/>
              </a:rPr>
              <a:t>Over 10,200 pharmacies (95%+) have opted to deliver the service and 80% of people live within 20 minutes of a community pharmacy, making it a convenient and quicker way of accessing care.</a:t>
            </a:r>
            <a:endParaRPr lang="en-US" sz="1400" dirty="0">
              <a:latin typeface="Arial"/>
              <a:ea typeface="MS Mincho"/>
              <a:cs typeface="Arial"/>
            </a:endParaRPr>
          </a:p>
          <a:p>
            <a:pPr marL="171450" indent="-171450">
              <a:buChar char="•"/>
            </a:pPr>
            <a:endParaRPr lang="en-GB" sz="1350" dirty="0">
              <a:latin typeface="Arial"/>
              <a:ea typeface="MS Mincho"/>
              <a:cs typeface="Arial"/>
            </a:endParaRPr>
          </a:p>
        </p:txBody>
      </p:sp>
      <p:sp>
        <p:nvSpPr>
          <p:cNvPr id="4" name="TextBox 3">
            <a:extLst>
              <a:ext uri="{FF2B5EF4-FFF2-40B4-BE49-F238E27FC236}">
                <a16:creationId xmlns:a16="http://schemas.microsoft.com/office/drawing/2014/main" id="{1C312C27-440F-CC26-64FB-0DA8E46A7294}"/>
              </a:ext>
            </a:extLst>
          </p:cNvPr>
          <p:cNvSpPr txBox="1"/>
          <p:nvPr/>
        </p:nvSpPr>
        <p:spPr>
          <a:xfrm>
            <a:off x="443931" y="5888796"/>
            <a:ext cx="1153407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rPr>
              <a:t>Call to Action</a:t>
            </a:r>
            <a:endParaRPr lang="en-GB" sz="1400" b="1" dirty="0">
              <a:latin typeface="Calibri" panose="020F0502020204030204"/>
              <a:ea typeface="Calibri" panose="020F0502020204030204"/>
              <a:cs typeface="Calibri" panose="020F0502020204030204"/>
            </a:endParaRPr>
          </a:p>
          <a:p>
            <a:pPr marL="285750" indent="-285750">
              <a:buFont typeface="Arial"/>
              <a:buChar char="•"/>
            </a:pPr>
            <a:r>
              <a:rPr lang="en-US" sz="1400" dirty="0">
                <a:latin typeface="Arial"/>
              </a:rPr>
              <a:t>Don't wait for minor health concerns to get worse – think pharmacy first and get seen by your local community pharmacy team.</a:t>
            </a:r>
          </a:p>
          <a:p>
            <a:pPr marL="285750" indent="-285750">
              <a:buFont typeface="Arial"/>
              <a:buChar char="•"/>
            </a:pPr>
            <a:r>
              <a:rPr lang="en-US" sz="1400" dirty="0">
                <a:latin typeface="Arial"/>
                <a:ea typeface="Calibri"/>
                <a:cs typeface="Arial"/>
              </a:rPr>
              <a:t>For more information, visit nhs.uk/</a:t>
            </a:r>
            <a:r>
              <a:rPr lang="en-US" sz="1400" dirty="0" err="1">
                <a:latin typeface="Arial"/>
                <a:ea typeface="Calibri"/>
                <a:cs typeface="Arial"/>
              </a:rPr>
              <a:t>thinkpharmacyfirst</a:t>
            </a:r>
            <a:r>
              <a:rPr lang="en-US" sz="1400" dirty="0">
                <a:latin typeface="Arial"/>
                <a:ea typeface="Calibri"/>
                <a:cs typeface="Arial"/>
              </a:rPr>
              <a:t> </a:t>
            </a:r>
          </a:p>
        </p:txBody>
      </p:sp>
      <p:pic>
        <p:nvPicPr>
          <p:cNvPr id="8" name="Picture 7" descr="A blue square with white text&#10;&#10;Description automatically generated">
            <a:extLst>
              <a:ext uri="{FF2B5EF4-FFF2-40B4-BE49-F238E27FC236}">
                <a16:creationId xmlns:a16="http://schemas.microsoft.com/office/drawing/2014/main" id="{3C492D41-64AB-4E11-953F-5E00A6737D80}"/>
              </a:ext>
            </a:extLst>
          </p:cNvPr>
          <p:cNvPicPr>
            <a:picLocks noChangeAspect="1"/>
          </p:cNvPicPr>
          <p:nvPr/>
        </p:nvPicPr>
        <p:blipFill rotWithShape="1">
          <a:blip r:embed="rId3"/>
          <a:srcRect r="2500" b="5155"/>
          <a:stretch/>
        </p:blipFill>
        <p:spPr>
          <a:xfrm>
            <a:off x="10386868" y="153058"/>
            <a:ext cx="1448753" cy="858233"/>
          </a:xfrm>
          <a:prstGeom prst="rect">
            <a:avLst/>
          </a:prstGeom>
        </p:spPr>
      </p:pic>
    </p:spTree>
    <p:extLst>
      <p:ext uri="{BB962C8B-B14F-4D97-AF65-F5344CB8AC3E}">
        <p14:creationId xmlns:p14="http://schemas.microsoft.com/office/powerpoint/2010/main" val="264018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24CABEA-8761-BBAA-7C45-45401AAB43B8}"/>
              </a:ext>
            </a:extLst>
          </p:cNvPr>
          <p:cNvSpPr>
            <a:spLocks noGrp="1"/>
          </p:cNvSpPr>
          <p:nvPr>
            <p:ph type="title"/>
          </p:nvPr>
        </p:nvSpPr>
        <p:spPr>
          <a:xfrm>
            <a:off x="266313" y="204490"/>
            <a:ext cx="10704000" cy="570373"/>
          </a:xfrm>
        </p:spPr>
        <p:txBody>
          <a:bodyPr>
            <a:normAutofit/>
          </a:bodyPr>
          <a:lstStyle/>
          <a:p>
            <a:r>
              <a:rPr lang="en-GB" sz="2800" b="1">
                <a:solidFill>
                  <a:srgbClr val="005DB8"/>
                </a:solidFill>
                <a:latin typeface="Arial"/>
                <a:cs typeface="Arial"/>
              </a:rPr>
              <a:t>Content (1)</a:t>
            </a:r>
            <a:endParaRPr lang="en-US">
              <a:solidFill>
                <a:srgbClr val="005DB8"/>
              </a:solidFill>
            </a:endParaRPr>
          </a:p>
        </p:txBody>
      </p:sp>
      <p:sp>
        <p:nvSpPr>
          <p:cNvPr id="4" name="TextBox 3">
            <a:extLst>
              <a:ext uri="{FF2B5EF4-FFF2-40B4-BE49-F238E27FC236}">
                <a16:creationId xmlns:a16="http://schemas.microsoft.com/office/drawing/2014/main" id="{28476A6B-F11C-AA6C-8221-D516453EB98C}"/>
              </a:ext>
            </a:extLst>
          </p:cNvPr>
          <p:cNvSpPr txBox="1"/>
          <p:nvPr/>
        </p:nvSpPr>
        <p:spPr>
          <a:xfrm>
            <a:off x="266313" y="1132772"/>
            <a:ext cx="11777825" cy="5714385"/>
          </a:xfrm>
          <a:prstGeom prst="rect">
            <a:avLst/>
          </a:prstGeom>
          <a:noFill/>
        </p:spPr>
        <p:txBody>
          <a:bodyPr wrap="square" lIns="91440" tIns="45720" rIns="91440" bIns="45720" rtlCol="0" anchor="t">
            <a:spAutoFit/>
          </a:bodyPr>
          <a:lstStyle/>
          <a:p>
            <a:pPr algn="just"/>
            <a:r>
              <a:rPr lang="en-GB" sz="1400" dirty="0">
                <a:latin typeface="Arial"/>
                <a:ea typeface="MS Mincho"/>
                <a:cs typeface="Arial"/>
              </a:rPr>
              <a:t>Below are some examples of long and short copy that could be used when communicating with audiences about the campaign. Please use the copy for any newsletters, emails or other materials, including websites, e-bulletins and social media. Statistics to localise the copy is shown in the ‘supporting data’ section.</a:t>
            </a:r>
            <a:endParaRPr lang="en-US" sz="1400" dirty="0">
              <a:latin typeface="Arial"/>
              <a:ea typeface="MS Mincho"/>
              <a:cs typeface="Arial"/>
            </a:endParaRPr>
          </a:p>
          <a:p>
            <a:pPr algn="just"/>
            <a:endParaRPr lang="en-GB" sz="1400" dirty="0">
              <a:solidFill>
                <a:srgbClr val="000000"/>
              </a:solidFill>
              <a:latin typeface="Arial"/>
              <a:ea typeface="MS Mincho"/>
              <a:cs typeface="Arial"/>
            </a:endParaRPr>
          </a:p>
          <a:p>
            <a:pPr>
              <a:spcAft>
                <a:spcPts val="600"/>
              </a:spcAft>
            </a:pPr>
            <a:r>
              <a:rPr lang="en-US" sz="1400" b="1" dirty="0">
                <a:solidFill>
                  <a:srgbClr val="000000"/>
                </a:solidFill>
                <a:latin typeface="Arial"/>
                <a:ea typeface="MS Mincho"/>
                <a:cs typeface="Arial"/>
              </a:rPr>
              <a:t>LONG COPY</a:t>
            </a:r>
            <a:endParaRPr lang="en-US" sz="1400" dirty="0">
              <a:solidFill>
                <a:srgbClr val="000000"/>
              </a:solidFill>
              <a:latin typeface="Calibri" panose="020F0502020204030204"/>
              <a:ea typeface="MS Mincho"/>
              <a:cs typeface="Calibri" panose="020F0502020204030204"/>
            </a:endParaRPr>
          </a:p>
          <a:p>
            <a:pPr>
              <a:spcAft>
                <a:spcPts val="600"/>
              </a:spcAft>
            </a:pPr>
            <a:r>
              <a:rPr lang="en-GB" sz="1400" dirty="0">
                <a:latin typeface="Arial"/>
                <a:ea typeface="MS Mincho"/>
                <a:cs typeface="Arial"/>
              </a:rPr>
              <a:t>Going to your local pharmacy offers an easy and convenient way to get clinical advice on minor health concerns, and now community pharmacies can offer </a:t>
            </a:r>
            <a:r>
              <a:rPr lang="en-US" sz="1400" dirty="0">
                <a:solidFill>
                  <a:srgbClr val="000000"/>
                </a:solidFill>
                <a:latin typeface="Arial"/>
                <a:ea typeface="MS Mincho"/>
                <a:cs typeface="Arial"/>
              </a:rPr>
              <a:t>treatment and, when appropriate, some prescription medicine, for seven common conditions without patients needing to see a GP, as part of a major transformation in the way the NHS delivers care</a:t>
            </a:r>
            <a:r>
              <a:rPr lang="en-US" sz="1400" dirty="0">
                <a:latin typeface="Arial"/>
                <a:ea typeface="MS Mincho"/>
                <a:cs typeface="Arial"/>
              </a:rPr>
              <a:t>. </a:t>
            </a:r>
            <a:endParaRPr lang="en-US" sz="1400" b="1" dirty="0">
              <a:latin typeface="Arial"/>
              <a:ea typeface="MS Mincho"/>
              <a:cs typeface="Arial"/>
            </a:endParaRPr>
          </a:p>
          <a:p>
            <a:pPr>
              <a:spcAft>
                <a:spcPts val="600"/>
              </a:spcAft>
            </a:pPr>
            <a:r>
              <a:rPr lang="en-US" sz="1400" dirty="0">
                <a:solidFill>
                  <a:srgbClr val="000000"/>
                </a:solidFill>
                <a:latin typeface="Arial"/>
                <a:ea typeface="+mn-lt"/>
                <a:cs typeface="Arial"/>
              </a:rPr>
              <a:t>Highly trained pharmacists at more than nine in ten pharmacies can now assess, treat, and when appropriate, provide some prescription medicine  for </a:t>
            </a:r>
            <a:r>
              <a:rPr lang="en-GB" sz="1400" dirty="0">
                <a:latin typeface="Arial"/>
                <a:ea typeface="MS Mincho"/>
                <a:cs typeface="Arial"/>
              </a:rPr>
              <a:t>earache (for those aged between 1 and 17), impetigo (for those aged 1 year and over), infected insect bites (for those aged 1 year and over), shingles (for those aged over 18 years old), sinusitis (for those aged 12 years and over), sore throat (for those aged 5 years and over) and urinary tract infections (UTIs) (for women aged 16-64 years) without the need for a GP appointment.​</a:t>
            </a:r>
          </a:p>
          <a:p>
            <a:pPr>
              <a:spcAft>
                <a:spcPts val="600"/>
              </a:spcAft>
            </a:pPr>
            <a:r>
              <a:rPr lang="en-US" sz="1400" dirty="0">
                <a:latin typeface="Arial"/>
                <a:ea typeface="MS Mincho"/>
                <a:cs typeface="Arial"/>
              </a:rPr>
              <a:t>Community pharmacy teams are highly-skilled, qualified health professionals who have the right clinical training to give people the health advice they need. Patients don't need an appointment and private consultation rooms are available. Pharmacy teams can also signpost to other relevant local services where necessary. </a:t>
            </a:r>
            <a:endParaRPr lang="en-US" dirty="0">
              <a:cs typeface="Calibri"/>
            </a:endParaRPr>
          </a:p>
          <a:p>
            <a:pPr>
              <a:spcAft>
                <a:spcPts val="600"/>
              </a:spcAft>
            </a:pPr>
            <a:r>
              <a:rPr lang="en-US" sz="1400" dirty="0">
                <a:latin typeface="Arial"/>
                <a:ea typeface="MS Mincho"/>
                <a:cs typeface="Arial"/>
              </a:rPr>
              <a:t>Pharmacists have always helped patients, families and carers in their communities stay healthy and are well placed to offer treatment for health conditions. By expanding the services community pharmacies offer, the NHS is aiming to free up GP appointments and give people more choice in how and where they access care.</a:t>
            </a:r>
          </a:p>
          <a:p>
            <a:pPr>
              <a:spcAft>
                <a:spcPts val="600"/>
              </a:spcAft>
            </a:pPr>
            <a:r>
              <a:rPr lang="en-US" sz="1400" dirty="0">
                <a:latin typeface="Arial"/>
                <a:ea typeface="MS Mincho"/>
                <a:cs typeface="Arial"/>
              </a:rPr>
              <a:t>Don't wait for minor health concerns to get worse – think pharmacy first and get seen by your local pharmacy team.</a:t>
            </a:r>
          </a:p>
          <a:p>
            <a:pPr>
              <a:spcAft>
                <a:spcPts val="600"/>
              </a:spcAft>
            </a:pPr>
            <a:endParaRPr lang="en-US" sz="1400" dirty="0">
              <a:latin typeface="Arial"/>
              <a:ea typeface="MS Mincho"/>
              <a:cs typeface="Arial"/>
            </a:endParaRPr>
          </a:p>
          <a:p>
            <a:pPr>
              <a:spcAft>
                <a:spcPts val="500"/>
              </a:spcAft>
            </a:pPr>
            <a:r>
              <a:rPr lang="en-US" sz="1400" dirty="0">
                <a:latin typeface="Arial"/>
                <a:ea typeface="MS Mincho"/>
                <a:cs typeface="Arial"/>
              </a:rPr>
              <a:t>For more information, visit nhs.uk/</a:t>
            </a:r>
            <a:r>
              <a:rPr lang="en-US" sz="1400" dirty="0" err="1">
                <a:latin typeface="Arial"/>
                <a:ea typeface="MS Mincho"/>
                <a:cs typeface="Arial"/>
              </a:rPr>
              <a:t>thinkpharmacyfirst</a:t>
            </a:r>
            <a:r>
              <a:rPr lang="en-US" sz="1400" dirty="0">
                <a:latin typeface="Arial"/>
                <a:ea typeface="MS Mincho"/>
                <a:cs typeface="Arial"/>
              </a:rPr>
              <a:t> </a:t>
            </a:r>
          </a:p>
          <a:p>
            <a:pPr>
              <a:spcAft>
                <a:spcPts val="500"/>
              </a:spcAft>
            </a:pPr>
            <a:endParaRPr lang="en-US" sz="1400" dirty="0">
              <a:latin typeface="Arial"/>
              <a:ea typeface="MS Mincho"/>
              <a:cs typeface="Arial"/>
            </a:endParaRPr>
          </a:p>
          <a:p>
            <a:endParaRPr lang="en-GB" sz="1400" b="1" dirty="0">
              <a:highlight>
                <a:srgbClr val="FFFF00"/>
              </a:highlight>
              <a:latin typeface="Arial"/>
              <a:ea typeface="MS Mincho"/>
              <a:cs typeface="Arial"/>
            </a:endParaRPr>
          </a:p>
        </p:txBody>
      </p:sp>
      <p:pic>
        <p:nvPicPr>
          <p:cNvPr id="3" name="Picture 2" descr="A blue square with white text&#10;&#10;Description automatically generated">
            <a:extLst>
              <a:ext uri="{FF2B5EF4-FFF2-40B4-BE49-F238E27FC236}">
                <a16:creationId xmlns:a16="http://schemas.microsoft.com/office/drawing/2014/main" id="{04460671-D711-9E31-A8F5-CB76875F7424}"/>
              </a:ext>
            </a:extLst>
          </p:cNvPr>
          <p:cNvPicPr>
            <a:picLocks noChangeAspect="1"/>
          </p:cNvPicPr>
          <p:nvPr/>
        </p:nvPicPr>
        <p:blipFill rotWithShape="1">
          <a:blip r:embed="rId3"/>
          <a:srcRect r="2500" b="5155"/>
          <a:stretch/>
        </p:blipFill>
        <p:spPr>
          <a:xfrm>
            <a:off x="10386868" y="153058"/>
            <a:ext cx="1448753" cy="858233"/>
          </a:xfrm>
          <a:prstGeom prst="rect">
            <a:avLst/>
          </a:prstGeom>
        </p:spPr>
      </p:pic>
    </p:spTree>
    <p:extLst>
      <p:ext uri="{BB962C8B-B14F-4D97-AF65-F5344CB8AC3E}">
        <p14:creationId xmlns:p14="http://schemas.microsoft.com/office/powerpoint/2010/main" val="389584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63725-4BF3-772F-08CA-6429AABDF7E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8062B1C-5B65-B2DF-02FC-3F7E81BB9C81}"/>
              </a:ext>
            </a:extLst>
          </p:cNvPr>
          <p:cNvSpPr>
            <a:spLocks noGrp="1"/>
          </p:cNvSpPr>
          <p:nvPr>
            <p:ph type="title"/>
          </p:nvPr>
        </p:nvSpPr>
        <p:spPr>
          <a:xfrm>
            <a:off x="266313" y="204490"/>
            <a:ext cx="10704000" cy="570373"/>
          </a:xfrm>
        </p:spPr>
        <p:txBody>
          <a:bodyPr>
            <a:normAutofit/>
          </a:bodyPr>
          <a:lstStyle/>
          <a:p>
            <a:r>
              <a:rPr lang="en-GB" sz="2800" b="1">
                <a:solidFill>
                  <a:srgbClr val="005DB8"/>
                </a:solidFill>
                <a:latin typeface="Arial"/>
                <a:cs typeface="Arial"/>
              </a:rPr>
              <a:t>Content (2)</a:t>
            </a:r>
            <a:endParaRPr lang="en-US">
              <a:solidFill>
                <a:srgbClr val="005DB8"/>
              </a:solidFill>
            </a:endParaRPr>
          </a:p>
        </p:txBody>
      </p:sp>
      <p:sp>
        <p:nvSpPr>
          <p:cNvPr id="4" name="TextBox 3">
            <a:extLst>
              <a:ext uri="{FF2B5EF4-FFF2-40B4-BE49-F238E27FC236}">
                <a16:creationId xmlns:a16="http://schemas.microsoft.com/office/drawing/2014/main" id="{9D269F0A-9162-4A83-BCB2-E7DDB9F6F322}"/>
              </a:ext>
            </a:extLst>
          </p:cNvPr>
          <p:cNvSpPr txBox="1"/>
          <p:nvPr/>
        </p:nvSpPr>
        <p:spPr>
          <a:xfrm>
            <a:off x="266313" y="1132772"/>
            <a:ext cx="10939625" cy="4124206"/>
          </a:xfrm>
          <a:prstGeom prst="rect">
            <a:avLst/>
          </a:prstGeom>
          <a:noFill/>
        </p:spPr>
        <p:txBody>
          <a:bodyPr wrap="square" lIns="91440" tIns="45720" rIns="91440" bIns="45720" rtlCol="0" anchor="t">
            <a:spAutoFit/>
          </a:bodyPr>
          <a:lstStyle/>
          <a:p>
            <a:pPr>
              <a:spcAft>
                <a:spcPts val="600"/>
              </a:spcAft>
            </a:pPr>
            <a:r>
              <a:rPr lang="en-US" sz="1400" b="1" dirty="0">
                <a:solidFill>
                  <a:srgbClr val="000000"/>
                </a:solidFill>
                <a:latin typeface="Arial"/>
                <a:ea typeface="MS Mincho"/>
                <a:cs typeface="Arial"/>
              </a:rPr>
              <a:t>S</a:t>
            </a:r>
            <a:r>
              <a:rPr lang="en-US" sz="1400" b="1" dirty="0">
                <a:latin typeface="Arial"/>
                <a:ea typeface="MS Mincho"/>
                <a:cs typeface="Arial"/>
              </a:rPr>
              <a:t>HORT COPY</a:t>
            </a:r>
          </a:p>
          <a:p>
            <a:pPr>
              <a:spcAft>
                <a:spcPts val="600"/>
              </a:spcAft>
            </a:pPr>
            <a:endParaRPr lang="en-US" sz="1400" b="1" dirty="0">
              <a:latin typeface="Arial"/>
              <a:ea typeface="MS Mincho"/>
              <a:cs typeface="Arial"/>
            </a:endParaRPr>
          </a:p>
          <a:p>
            <a:pPr>
              <a:spcAft>
                <a:spcPts val="600"/>
              </a:spcAft>
            </a:pPr>
            <a:r>
              <a:rPr lang="en-GB" sz="1400" dirty="0">
                <a:latin typeface="Arial"/>
                <a:ea typeface="MS Mincho"/>
                <a:cs typeface="Arial"/>
              </a:rPr>
              <a:t>Community pharmacies can offer </a:t>
            </a:r>
            <a:r>
              <a:rPr lang="en-US" sz="1400" dirty="0">
                <a:latin typeface="Arial"/>
                <a:ea typeface="MS Mincho"/>
                <a:cs typeface="Arial"/>
              </a:rPr>
              <a:t>treatment and when appropriate some prescription medicine, for seven common conditions without patients needing to see a GP, as part of a major transformation in the way the NHS delivers care. </a:t>
            </a:r>
            <a:endParaRPr lang="en-US" sz="1400" dirty="0">
              <a:solidFill>
                <a:srgbClr val="808080"/>
              </a:solidFill>
              <a:latin typeface="Arial"/>
              <a:cs typeface="Arial"/>
            </a:endParaRPr>
          </a:p>
          <a:p>
            <a:pPr>
              <a:spcAft>
                <a:spcPts val="600"/>
              </a:spcAft>
            </a:pPr>
            <a:r>
              <a:rPr lang="en-US" sz="1400" dirty="0">
                <a:latin typeface="Arial"/>
                <a:ea typeface="MS Mincho"/>
                <a:cs typeface="Arial"/>
              </a:rPr>
              <a:t>Highly trained pharmacists at more than nine in ten pharmacies can now assess, </a:t>
            </a:r>
            <a:r>
              <a:rPr lang="en-GB" sz="1400" dirty="0">
                <a:latin typeface="Arial"/>
                <a:ea typeface="MS Mincho"/>
                <a:cs typeface="Arial"/>
              </a:rPr>
              <a:t>treat, and when appropriate, provide some prescription medicine </a:t>
            </a:r>
            <a:r>
              <a:rPr lang="en-US" sz="1400" dirty="0">
                <a:latin typeface="Arial"/>
                <a:ea typeface="MS Mincho"/>
                <a:cs typeface="Arial"/>
              </a:rPr>
              <a:t>for earache </a:t>
            </a:r>
            <a:r>
              <a:rPr lang="en-GB" sz="1400" dirty="0">
                <a:latin typeface="Arial"/>
                <a:ea typeface="MS Mincho"/>
                <a:cs typeface="Arial"/>
              </a:rPr>
              <a:t>(for those aged between 1 and 17)</a:t>
            </a:r>
            <a:r>
              <a:rPr lang="en-US" sz="1400" dirty="0">
                <a:latin typeface="Arial"/>
                <a:ea typeface="MS Mincho"/>
                <a:cs typeface="Arial"/>
              </a:rPr>
              <a:t>, impetigo, infected insect bites, shingles, sinusitis, sore throat, urinary tract infections (UTIs) for women aged 16-64 - without the need for a GP appointment.</a:t>
            </a:r>
            <a:endParaRPr lang="en-US" sz="1400" dirty="0">
              <a:solidFill>
                <a:srgbClr val="808080"/>
              </a:solidFill>
              <a:latin typeface="Arial"/>
              <a:ea typeface="MS Mincho"/>
              <a:cs typeface="Arial"/>
            </a:endParaRPr>
          </a:p>
          <a:p>
            <a:pPr>
              <a:spcAft>
                <a:spcPts val="600"/>
              </a:spcAft>
            </a:pPr>
            <a:r>
              <a:rPr lang="en-GB" sz="1400">
                <a:latin typeface="Arial"/>
                <a:ea typeface="MS Mincho"/>
                <a:cs typeface="Arial"/>
              </a:rPr>
              <a:t>Available at the heart of local communities</a:t>
            </a:r>
            <a:r>
              <a:rPr lang="en-US" sz="1400">
                <a:latin typeface="Arial"/>
                <a:ea typeface="MS Mincho"/>
                <a:cs typeface="Arial"/>
              </a:rPr>
              <a:t>, </a:t>
            </a:r>
            <a:r>
              <a:rPr lang="en-US" sz="1400" dirty="0">
                <a:latin typeface="Arial"/>
                <a:ea typeface="MS Mincho"/>
                <a:cs typeface="Arial"/>
              </a:rPr>
              <a:t>community pharmacy teams have the right clinical training to give people the health advice they need, with no appointment necessary and private consultations available. Community pharmacists will signpost patients to other local services where necessary. </a:t>
            </a:r>
          </a:p>
          <a:p>
            <a:pPr>
              <a:spcAft>
                <a:spcPts val="600"/>
              </a:spcAft>
            </a:pPr>
            <a:r>
              <a:rPr lang="en-US" sz="1400" dirty="0">
                <a:latin typeface="Arial"/>
                <a:ea typeface="MS Mincho"/>
                <a:cs typeface="Arial"/>
              </a:rPr>
              <a:t>By expanding the services community pharmacies offer, the NHS is aiming to help free up GP appointments and give people more choice in how and where they access care. </a:t>
            </a:r>
          </a:p>
          <a:p>
            <a:pPr>
              <a:spcAft>
                <a:spcPts val="600"/>
              </a:spcAft>
            </a:pPr>
            <a:r>
              <a:rPr lang="en-US" sz="1400" dirty="0">
                <a:latin typeface="Arial"/>
                <a:ea typeface="MS Mincho"/>
                <a:cs typeface="Arial"/>
              </a:rPr>
              <a:t>Don't wait for minor health concerns to get worse – think pharmacy first and get seen by your local pharmacy team.</a:t>
            </a:r>
          </a:p>
          <a:p>
            <a:pPr>
              <a:spcAft>
                <a:spcPts val="600"/>
              </a:spcAft>
            </a:pPr>
            <a:r>
              <a:rPr lang="en-US" sz="1400" dirty="0">
                <a:latin typeface="Arial"/>
                <a:ea typeface="MS Mincho"/>
                <a:cs typeface="Arial"/>
              </a:rPr>
              <a:t>For more information, visit nhs.uk/</a:t>
            </a:r>
            <a:r>
              <a:rPr lang="en-US" sz="1400" dirty="0" err="1">
                <a:latin typeface="Arial"/>
                <a:ea typeface="MS Mincho"/>
                <a:cs typeface="Arial"/>
              </a:rPr>
              <a:t>thinkpharmacyfirst</a:t>
            </a:r>
            <a:r>
              <a:rPr lang="en-US" sz="1400" dirty="0">
                <a:latin typeface="Arial"/>
                <a:ea typeface="MS Mincho"/>
                <a:cs typeface="Arial"/>
              </a:rPr>
              <a:t> </a:t>
            </a:r>
            <a:endParaRPr lang="en-US" sz="1400" dirty="0">
              <a:highlight>
                <a:srgbClr val="FFFF00"/>
              </a:highlight>
              <a:latin typeface="Arial"/>
              <a:ea typeface="MS Mincho"/>
              <a:cs typeface="Arial"/>
            </a:endParaRPr>
          </a:p>
          <a:p>
            <a:endParaRPr lang="en-US" sz="1200" dirty="0">
              <a:latin typeface="Calibri"/>
              <a:ea typeface="MS Mincho"/>
              <a:cs typeface="Calibri"/>
            </a:endParaRPr>
          </a:p>
          <a:p>
            <a:endParaRPr lang="en-GB" sz="1400" b="1" dirty="0">
              <a:highlight>
                <a:srgbClr val="FFFF00"/>
              </a:highlight>
              <a:latin typeface="Arial"/>
              <a:ea typeface="MS Mincho"/>
              <a:cs typeface="Arial"/>
            </a:endParaRPr>
          </a:p>
        </p:txBody>
      </p:sp>
      <p:pic>
        <p:nvPicPr>
          <p:cNvPr id="3" name="Picture 2" descr="A blue square with white text&#10;&#10;Description automatically generated">
            <a:extLst>
              <a:ext uri="{FF2B5EF4-FFF2-40B4-BE49-F238E27FC236}">
                <a16:creationId xmlns:a16="http://schemas.microsoft.com/office/drawing/2014/main" id="{142CB620-0DD0-D51C-92A6-DD49CB21C6F8}"/>
              </a:ext>
            </a:extLst>
          </p:cNvPr>
          <p:cNvPicPr>
            <a:picLocks noChangeAspect="1"/>
          </p:cNvPicPr>
          <p:nvPr/>
        </p:nvPicPr>
        <p:blipFill rotWithShape="1">
          <a:blip r:embed="rId3"/>
          <a:srcRect r="2500" b="5155"/>
          <a:stretch/>
        </p:blipFill>
        <p:spPr>
          <a:xfrm>
            <a:off x="10386868" y="153058"/>
            <a:ext cx="1448753" cy="858233"/>
          </a:xfrm>
          <a:prstGeom prst="rect">
            <a:avLst/>
          </a:prstGeom>
        </p:spPr>
      </p:pic>
    </p:spTree>
    <p:extLst>
      <p:ext uri="{BB962C8B-B14F-4D97-AF65-F5344CB8AC3E}">
        <p14:creationId xmlns:p14="http://schemas.microsoft.com/office/powerpoint/2010/main" val="37954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70D46-726B-E271-2AC1-B53C82088A5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DD964A7-A8FD-AF89-EDC9-D4BE984D956D}"/>
              </a:ext>
            </a:extLst>
          </p:cNvPr>
          <p:cNvSpPr>
            <a:spLocks noGrp="1"/>
          </p:cNvSpPr>
          <p:nvPr>
            <p:ph type="title"/>
          </p:nvPr>
        </p:nvSpPr>
        <p:spPr>
          <a:xfrm>
            <a:off x="266313" y="204490"/>
            <a:ext cx="10704000" cy="570373"/>
          </a:xfrm>
        </p:spPr>
        <p:txBody>
          <a:bodyPr>
            <a:normAutofit/>
          </a:bodyPr>
          <a:lstStyle/>
          <a:p>
            <a:r>
              <a:rPr lang="en-GB" sz="2800" b="1">
                <a:solidFill>
                  <a:srgbClr val="005DB8"/>
                </a:solidFill>
                <a:latin typeface="Arial"/>
                <a:cs typeface="Arial"/>
              </a:rPr>
              <a:t>Social media</a:t>
            </a:r>
            <a:endParaRPr lang="en-US">
              <a:solidFill>
                <a:srgbClr val="005DB8"/>
              </a:solidFill>
            </a:endParaRPr>
          </a:p>
        </p:txBody>
      </p:sp>
      <p:sp>
        <p:nvSpPr>
          <p:cNvPr id="4" name="TextBox 3">
            <a:extLst>
              <a:ext uri="{FF2B5EF4-FFF2-40B4-BE49-F238E27FC236}">
                <a16:creationId xmlns:a16="http://schemas.microsoft.com/office/drawing/2014/main" id="{84529132-61AB-08C9-20A5-D455C9B7A231}"/>
              </a:ext>
            </a:extLst>
          </p:cNvPr>
          <p:cNvSpPr txBox="1"/>
          <p:nvPr/>
        </p:nvSpPr>
        <p:spPr>
          <a:xfrm>
            <a:off x="266313" y="1274286"/>
            <a:ext cx="9241454" cy="1815882"/>
          </a:xfrm>
          <a:prstGeom prst="rect">
            <a:avLst/>
          </a:prstGeom>
          <a:noFill/>
        </p:spPr>
        <p:txBody>
          <a:bodyPr wrap="square" lIns="91440" tIns="45720" rIns="91440" bIns="45720" rtlCol="0" anchor="t">
            <a:spAutoFit/>
          </a:bodyPr>
          <a:lstStyle/>
          <a:p>
            <a:pPr algn="just"/>
            <a:r>
              <a:rPr lang="en-GB" sz="1400" dirty="0">
                <a:latin typeface="Arial"/>
                <a:ea typeface="MS Mincho"/>
                <a:cs typeface="Arial"/>
              </a:rPr>
              <a:t>We will amplify the reach of the campaign by posting content across NHS media channels including X (formerly known as Twitter), Facebook and Instagram, Snapchat, Reddit, and </a:t>
            </a:r>
            <a:r>
              <a:rPr lang="en-GB" sz="1400" dirty="0" err="1">
                <a:latin typeface="Arial"/>
                <a:ea typeface="MS Mincho"/>
                <a:cs typeface="Arial"/>
              </a:rPr>
              <a:t>Nextdoor</a:t>
            </a:r>
            <a:r>
              <a:rPr lang="en-GB" sz="1400" dirty="0">
                <a:latin typeface="Arial"/>
                <a:ea typeface="MS Mincho"/>
                <a:cs typeface="Arial"/>
              </a:rPr>
              <a:t>. </a:t>
            </a:r>
            <a:endParaRPr lang="en-US" sz="1400" dirty="0">
              <a:latin typeface="Arial"/>
              <a:ea typeface="MS Mincho"/>
              <a:cs typeface="Arial"/>
            </a:endParaRPr>
          </a:p>
          <a:p>
            <a:pPr algn="just"/>
            <a:endParaRPr lang="en-GB" sz="1400" dirty="0">
              <a:latin typeface="Arial"/>
              <a:ea typeface="MS Mincho"/>
              <a:cs typeface="Arial"/>
            </a:endParaRPr>
          </a:p>
          <a:p>
            <a:pPr algn="just"/>
            <a:r>
              <a:rPr lang="en-GB" sz="1400" dirty="0">
                <a:latin typeface="Arial"/>
                <a:ea typeface="MS Mincho"/>
                <a:cs typeface="Arial"/>
              </a:rPr>
              <a:t>Please help us get the message out there by using your social media channels </a:t>
            </a:r>
            <a:r>
              <a:rPr lang="en-GB" sz="1400" dirty="0">
                <a:highlight>
                  <a:srgbClr val="FFFFFF"/>
                </a:highlight>
                <a:latin typeface="Arial"/>
                <a:ea typeface="MS Mincho"/>
                <a:cs typeface="Arial"/>
              </a:rPr>
              <a:t>to support the campaign. </a:t>
            </a:r>
            <a:endParaRPr lang="en-US" sz="1400" dirty="0">
              <a:latin typeface="Arial"/>
              <a:ea typeface="MS Mincho"/>
              <a:cs typeface="Arial"/>
            </a:endParaRPr>
          </a:p>
          <a:p>
            <a:pPr algn="just"/>
            <a:endParaRPr lang="en-GB" sz="1400" dirty="0">
              <a:latin typeface="Arial"/>
              <a:ea typeface="MS Mincho"/>
              <a:cs typeface="Arial"/>
            </a:endParaRPr>
          </a:p>
          <a:p>
            <a:pPr algn="just"/>
            <a:r>
              <a:rPr lang="en-GB" sz="1400" dirty="0">
                <a:latin typeface="Arial"/>
                <a:ea typeface="MS Mincho"/>
                <a:cs typeface="Arial"/>
              </a:rPr>
              <a:t>Social media assets (videos and static images, some examples below) along with recommended accompanying post copy is available on the Campaign Resource Centre [</a:t>
            </a:r>
            <a:r>
              <a:rPr lang="en-GB" sz="1400" dirty="0">
                <a:ea typeface="+mn-lt"/>
                <a:cs typeface="+mn-lt"/>
                <a:hlinkClick r:id="rId3"/>
              </a:rPr>
              <a:t>Social media | Think Pharmacy First | Campaign Resource Centre (dhsc.gov.uk)</a:t>
            </a:r>
            <a:r>
              <a:rPr lang="en-GB" sz="1400" dirty="0">
                <a:ea typeface="+mn-lt"/>
                <a:cs typeface="+mn-lt"/>
              </a:rPr>
              <a:t>]</a:t>
            </a:r>
            <a:endParaRPr lang="en-GB" sz="1400" dirty="0">
              <a:latin typeface="Calibri"/>
              <a:ea typeface="Calibri"/>
              <a:cs typeface="Calibri"/>
            </a:endParaRPr>
          </a:p>
        </p:txBody>
      </p:sp>
      <p:pic>
        <p:nvPicPr>
          <p:cNvPr id="2" name="Picture 1" descr="Twitter's new X logo changed twice while you were asleep; 'will evolve over  time,' says Elon Musk - BusinessToday">
            <a:extLst>
              <a:ext uri="{FF2B5EF4-FFF2-40B4-BE49-F238E27FC236}">
                <a16:creationId xmlns:a16="http://schemas.microsoft.com/office/drawing/2014/main" id="{3DF4555E-3EF6-3D59-13ED-C08CE7DBF5C6}"/>
              </a:ext>
            </a:extLst>
          </p:cNvPr>
          <p:cNvPicPr>
            <a:picLocks noChangeAspect="1"/>
          </p:cNvPicPr>
          <p:nvPr/>
        </p:nvPicPr>
        <p:blipFill>
          <a:blip r:embed="rId4"/>
          <a:stretch>
            <a:fillRect/>
          </a:stretch>
        </p:blipFill>
        <p:spPr>
          <a:xfrm>
            <a:off x="10418989" y="1993446"/>
            <a:ext cx="819150" cy="809625"/>
          </a:xfrm>
          <a:prstGeom prst="rect">
            <a:avLst/>
          </a:prstGeom>
        </p:spPr>
      </p:pic>
      <p:pic>
        <p:nvPicPr>
          <p:cNvPr id="3" name="Picture 2" descr="A blue square with a white letter f&#10;&#10;Description automatically generated">
            <a:extLst>
              <a:ext uri="{FF2B5EF4-FFF2-40B4-BE49-F238E27FC236}">
                <a16:creationId xmlns:a16="http://schemas.microsoft.com/office/drawing/2014/main" id="{F647A52A-62F5-2F98-20BA-55E2C3761E56}"/>
              </a:ext>
            </a:extLst>
          </p:cNvPr>
          <p:cNvPicPr>
            <a:picLocks noChangeAspect="1"/>
          </p:cNvPicPr>
          <p:nvPr/>
        </p:nvPicPr>
        <p:blipFill>
          <a:blip r:embed="rId5"/>
          <a:stretch>
            <a:fillRect/>
          </a:stretch>
        </p:blipFill>
        <p:spPr>
          <a:xfrm>
            <a:off x="10420350" y="3246664"/>
            <a:ext cx="857250" cy="847725"/>
          </a:xfrm>
          <a:prstGeom prst="rect">
            <a:avLst/>
          </a:prstGeom>
        </p:spPr>
      </p:pic>
      <p:pic>
        <p:nvPicPr>
          <p:cNvPr id="5" name="Picture 4" descr="A logo of a camera&#10;&#10;Description automatically generated">
            <a:extLst>
              <a:ext uri="{FF2B5EF4-FFF2-40B4-BE49-F238E27FC236}">
                <a16:creationId xmlns:a16="http://schemas.microsoft.com/office/drawing/2014/main" id="{7116A5C0-6CDD-138C-FF36-1BB4282E0675}"/>
              </a:ext>
            </a:extLst>
          </p:cNvPr>
          <p:cNvPicPr>
            <a:picLocks noChangeAspect="1"/>
          </p:cNvPicPr>
          <p:nvPr/>
        </p:nvPicPr>
        <p:blipFill>
          <a:blip r:embed="rId6"/>
          <a:stretch>
            <a:fillRect/>
          </a:stretch>
        </p:blipFill>
        <p:spPr>
          <a:xfrm>
            <a:off x="10421711" y="4576081"/>
            <a:ext cx="857250" cy="847725"/>
          </a:xfrm>
          <a:prstGeom prst="rect">
            <a:avLst/>
          </a:prstGeom>
        </p:spPr>
      </p:pic>
      <p:pic>
        <p:nvPicPr>
          <p:cNvPr id="10" name="Picture 9" descr="A blue square with white text&#10;&#10;Description automatically generated">
            <a:extLst>
              <a:ext uri="{FF2B5EF4-FFF2-40B4-BE49-F238E27FC236}">
                <a16:creationId xmlns:a16="http://schemas.microsoft.com/office/drawing/2014/main" id="{591094CB-FDF5-B613-0AAC-D5D5BC197E92}"/>
              </a:ext>
            </a:extLst>
          </p:cNvPr>
          <p:cNvPicPr>
            <a:picLocks noChangeAspect="1"/>
          </p:cNvPicPr>
          <p:nvPr/>
        </p:nvPicPr>
        <p:blipFill rotWithShape="1">
          <a:blip r:embed="rId7"/>
          <a:srcRect r="2500" b="5155"/>
          <a:stretch/>
        </p:blipFill>
        <p:spPr>
          <a:xfrm>
            <a:off x="10386868" y="153058"/>
            <a:ext cx="1448753" cy="858233"/>
          </a:xfrm>
          <a:prstGeom prst="rect">
            <a:avLst/>
          </a:prstGeom>
        </p:spPr>
      </p:pic>
      <p:pic>
        <p:nvPicPr>
          <p:cNvPr id="7" name="Picture 6" descr="A person standing in front of a pharmacy&#10;&#10;Description automatically generated">
            <a:extLst>
              <a:ext uri="{FF2B5EF4-FFF2-40B4-BE49-F238E27FC236}">
                <a16:creationId xmlns:a16="http://schemas.microsoft.com/office/drawing/2014/main" id="{2AE57DF1-789F-2E9F-760C-309B687C19CD}"/>
              </a:ext>
            </a:extLst>
          </p:cNvPr>
          <p:cNvPicPr>
            <a:picLocks noChangeAspect="1"/>
          </p:cNvPicPr>
          <p:nvPr/>
        </p:nvPicPr>
        <p:blipFill>
          <a:blip r:embed="rId8"/>
          <a:stretch>
            <a:fillRect/>
          </a:stretch>
        </p:blipFill>
        <p:spPr>
          <a:xfrm>
            <a:off x="709070" y="3536799"/>
            <a:ext cx="2924411" cy="2924411"/>
          </a:xfrm>
          <a:prstGeom prst="rect">
            <a:avLst/>
          </a:prstGeom>
        </p:spPr>
      </p:pic>
      <p:pic>
        <p:nvPicPr>
          <p:cNvPr id="8" name="Picture 7" descr="A person standing outside a pharmacy&#10;&#10;Description automatically generated">
            <a:extLst>
              <a:ext uri="{FF2B5EF4-FFF2-40B4-BE49-F238E27FC236}">
                <a16:creationId xmlns:a16="http://schemas.microsoft.com/office/drawing/2014/main" id="{C1FB28F2-C739-FC1D-ADAC-FC64ECFD1487}"/>
              </a:ext>
            </a:extLst>
          </p:cNvPr>
          <p:cNvPicPr>
            <a:picLocks noChangeAspect="1"/>
          </p:cNvPicPr>
          <p:nvPr/>
        </p:nvPicPr>
        <p:blipFill>
          <a:blip r:embed="rId9"/>
          <a:stretch>
            <a:fillRect/>
          </a:stretch>
        </p:blipFill>
        <p:spPr>
          <a:xfrm>
            <a:off x="3735388" y="3533129"/>
            <a:ext cx="2924410" cy="2933818"/>
          </a:xfrm>
          <a:prstGeom prst="rect">
            <a:avLst/>
          </a:prstGeom>
        </p:spPr>
      </p:pic>
      <p:pic>
        <p:nvPicPr>
          <p:cNvPr id="11" name="Picture 10" descr="A person standing outside a pharmacy&#10;&#10;Description automatically generated">
            <a:extLst>
              <a:ext uri="{FF2B5EF4-FFF2-40B4-BE49-F238E27FC236}">
                <a16:creationId xmlns:a16="http://schemas.microsoft.com/office/drawing/2014/main" id="{22A57840-9E00-78FF-8B71-FFDDBF5C9249}"/>
              </a:ext>
            </a:extLst>
          </p:cNvPr>
          <p:cNvPicPr>
            <a:picLocks noChangeAspect="1"/>
          </p:cNvPicPr>
          <p:nvPr/>
        </p:nvPicPr>
        <p:blipFill>
          <a:blip r:embed="rId10"/>
          <a:stretch>
            <a:fillRect/>
          </a:stretch>
        </p:blipFill>
        <p:spPr>
          <a:xfrm>
            <a:off x="6708128" y="3533128"/>
            <a:ext cx="2924410" cy="2933818"/>
          </a:xfrm>
          <a:prstGeom prst="rect">
            <a:avLst/>
          </a:prstGeom>
        </p:spPr>
      </p:pic>
    </p:spTree>
    <p:extLst>
      <p:ext uri="{BB962C8B-B14F-4D97-AF65-F5344CB8AC3E}">
        <p14:creationId xmlns:p14="http://schemas.microsoft.com/office/powerpoint/2010/main" val="3333928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6a82410-35a1-48d9-a432-e298e5b95e46">
      <Terms xmlns="http://schemas.microsoft.com/office/infopath/2007/PartnerControls"/>
    </lcf76f155ced4ddcb4097134ff3c332f>
    <TaxCatchAll xmlns="1365388d-8e0b-4df5-a0a3-cd102b49988e" xsi:nil="true"/>
    <InformationAssetOwner xmlns="f6a82410-35a1-48d9-a432-e298e5b95e46">
      <UserInfo>
        <DisplayName/>
        <AccountId xsi:nil="true"/>
        <AccountType/>
      </UserInfo>
    </InformationAssetOwner>
    <Comments xmlns="f6a82410-35a1-48d9-a432-e298e5b95e4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E7180B59FCBE449E03EB1FD08F5A6A" ma:contentTypeVersion="22" ma:contentTypeDescription="Create a new document." ma:contentTypeScope="" ma:versionID="70712f13c7df341028878dfb4d9bd8e6">
  <xsd:schema xmlns:xsd="http://www.w3.org/2001/XMLSchema" xmlns:xs="http://www.w3.org/2001/XMLSchema" xmlns:p="http://schemas.microsoft.com/office/2006/metadata/properties" xmlns:ns1="http://schemas.microsoft.com/sharepoint/v3" xmlns:ns2="1365388d-8e0b-4df5-a0a3-cd102b49988e" xmlns:ns3="f6a82410-35a1-48d9-a432-e298e5b95e46" targetNamespace="http://schemas.microsoft.com/office/2006/metadata/properties" ma:root="true" ma:fieldsID="be5115ab6adfd8dda99937500ac66176" ns1:_="" ns2:_="" ns3:_="">
    <xsd:import namespace="http://schemas.microsoft.com/sharepoint/v3"/>
    <xsd:import namespace="1365388d-8e0b-4df5-a0a3-cd102b49988e"/>
    <xsd:import namespace="f6a82410-35a1-48d9-a432-e298e5b95e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element ref="ns3:MediaLengthInSeconds" minOccurs="0"/>
                <xsd:element ref="ns3:Comments" minOccurs="0"/>
                <xsd:element ref="ns3:lcf76f155ced4ddcb4097134ff3c332f" minOccurs="0"/>
                <xsd:element ref="ns2:TaxCatchAll" minOccurs="0"/>
                <xsd:element ref="ns3:InformationAssetOwne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65388d-8e0b-4df5-a0a3-cd102b4998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5315965-592d-4197-93ef-99919b253d80}" ma:internalName="TaxCatchAll" ma:showField="CatchAllData" ma:web="1365388d-8e0b-4df5-a0a3-cd102b4998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a82410-35a1-48d9-a432-e298e5b95e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Comments" ma:index="22" nillable="true" ma:displayName="Comments" ma:format="Dropdown" ma:internalName="Comment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InformationAssetOwner" ma:index="26" nillable="true" ma:displayName="Information Asset Owner" ma:format="Dropdown" ma:list="UserInfo" ma:SharePointGroup="0" ma:internalName="InformationAsse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7" nillable="true" ma:displayName="Location"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77162E-17ED-478F-970A-318286913BB2}">
  <ds:schemaRefs>
    <ds:schemaRef ds:uri="http://schemas.microsoft.com/office/2006/documentManagement/types"/>
    <ds:schemaRef ds:uri="259e4d84-82f8-4a51-97d8-52963ba2343f"/>
    <ds:schemaRef ds:uri="http://schemas.microsoft.com/office/infopath/2007/PartnerControls"/>
    <ds:schemaRef ds:uri="http://purl.org/dc/elements/1.1/"/>
    <ds:schemaRef ds:uri="http://www.w3.org/XML/1998/namespace"/>
    <ds:schemaRef ds:uri="http://schemas.microsoft.com/office/2006/metadata/properties"/>
    <ds:schemaRef ds:uri="http://purl.org/dc/terms/"/>
    <ds:schemaRef ds:uri="http://purl.org/dc/dcmitype/"/>
    <ds:schemaRef ds:uri="http://schemas.openxmlformats.org/package/2006/metadata/core-properties"/>
    <ds:schemaRef ds:uri="140ac5ba-045a-47a6-a061-fa666bbc226b"/>
    <ds:schemaRef ds:uri="http://schemas.microsoft.com/sharepoint/v3"/>
  </ds:schemaRefs>
</ds:datastoreItem>
</file>

<file path=customXml/itemProps2.xml><?xml version="1.0" encoding="utf-8"?>
<ds:datastoreItem xmlns:ds="http://schemas.openxmlformats.org/officeDocument/2006/customXml" ds:itemID="{E64E00F3-145D-4B95-80B4-AE05C0617676}"/>
</file>

<file path=customXml/itemProps3.xml><?xml version="1.0" encoding="utf-8"?>
<ds:datastoreItem xmlns:ds="http://schemas.openxmlformats.org/officeDocument/2006/customXml" ds:itemID="{2DD7E56F-0B1B-4340-A051-BE84AE4BE5C6}">
  <ds:schemaRefs>
    <ds:schemaRef ds:uri="http://schemas.microsoft.com/sharepoint/v3/contenttype/forms"/>
  </ds:schemaRefs>
</ds:datastoreItem>
</file>

<file path=docMetadata/LabelInfo.xml><?xml version="1.0" encoding="utf-8"?>
<clbl:labelList xmlns:clbl="http://schemas.microsoft.com/office/2020/mipLabelMetadata">
  <clbl:label id="{1705c8a1-bbff-444b-a7ab-805028dd5ca2}" enabled="0" method="" siteId="{1705c8a1-bbff-444b-a7ab-805028dd5ca2}" removed="1"/>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0</TotalTime>
  <Words>2453</Words>
  <Application>Microsoft Office PowerPoint</Application>
  <PresentationFormat>Widescreen</PresentationFormat>
  <Paragraphs>201</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Narrow</vt:lpstr>
      <vt:lpstr>Calibri</vt:lpstr>
      <vt:lpstr>Calibri Light</vt:lpstr>
      <vt:lpstr>Courier New</vt:lpstr>
      <vt:lpstr>DIN Condensed</vt:lpstr>
      <vt:lpstr>Office Theme</vt:lpstr>
      <vt:lpstr>PowerPoint Presentation</vt:lpstr>
      <vt:lpstr>PowerPoint Presentation</vt:lpstr>
      <vt:lpstr>PowerPoint Presentation</vt:lpstr>
      <vt:lpstr>PR Activity and Targeting Multicultural Communities</vt:lpstr>
      <vt:lpstr>PowerPoint Presentation</vt:lpstr>
      <vt:lpstr>Key Messages </vt:lpstr>
      <vt:lpstr>Content (1)</vt:lpstr>
      <vt:lpstr>Content (2)</vt:lpstr>
      <vt:lpstr>Social media</vt:lpstr>
      <vt:lpstr>Useful data - National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Snell</dc:creator>
  <cp:lastModifiedBy>HAMPTON, Ian (NHS ENGLAND - X24)</cp:lastModifiedBy>
  <cp:revision>9</cp:revision>
  <dcterms:created xsi:type="dcterms:W3CDTF">2023-03-27T10:49:54Z</dcterms:created>
  <dcterms:modified xsi:type="dcterms:W3CDTF">2024-11-08T11:14:40Z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0x010100F3E7180B59FCBE449E03EB1FD08F5A6A</vt:lpwstr>
  </property>
  <property fmtid="{D5CDD505-2E9C-101B-9397-08002B2CF9AE}" pid="4" name="Order">
    <vt:r8>4118100</vt:r8>
  </property>
  <property fmtid="{D5CDD505-2E9C-101B-9397-08002B2CF9AE}" pid="5" name="_ExtendedDescription">
    <vt:lpwstr/>
  </property>
</Properties>
</file>