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9"/>
  </p:notesMasterIdLst>
  <p:sldIdLst>
    <p:sldId id="260" r:id="rId5"/>
    <p:sldId id="256" r:id="rId6"/>
    <p:sldId id="259" r:id="rId7"/>
    <p:sldId id="258"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6AED1"/>
    <a:srgbClr val="273573"/>
    <a:srgbClr val="A097DD"/>
    <a:srgbClr val="DBDFFE"/>
    <a:srgbClr val="D0A6FA"/>
    <a:srgbClr val="C69BF0"/>
    <a:srgbClr val="D1A5F3"/>
    <a:srgbClr val="D6D3FF"/>
    <a:srgbClr val="C797E3"/>
    <a:srgbClr val="232F5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00"/>
    <p:restoredTop sz="94640"/>
  </p:normalViewPr>
  <p:slideViewPr>
    <p:cSldViewPr snapToGrid="0">
      <p:cViewPr varScale="1">
        <p:scale>
          <a:sx n="81" d="100"/>
          <a:sy n="81" d="100"/>
        </p:scale>
        <p:origin x="108" y="11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1C9D23-174B-480A-B168-593F854AAA5D}" type="datetimeFigureOut">
              <a:rPr lang="en-GB" smtClean="0"/>
              <a:t>21/03/2025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063E2A-8DAF-4E9B-AFE6-3F55FB93BC88}" type="slidenum">
              <a:rPr lang="en-GB" smtClean="0"/>
              <a:t>‹#›</a:t>
            </a:fld>
            <a:endParaRPr lang="en-GB"/>
          </a:p>
        </p:txBody>
      </p:sp>
    </p:spTree>
    <p:extLst>
      <p:ext uri="{BB962C8B-B14F-4D97-AF65-F5344CB8AC3E}">
        <p14:creationId xmlns:p14="http://schemas.microsoft.com/office/powerpoint/2010/main" val="15317010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C063E2A-8DAF-4E9B-AFE6-3F55FB93BC88}" type="slidenum">
              <a:rPr lang="en-GB" smtClean="0"/>
              <a:t>2</a:t>
            </a:fld>
            <a:endParaRPr lang="en-GB"/>
          </a:p>
        </p:txBody>
      </p:sp>
    </p:spTree>
    <p:extLst>
      <p:ext uri="{BB962C8B-B14F-4D97-AF65-F5344CB8AC3E}">
        <p14:creationId xmlns:p14="http://schemas.microsoft.com/office/powerpoint/2010/main" val="20203482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C063E2A-8DAF-4E9B-AFE6-3F55FB93BC88}" type="slidenum">
              <a:rPr lang="en-GB" smtClean="0"/>
              <a:t>3</a:t>
            </a:fld>
            <a:endParaRPr lang="en-GB"/>
          </a:p>
        </p:txBody>
      </p:sp>
    </p:spTree>
    <p:extLst>
      <p:ext uri="{BB962C8B-B14F-4D97-AF65-F5344CB8AC3E}">
        <p14:creationId xmlns:p14="http://schemas.microsoft.com/office/powerpoint/2010/main" val="32834174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C063E2A-8DAF-4E9B-AFE6-3F55FB93BC88}" type="slidenum">
              <a:rPr lang="en-GB" smtClean="0"/>
              <a:t>4</a:t>
            </a:fld>
            <a:endParaRPr lang="en-GB"/>
          </a:p>
        </p:txBody>
      </p:sp>
    </p:spTree>
    <p:extLst>
      <p:ext uri="{BB962C8B-B14F-4D97-AF65-F5344CB8AC3E}">
        <p14:creationId xmlns:p14="http://schemas.microsoft.com/office/powerpoint/2010/main" val="3999378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125D5-502F-ACEF-FFD5-D0CD5277A91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D84C4A58-9129-8EB4-689D-8C8D4039EA6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5C4C139-5A8F-6CBE-298F-63B02E6F1F8B}"/>
              </a:ext>
            </a:extLst>
          </p:cNvPr>
          <p:cNvSpPr>
            <a:spLocks noGrp="1"/>
          </p:cNvSpPr>
          <p:nvPr>
            <p:ph type="dt" sz="half" idx="10"/>
          </p:nvPr>
        </p:nvSpPr>
        <p:spPr/>
        <p:txBody>
          <a:bodyPr/>
          <a:lstStyle/>
          <a:p>
            <a:fld id="{EEE694DC-90A9-F94F-ACAD-9B3E90194055}" type="datetimeFigureOut">
              <a:rPr lang="en-US" smtClean="0"/>
              <a:t>3/21/2025</a:t>
            </a:fld>
            <a:endParaRPr lang="en-US"/>
          </a:p>
        </p:txBody>
      </p:sp>
      <p:sp>
        <p:nvSpPr>
          <p:cNvPr id="5" name="Footer Placeholder 4">
            <a:extLst>
              <a:ext uri="{FF2B5EF4-FFF2-40B4-BE49-F238E27FC236}">
                <a16:creationId xmlns:a16="http://schemas.microsoft.com/office/drawing/2014/main" id="{95BEDC5A-C707-D064-2860-339C3F96C0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73DB3F-BF6E-1DCC-66FB-B2CD60596EBC}"/>
              </a:ext>
            </a:extLst>
          </p:cNvPr>
          <p:cNvSpPr>
            <a:spLocks noGrp="1"/>
          </p:cNvSpPr>
          <p:nvPr>
            <p:ph type="sldNum" sz="quarter" idx="12"/>
          </p:nvPr>
        </p:nvSpPr>
        <p:spPr/>
        <p:txBody>
          <a:bodyPr/>
          <a:lstStyle/>
          <a:p>
            <a:fld id="{CF5A4357-20CC-0943-979E-BCC4F276C865}" type="slidenum">
              <a:rPr lang="en-US" smtClean="0"/>
              <a:t>‹#›</a:t>
            </a:fld>
            <a:endParaRPr lang="en-US"/>
          </a:p>
        </p:txBody>
      </p:sp>
    </p:spTree>
    <p:extLst>
      <p:ext uri="{BB962C8B-B14F-4D97-AF65-F5344CB8AC3E}">
        <p14:creationId xmlns:p14="http://schemas.microsoft.com/office/powerpoint/2010/main" val="656880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2DC6F-22E2-B6E0-1B61-18EF534425B7}"/>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72468BB-162D-437F-6454-2EED9E08008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231C863-FB3F-6552-3D05-C28F8356E323}"/>
              </a:ext>
            </a:extLst>
          </p:cNvPr>
          <p:cNvSpPr>
            <a:spLocks noGrp="1"/>
          </p:cNvSpPr>
          <p:nvPr>
            <p:ph type="dt" sz="half" idx="10"/>
          </p:nvPr>
        </p:nvSpPr>
        <p:spPr/>
        <p:txBody>
          <a:bodyPr/>
          <a:lstStyle/>
          <a:p>
            <a:fld id="{EEE694DC-90A9-F94F-ACAD-9B3E90194055}" type="datetimeFigureOut">
              <a:rPr lang="en-US" smtClean="0"/>
              <a:t>3/21/2025</a:t>
            </a:fld>
            <a:endParaRPr lang="en-US"/>
          </a:p>
        </p:txBody>
      </p:sp>
      <p:sp>
        <p:nvSpPr>
          <p:cNvPr id="5" name="Footer Placeholder 4">
            <a:extLst>
              <a:ext uri="{FF2B5EF4-FFF2-40B4-BE49-F238E27FC236}">
                <a16:creationId xmlns:a16="http://schemas.microsoft.com/office/drawing/2014/main" id="{F522AA01-2BDC-248E-E97B-1C14C27C17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7403D7-478F-93D4-1948-D9C0AFA43ED9}"/>
              </a:ext>
            </a:extLst>
          </p:cNvPr>
          <p:cNvSpPr>
            <a:spLocks noGrp="1"/>
          </p:cNvSpPr>
          <p:nvPr>
            <p:ph type="sldNum" sz="quarter" idx="12"/>
          </p:nvPr>
        </p:nvSpPr>
        <p:spPr/>
        <p:txBody>
          <a:bodyPr/>
          <a:lstStyle/>
          <a:p>
            <a:fld id="{CF5A4357-20CC-0943-979E-BCC4F276C865}" type="slidenum">
              <a:rPr lang="en-US" smtClean="0"/>
              <a:t>‹#›</a:t>
            </a:fld>
            <a:endParaRPr lang="en-US"/>
          </a:p>
        </p:txBody>
      </p:sp>
    </p:spTree>
    <p:extLst>
      <p:ext uri="{BB962C8B-B14F-4D97-AF65-F5344CB8AC3E}">
        <p14:creationId xmlns:p14="http://schemas.microsoft.com/office/powerpoint/2010/main" val="1659611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F3FCA7-C1BD-A923-7B0D-81525DF0FA77}"/>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26CB186-4E4E-B7C9-EDD5-8B09C831A39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6C6C87C-D6E3-12D2-D9AB-AAA7A85E21E3}"/>
              </a:ext>
            </a:extLst>
          </p:cNvPr>
          <p:cNvSpPr>
            <a:spLocks noGrp="1"/>
          </p:cNvSpPr>
          <p:nvPr>
            <p:ph type="dt" sz="half" idx="10"/>
          </p:nvPr>
        </p:nvSpPr>
        <p:spPr/>
        <p:txBody>
          <a:bodyPr/>
          <a:lstStyle/>
          <a:p>
            <a:fld id="{EEE694DC-90A9-F94F-ACAD-9B3E90194055}" type="datetimeFigureOut">
              <a:rPr lang="en-US" smtClean="0"/>
              <a:t>3/21/2025</a:t>
            </a:fld>
            <a:endParaRPr lang="en-US"/>
          </a:p>
        </p:txBody>
      </p:sp>
      <p:sp>
        <p:nvSpPr>
          <p:cNvPr id="5" name="Footer Placeholder 4">
            <a:extLst>
              <a:ext uri="{FF2B5EF4-FFF2-40B4-BE49-F238E27FC236}">
                <a16:creationId xmlns:a16="http://schemas.microsoft.com/office/drawing/2014/main" id="{AE09BE94-389F-3857-94C3-BAB18AB488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884CCE-D080-F395-5A3D-FC0AE778833F}"/>
              </a:ext>
            </a:extLst>
          </p:cNvPr>
          <p:cNvSpPr>
            <a:spLocks noGrp="1"/>
          </p:cNvSpPr>
          <p:nvPr>
            <p:ph type="sldNum" sz="quarter" idx="12"/>
          </p:nvPr>
        </p:nvSpPr>
        <p:spPr/>
        <p:txBody>
          <a:bodyPr/>
          <a:lstStyle/>
          <a:p>
            <a:fld id="{CF5A4357-20CC-0943-979E-BCC4F276C865}" type="slidenum">
              <a:rPr lang="en-US" smtClean="0"/>
              <a:t>‹#›</a:t>
            </a:fld>
            <a:endParaRPr lang="en-US"/>
          </a:p>
        </p:txBody>
      </p:sp>
    </p:spTree>
    <p:extLst>
      <p:ext uri="{BB962C8B-B14F-4D97-AF65-F5344CB8AC3E}">
        <p14:creationId xmlns:p14="http://schemas.microsoft.com/office/powerpoint/2010/main" val="3025556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F3DA0-5CFC-EFC5-DE7B-B74983D65E1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E649AFC-4B5A-A544-97CB-3EA52D24185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39F51C7-CDBB-F6FC-F0B5-EBA7DC5B793D}"/>
              </a:ext>
            </a:extLst>
          </p:cNvPr>
          <p:cNvSpPr>
            <a:spLocks noGrp="1"/>
          </p:cNvSpPr>
          <p:nvPr>
            <p:ph type="dt" sz="half" idx="10"/>
          </p:nvPr>
        </p:nvSpPr>
        <p:spPr/>
        <p:txBody>
          <a:bodyPr/>
          <a:lstStyle/>
          <a:p>
            <a:fld id="{EEE694DC-90A9-F94F-ACAD-9B3E90194055}" type="datetimeFigureOut">
              <a:rPr lang="en-US" smtClean="0"/>
              <a:t>3/21/2025</a:t>
            </a:fld>
            <a:endParaRPr lang="en-US"/>
          </a:p>
        </p:txBody>
      </p:sp>
      <p:sp>
        <p:nvSpPr>
          <p:cNvPr id="5" name="Footer Placeholder 4">
            <a:extLst>
              <a:ext uri="{FF2B5EF4-FFF2-40B4-BE49-F238E27FC236}">
                <a16:creationId xmlns:a16="http://schemas.microsoft.com/office/drawing/2014/main" id="{C0D40623-0D37-3A32-56C9-773062194B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C2DA9A-D39E-3798-D737-2D761171A655}"/>
              </a:ext>
            </a:extLst>
          </p:cNvPr>
          <p:cNvSpPr>
            <a:spLocks noGrp="1"/>
          </p:cNvSpPr>
          <p:nvPr>
            <p:ph type="sldNum" sz="quarter" idx="12"/>
          </p:nvPr>
        </p:nvSpPr>
        <p:spPr/>
        <p:txBody>
          <a:bodyPr/>
          <a:lstStyle/>
          <a:p>
            <a:fld id="{CF5A4357-20CC-0943-979E-BCC4F276C865}" type="slidenum">
              <a:rPr lang="en-US" smtClean="0"/>
              <a:t>‹#›</a:t>
            </a:fld>
            <a:endParaRPr lang="en-US"/>
          </a:p>
        </p:txBody>
      </p:sp>
    </p:spTree>
    <p:extLst>
      <p:ext uri="{BB962C8B-B14F-4D97-AF65-F5344CB8AC3E}">
        <p14:creationId xmlns:p14="http://schemas.microsoft.com/office/powerpoint/2010/main" val="271643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C476D-4818-1AFB-6CB1-1C7A884AA7C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19E32B6-5BAD-95A9-C861-FA828ADE431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3CF75E9-8690-47F1-F5BE-E9A0CAB43280}"/>
              </a:ext>
            </a:extLst>
          </p:cNvPr>
          <p:cNvSpPr>
            <a:spLocks noGrp="1"/>
          </p:cNvSpPr>
          <p:nvPr>
            <p:ph type="dt" sz="half" idx="10"/>
          </p:nvPr>
        </p:nvSpPr>
        <p:spPr/>
        <p:txBody>
          <a:bodyPr/>
          <a:lstStyle/>
          <a:p>
            <a:fld id="{EEE694DC-90A9-F94F-ACAD-9B3E90194055}" type="datetimeFigureOut">
              <a:rPr lang="en-US" smtClean="0"/>
              <a:t>3/21/2025</a:t>
            </a:fld>
            <a:endParaRPr lang="en-US"/>
          </a:p>
        </p:txBody>
      </p:sp>
      <p:sp>
        <p:nvSpPr>
          <p:cNvPr id="5" name="Footer Placeholder 4">
            <a:extLst>
              <a:ext uri="{FF2B5EF4-FFF2-40B4-BE49-F238E27FC236}">
                <a16:creationId xmlns:a16="http://schemas.microsoft.com/office/drawing/2014/main" id="{16D1A7AA-C088-FDA1-5674-9FFD8C9A70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52BABD-0B74-CCD2-DA25-5767A150E37E}"/>
              </a:ext>
            </a:extLst>
          </p:cNvPr>
          <p:cNvSpPr>
            <a:spLocks noGrp="1"/>
          </p:cNvSpPr>
          <p:nvPr>
            <p:ph type="sldNum" sz="quarter" idx="12"/>
          </p:nvPr>
        </p:nvSpPr>
        <p:spPr/>
        <p:txBody>
          <a:bodyPr/>
          <a:lstStyle/>
          <a:p>
            <a:fld id="{CF5A4357-20CC-0943-979E-BCC4F276C865}" type="slidenum">
              <a:rPr lang="en-US" smtClean="0"/>
              <a:t>‹#›</a:t>
            </a:fld>
            <a:endParaRPr lang="en-US"/>
          </a:p>
        </p:txBody>
      </p:sp>
    </p:spTree>
    <p:extLst>
      <p:ext uri="{BB962C8B-B14F-4D97-AF65-F5344CB8AC3E}">
        <p14:creationId xmlns:p14="http://schemas.microsoft.com/office/powerpoint/2010/main" val="3783372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84558-C7FC-ACD8-0D99-C04E19FFD6D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72B24F2-FD52-A54E-5954-4DA55FD694EC}"/>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CD1C2DD-6992-88DD-B769-8F8DBE4D9BCA}"/>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81EF9E11-D989-88E8-DA90-770C5EF0173F}"/>
              </a:ext>
            </a:extLst>
          </p:cNvPr>
          <p:cNvSpPr>
            <a:spLocks noGrp="1"/>
          </p:cNvSpPr>
          <p:nvPr>
            <p:ph type="dt" sz="half" idx="10"/>
          </p:nvPr>
        </p:nvSpPr>
        <p:spPr/>
        <p:txBody>
          <a:bodyPr/>
          <a:lstStyle/>
          <a:p>
            <a:fld id="{EEE694DC-90A9-F94F-ACAD-9B3E90194055}" type="datetimeFigureOut">
              <a:rPr lang="en-US" smtClean="0"/>
              <a:t>3/21/2025</a:t>
            </a:fld>
            <a:endParaRPr lang="en-US"/>
          </a:p>
        </p:txBody>
      </p:sp>
      <p:sp>
        <p:nvSpPr>
          <p:cNvPr id="6" name="Footer Placeholder 5">
            <a:extLst>
              <a:ext uri="{FF2B5EF4-FFF2-40B4-BE49-F238E27FC236}">
                <a16:creationId xmlns:a16="http://schemas.microsoft.com/office/drawing/2014/main" id="{8DC682F6-FCC5-77EA-8CA4-46501B2EAF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6A832D-A7C7-5CB9-A033-D2AFC64C6B6D}"/>
              </a:ext>
            </a:extLst>
          </p:cNvPr>
          <p:cNvSpPr>
            <a:spLocks noGrp="1"/>
          </p:cNvSpPr>
          <p:nvPr>
            <p:ph type="sldNum" sz="quarter" idx="12"/>
          </p:nvPr>
        </p:nvSpPr>
        <p:spPr/>
        <p:txBody>
          <a:bodyPr/>
          <a:lstStyle/>
          <a:p>
            <a:fld id="{CF5A4357-20CC-0943-979E-BCC4F276C865}" type="slidenum">
              <a:rPr lang="en-US" smtClean="0"/>
              <a:t>‹#›</a:t>
            </a:fld>
            <a:endParaRPr lang="en-US"/>
          </a:p>
        </p:txBody>
      </p:sp>
    </p:spTree>
    <p:extLst>
      <p:ext uri="{BB962C8B-B14F-4D97-AF65-F5344CB8AC3E}">
        <p14:creationId xmlns:p14="http://schemas.microsoft.com/office/powerpoint/2010/main" val="4165037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90959-6AE7-B73B-4711-81E3EBFC52E2}"/>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B2ABAD1-BB76-F619-2A1F-1D3F8BF082A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497C897-7E0F-728E-1F89-BFDF99F58E0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9FA6045-FEB6-9EE4-EC1F-5882FD04309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634FDEF-ADBD-4704-6073-DC0D3CD0956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1869F434-C335-251A-EA1E-094BC16023CA}"/>
              </a:ext>
            </a:extLst>
          </p:cNvPr>
          <p:cNvSpPr>
            <a:spLocks noGrp="1"/>
          </p:cNvSpPr>
          <p:nvPr>
            <p:ph type="dt" sz="half" idx="10"/>
          </p:nvPr>
        </p:nvSpPr>
        <p:spPr/>
        <p:txBody>
          <a:bodyPr/>
          <a:lstStyle/>
          <a:p>
            <a:fld id="{EEE694DC-90A9-F94F-ACAD-9B3E90194055}" type="datetimeFigureOut">
              <a:rPr lang="en-US" smtClean="0"/>
              <a:t>3/21/2025</a:t>
            </a:fld>
            <a:endParaRPr lang="en-US"/>
          </a:p>
        </p:txBody>
      </p:sp>
      <p:sp>
        <p:nvSpPr>
          <p:cNvPr id="8" name="Footer Placeholder 7">
            <a:extLst>
              <a:ext uri="{FF2B5EF4-FFF2-40B4-BE49-F238E27FC236}">
                <a16:creationId xmlns:a16="http://schemas.microsoft.com/office/drawing/2014/main" id="{83B6F51B-118C-965A-E5A2-370176F2B72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933BFAD-E9DA-09FC-F10D-630AA5084F1F}"/>
              </a:ext>
            </a:extLst>
          </p:cNvPr>
          <p:cNvSpPr>
            <a:spLocks noGrp="1"/>
          </p:cNvSpPr>
          <p:nvPr>
            <p:ph type="sldNum" sz="quarter" idx="12"/>
          </p:nvPr>
        </p:nvSpPr>
        <p:spPr/>
        <p:txBody>
          <a:bodyPr/>
          <a:lstStyle/>
          <a:p>
            <a:fld id="{CF5A4357-20CC-0943-979E-BCC4F276C865}" type="slidenum">
              <a:rPr lang="en-US" smtClean="0"/>
              <a:t>‹#›</a:t>
            </a:fld>
            <a:endParaRPr lang="en-US"/>
          </a:p>
        </p:txBody>
      </p:sp>
    </p:spTree>
    <p:extLst>
      <p:ext uri="{BB962C8B-B14F-4D97-AF65-F5344CB8AC3E}">
        <p14:creationId xmlns:p14="http://schemas.microsoft.com/office/powerpoint/2010/main" val="1557772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68546-A10E-475C-4C58-FA78EF4482F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53E10AD7-2929-0D49-369E-6AE8C6C832CF}"/>
              </a:ext>
            </a:extLst>
          </p:cNvPr>
          <p:cNvSpPr>
            <a:spLocks noGrp="1"/>
          </p:cNvSpPr>
          <p:nvPr>
            <p:ph type="dt" sz="half" idx="10"/>
          </p:nvPr>
        </p:nvSpPr>
        <p:spPr/>
        <p:txBody>
          <a:bodyPr/>
          <a:lstStyle/>
          <a:p>
            <a:fld id="{EEE694DC-90A9-F94F-ACAD-9B3E90194055}" type="datetimeFigureOut">
              <a:rPr lang="en-US" smtClean="0"/>
              <a:t>3/21/2025</a:t>
            </a:fld>
            <a:endParaRPr lang="en-US"/>
          </a:p>
        </p:txBody>
      </p:sp>
      <p:sp>
        <p:nvSpPr>
          <p:cNvPr id="4" name="Footer Placeholder 3">
            <a:extLst>
              <a:ext uri="{FF2B5EF4-FFF2-40B4-BE49-F238E27FC236}">
                <a16:creationId xmlns:a16="http://schemas.microsoft.com/office/drawing/2014/main" id="{76444292-C6E8-04D0-3C94-BAA22CF5773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5304E2E-E97E-8158-B3EA-4B81F16F1925}"/>
              </a:ext>
            </a:extLst>
          </p:cNvPr>
          <p:cNvSpPr>
            <a:spLocks noGrp="1"/>
          </p:cNvSpPr>
          <p:nvPr>
            <p:ph type="sldNum" sz="quarter" idx="12"/>
          </p:nvPr>
        </p:nvSpPr>
        <p:spPr/>
        <p:txBody>
          <a:bodyPr/>
          <a:lstStyle/>
          <a:p>
            <a:fld id="{CF5A4357-20CC-0943-979E-BCC4F276C865}" type="slidenum">
              <a:rPr lang="en-US" smtClean="0"/>
              <a:t>‹#›</a:t>
            </a:fld>
            <a:endParaRPr lang="en-US"/>
          </a:p>
        </p:txBody>
      </p:sp>
    </p:spTree>
    <p:extLst>
      <p:ext uri="{BB962C8B-B14F-4D97-AF65-F5344CB8AC3E}">
        <p14:creationId xmlns:p14="http://schemas.microsoft.com/office/powerpoint/2010/main" val="22874826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BBBEEE4-D798-6744-2979-3FA28CD3B313}"/>
              </a:ext>
            </a:extLst>
          </p:cNvPr>
          <p:cNvSpPr>
            <a:spLocks noGrp="1"/>
          </p:cNvSpPr>
          <p:nvPr>
            <p:ph type="dt" sz="half" idx="10"/>
          </p:nvPr>
        </p:nvSpPr>
        <p:spPr/>
        <p:txBody>
          <a:bodyPr/>
          <a:lstStyle/>
          <a:p>
            <a:fld id="{EEE694DC-90A9-F94F-ACAD-9B3E90194055}" type="datetimeFigureOut">
              <a:rPr lang="en-US" smtClean="0"/>
              <a:t>3/21/2025</a:t>
            </a:fld>
            <a:endParaRPr lang="en-US"/>
          </a:p>
        </p:txBody>
      </p:sp>
      <p:sp>
        <p:nvSpPr>
          <p:cNvPr id="3" name="Footer Placeholder 2">
            <a:extLst>
              <a:ext uri="{FF2B5EF4-FFF2-40B4-BE49-F238E27FC236}">
                <a16:creationId xmlns:a16="http://schemas.microsoft.com/office/drawing/2014/main" id="{EF80A97C-0BD8-87A4-8531-D8D98752C5E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5FADEAE-5B6A-1EF7-FB8B-53354122D96F}"/>
              </a:ext>
            </a:extLst>
          </p:cNvPr>
          <p:cNvSpPr>
            <a:spLocks noGrp="1"/>
          </p:cNvSpPr>
          <p:nvPr>
            <p:ph type="sldNum" sz="quarter" idx="12"/>
          </p:nvPr>
        </p:nvSpPr>
        <p:spPr/>
        <p:txBody>
          <a:bodyPr/>
          <a:lstStyle/>
          <a:p>
            <a:fld id="{CF5A4357-20CC-0943-979E-BCC4F276C865}" type="slidenum">
              <a:rPr lang="en-US" smtClean="0"/>
              <a:t>‹#›</a:t>
            </a:fld>
            <a:endParaRPr lang="en-US"/>
          </a:p>
        </p:txBody>
      </p:sp>
    </p:spTree>
    <p:extLst>
      <p:ext uri="{BB962C8B-B14F-4D97-AF65-F5344CB8AC3E}">
        <p14:creationId xmlns:p14="http://schemas.microsoft.com/office/powerpoint/2010/main" val="1494856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C2B7E-6C2B-33DA-68D1-F9F76B429CF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7437BCF-C1A9-66F8-FE4C-2E7BFAA66F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7F5DCE0-1AF1-2190-0E0C-C734F93CAC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7ABBCEF-40C4-38B1-19C9-660F15E3342B}"/>
              </a:ext>
            </a:extLst>
          </p:cNvPr>
          <p:cNvSpPr>
            <a:spLocks noGrp="1"/>
          </p:cNvSpPr>
          <p:nvPr>
            <p:ph type="dt" sz="half" idx="10"/>
          </p:nvPr>
        </p:nvSpPr>
        <p:spPr/>
        <p:txBody>
          <a:bodyPr/>
          <a:lstStyle/>
          <a:p>
            <a:fld id="{EEE694DC-90A9-F94F-ACAD-9B3E90194055}" type="datetimeFigureOut">
              <a:rPr lang="en-US" smtClean="0"/>
              <a:t>3/21/2025</a:t>
            </a:fld>
            <a:endParaRPr lang="en-US"/>
          </a:p>
        </p:txBody>
      </p:sp>
      <p:sp>
        <p:nvSpPr>
          <p:cNvPr id="6" name="Footer Placeholder 5">
            <a:extLst>
              <a:ext uri="{FF2B5EF4-FFF2-40B4-BE49-F238E27FC236}">
                <a16:creationId xmlns:a16="http://schemas.microsoft.com/office/drawing/2014/main" id="{467F8266-0DA7-CA08-E4D8-8EB14FF0B7D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3B823A-C2A5-832D-37A6-ED796AF715B9}"/>
              </a:ext>
            </a:extLst>
          </p:cNvPr>
          <p:cNvSpPr>
            <a:spLocks noGrp="1"/>
          </p:cNvSpPr>
          <p:nvPr>
            <p:ph type="sldNum" sz="quarter" idx="12"/>
          </p:nvPr>
        </p:nvSpPr>
        <p:spPr/>
        <p:txBody>
          <a:bodyPr/>
          <a:lstStyle/>
          <a:p>
            <a:fld id="{CF5A4357-20CC-0943-979E-BCC4F276C865}" type="slidenum">
              <a:rPr lang="en-US" smtClean="0"/>
              <a:t>‹#›</a:t>
            </a:fld>
            <a:endParaRPr lang="en-US"/>
          </a:p>
        </p:txBody>
      </p:sp>
    </p:spTree>
    <p:extLst>
      <p:ext uri="{BB962C8B-B14F-4D97-AF65-F5344CB8AC3E}">
        <p14:creationId xmlns:p14="http://schemas.microsoft.com/office/powerpoint/2010/main" val="1187258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AF2BF-CB05-799D-B7F6-789607087A0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FE4AF325-F547-7512-D864-21C4E86AFF2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913AC23-DF18-F9D7-2335-8D732FDB9C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C4545F3-836A-7623-D0A7-8BA7B66EEC6D}"/>
              </a:ext>
            </a:extLst>
          </p:cNvPr>
          <p:cNvSpPr>
            <a:spLocks noGrp="1"/>
          </p:cNvSpPr>
          <p:nvPr>
            <p:ph type="dt" sz="half" idx="10"/>
          </p:nvPr>
        </p:nvSpPr>
        <p:spPr/>
        <p:txBody>
          <a:bodyPr/>
          <a:lstStyle/>
          <a:p>
            <a:fld id="{EEE694DC-90A9-F94F-ACAD-9B3E90194055}" type="datetimeFigureOut">
              <a:rPr lang="en-US" smtClean="0"/>
              <a:t>3/21/2025</a:t>
            </a:fld>
            <a:endParaRPr lang="en-US"/>
          </a:p>
        </p:txBody>
      </p:sp>
      <p:sp>
        <p:nvSpPr>
          <p:cNvPr id="6" name="Footer Placeholder 5">
            <a:extLst>
              <a:ext uri="{FF2B5EF4-FFF2-40B4-BE49-F238E27FC236}">
                <a16:creationId xmlns:a16="http://schemas.microsoft.com/office/drawing/2014/main" id="{A3084D89-14D2-920A-2435-A032580189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CB4971-B390-F33F-7EF9-321542BCEA53}"/>
              </a:ext>
            </a:extLst>
          </p:cNvPr>
          <p:cNvSpPr>
            <a:spLocks noGrp="1"/>
          </p:cNvSpPr>
          <p:nvPr>
            <p:ph type="sldNum" sz="quarter" idx="12"/>
          </p:nvPr>
        </p:nvSpPr>
        <p:spPr/>
        <p:txBody>
          <a:bodyPr/>
          <a:lstStyle/>
          <a:p>
            <a:fld id="{CF5A4357-20CC-0943-979E-BCC4F276C865}" type="slidenum">
              <a:rPr lang="en-US" smtClean="0"/>
              <a:t>‹#›</a:t>
            </a:fld>
            <a:endParaRPr lang="en-US"/>
          </a:p>
        </p:txBody>
      </p:sp>
    </p:spTree>
    <p:extLst>
      <p:ext uri="{BB962C8B-B14F-4D97-AF65-F5344CB8AC3E}">
        <p14:creationId xmlns:p14="http://schemas.microsoft.com/office/powerpoint/2010/main" val="3185948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86746CC-787B-BC75-B794-7702F66E903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04A3609-C383-5BFA-CABB-C2804754BCE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FF8F2BE-226A-9A72-1396-6DE9EEB5887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E694DC-90A9-F94F-ACAD-9B3E90194055}" type="datetimeFigureOut">
              <a:rPr lang="en-US" smtClean="0"/>
              <a:t>3/21/2025</a:t>
            </a:fld>
            <a:endParaRPr lang="en-US"/>
          </a:p>
        </p:txBody>
      </p:sp>
      <p:sp>
        <p:nvSpPr>
          <p:cNvPr id="5" name="Footer Placeholder 4">
            <a:extLst>
              <a:ext uri="{FF2B5EF4-FFF2-40B4-BE49-F238E27FC236}">
                <a16:creationId xmlns:a16="http://schemas.microsoft.com/office/drawing/2014/main" id="{241F2620-6A89-11C8-3163-D387B1D3D96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513F8EA-1344-F0E2-12E5-88E832EFD6C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5A4357-20CC-0943-979E-BCC4F276C865}" type="slidenum">
              <a:rPr lang="en-US" smtClean="0"/>
              <a:t>‹#›</a:t>
            </a:fld>
            <a:endParaRPr lang="en-US"/>
          </a:p>
        </p:txBody>
      </p:sp>
      <p:sp>
        <p:nvSpPr>
          <p:cNvPr id="7" name="TextBox 6">
            <a:extLst>
              <a:ext uri="{FF2B5EF4-FFF2-40B4-BE49-F238E27FC236}">
                <a16:creationId xmlns:a16="http://schemas.microsoft.com/office/drawing/2014/main" id="{03D9087E-7356-BAFB-EBAE-DA7FE9633080}"/>
              </a:ext>
            </a:extLst>
          </p:cNvPr>
          <p:cNvSpPr txBox="1"/>
          <p:nvPr userDrawn="1"/>
        </p:nvSpPr>
        <p:spPr>
          <a:xfrm rot="19053178">
            <a:off x="3591431" y="2321003"/>
            <a:ext cx="5009137" cy="2215991"/>
          </a:xfrm>
          <a:prstGeom prst="rect">
            <a:avLst/>
          </a:prstGeom>
          <a:noFill/>
        </p:spPr>
        <p:txBody>
          <a:bodyPr wrap="square" rtlCol="0">
            <a:spAutoFit/>
          </a:bodyPr>
          <a:lstStyle/>
          <a:p>
            <a:r>
              <a:rPr lang="en-GB" sz="13800" dirty="0">
                <a:solidFill>
                  <a:schemeClr val="bg1">
                    <a:lumMod val="75000"/>
                  </a:schemeClr>
                </a:solidFill>
              </a:rPr>
              <a:t>DRAFT</a:t>
            </a:r>
          </a:p>
        </p:txBody>
      </p:sp>
    </p:spTree>
    <p:extLst>
      <p:ext uri="{BB962C8B-B14F-4D97-AF65-F5344CB8AC3E}">
        <p14:creationId xmlns:p14="http://schemas.microsoft.com/office/powerpoint/2010/main" val="19835350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3.tmp"/><Relationship Id="rId4" Type="http://schemas.openxmlformats.org/officeDocument/2006/relationships/image" Target="../media/image2.tmp"/></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jpe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hyperlink" Target="about:blank"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www.nogg.org.uk/manual-data-entry/not-measured-bmd?age=75&amp;fracture1=24&amp;sex=1&amp;weight=50&amp;height=148&amp;prevfracture=0&amp;pfracturehip=0&amp;currentsmoker=1&amp;glucocorticoids=1&amp;arthritis=0&amp;osteoporosis=0&amp;alcohol=0&amp;country=1" TargetMode="External"/><Relationship Id="rId3" Type="http://schemas.openxmlformats.org/officeDocument/2006/relationships/image" Target="../media/image1.jpeg"/><Relationship Id="rId7" Type="http://schemas.openxmlformats.org/officeDocument/2006/relationships/hyperlink" Target="https://frax.shef.ac.uk/FRAX/tool.aspx?country=1"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about:blank" TargetMode="External"/><Relationship Id="rId5" Type="http://schemas.openxmlformats.org/officeDocument/2006/relationships/hyperlink" Target="https://www.nice.org.uk/guidance/cg113/chapter/Recommendations#principles-of-care-for-people-with-generalised-anxiety-disorder-gad" TargetMode="External"/><Relationship Id="rId4" Type="http://schemas.openxmlformats.org/officeDocument/2006/relationships/hyperlink" Target="https://www.nice.org.uk/guidance/cg91/resources/depression-in-adults-with-a-chronic-physical-health-problem-recognition-and-management-pdf-975744316357" TargetMode="External"/><Relationship Id="rId9" Type="http://schemas.openxmlformats.org/officeDocument/2006/relationships/hyperlink" Target="https://www.nice.org.uk/guidance/ng238/chapter/Recommendations#identifying-and-assessing-cardiovascular-disease-risk-for-people-without-established-cardiovascula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6245F34-6B39-0FD9-1315-960BB38E634A}"/>
              </a:ext>
            </a:extLst>
          </p:cNvPr>
          <p:cNvSpPr/>
          <p:nvPr/>
        </p:nvSpPr>
        <p:spPr>
          <a:xfrm>
            <a:off x="0" y="0"/>
            <a:ext cx="12192000" cy="763422"/>
          </a:xfrm>
          <a:prstGeom prst="rect">
            <a:avLst/>
          </a:prstGeom>
          <a:solidFill>
            <a:srgbClr val="273573"/>
          </a:solidFill>
          <a:ln>
            <a:solidFill>
              <a:srgbClr val="2735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Humber and North Yorkshire Guideline for the Diagnosis and Management of COPD</a:t>
            </a:r>
          </a:p>
          <a:p>
            <a:pPr algn="ctr"/>
            <a:r>
              <a:rPr lang="en-US" b="1" dirty="0">
                <a:solidFill>
                  <a:schemeClr val="bg1"/>
                </a:solidFill>
              </a:rPr>
              <a:t>Diagnosis of COPD</a:t>
            </a:r>
          </a:p>
        </p:txBody>
      </p:sp>
      <p:pic>
        <p:nvPicPr>
          <p:cNvPr id="1028" name="Picture 4" descr="Humber &amp; North Yorkshire Health &amp; Care ...">
            <a:extLst>
              <a:ext uri="{FF2B5EF4-FFF2-40B4-BE49-F238E27FC236}">
                <a16:creationId xmlns:a16="http://schemas.microsoft.com/office/drawing/2014/main" id="{D1BAA8CE-7FEC-819A-49CA-53CAA91621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790575" cy="75055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59D3CBD8-85DC-0B12-E996-F552E36AC7F9}"/>
                  </a:ext>
                </a:extLst>
              </p:cNvPr>
              <p:cNvSpPr/>
              <p:nvPr/>
            </p:nvSpPr>
            <p:spPr>
              <a:xfrm>
                <a:off x="100013" y="814385"/>
                <a:ext cx="4414114" cy="1339228"/>
              </a:xfrm>
              <a:prstGeom prst="rect">
                <a:avLst/>
              </a:prstGeom>
              <a:solidFill>
                <a:srgbClr val="FBBE3E">
                  <a:alpha val="58039"/>
                </a:srgbClr>
              </a:solidFill>
            </p:spPr>
            <p:style>
              <a:lnRef idx="2">
                <a:schemeClr val="accent1">
                  <a:shade val="50000"/>
                </a:schemeClr>
              </a:lnRef>
              <a:fillRef idx="1">
                <a:schemeClr val="accent1"/>
              </a:fillRef>
              <a:effectRef idx="0">
                <a:schemeClr val="accent1"/>
              </a:effectRef>
              <a:fontRef idx="minor">
                <a:schemeClr val="lt1"/>
              </a:fontRef>
            </p:style>
            <p:txBody>
              <a:bodyPr numCol="2" rtlCol="0" anchor="t"/>
              <a:lstStyle/>
              <a:p>
                <a:endParaRPr lang="en-US" sz="1400" b="1" dirty="0">
                  <a:solidFill>
                    <a:schemeClr val="tx1"/>
                  </a:solidFill>
                </a:endParaRPr>
              </a:p>
              <a:p>
                <a:pPr marL="285750" indent="-285750">
                  <a:buFont typeface="Arial" panose="020B0604020202020204" pitchFamily="34" charset="0"/>
                  <a:buChar char="•"/>
                </a:pPr>
                <a:r>
                  <a:rPr lang="en-US" sz="1200" dirty="0">
                    <a:solidFill>
                      <a:schemeClr val="tx1"/>
                    </a:solidFill>
                  </a:rPr>
                  <a:t>Age </a:t>
                </a:r>
                <a14:m>
                  <m:oMath xmlns:m="http://schemas.openxmlformats.org/officeDocument/2006/math">
                    <m:r>
                      <a:rPr lang="en-US" sz="1200" i="1" smtClean="0">
                        <a:solidFill>
                          <a:schemeClr val="tx1"/>
                        </a:solidFill>
                        <a:latin typeface="Cambria Math" panose="02040503050406030204" pitchFamily="18" charset="0"/>
                        <a:ea typeface="Cambria Math" panose="02040503050406030204" pitchFamily="18" charset="0"/>
                      </a:rPr>
                      <m:t>≥</m:t>
                    </m:r>
                    <m:r>
                      <a:rPr lang="en-GB" sz="1200" b="0" i="0" smtClean="0">
                        <a:solidFill>
                          <a:schemeClr val="tx1"/>
                        </a:solidFill>
                        <a:latin typeface="Cambria Math" panose="02040503050406030204" pitchFamily="18" charset="0"/>
                        <a:ea typeface="Cambria Math" panose="02040503050406030204" pitchFamily="18" charset="0"/>
                      </a:rPr>
                      <m:t>35 </m:t>
                    </m:r>
                    <m:r>
                      <m:rPr>
                        <m:sty m:val="p"/>
                      </m:rPr>
                      <a:rPr lang="en-GB" sz="1200" b="0" i="0" smtClean="0">
                        <a:solidFill>
                          <a:schemeClr val="tx1"/>
                        </a:solidFill>
                        <a:latin typeface="Cambria Math" panose="02040503050406030204" pitchFamily="18" charset="0"/>
                        <a:ea typeface="Cambria Math" panose="02040503050406030204" pitchFamily="18" charset="0"/>
                      </a:rPr>
                      <m:t>years</m:t>
                    </m:r>
                  </m:oMath>
                </a14:m>
                <a:endParaRPr lang="en-US" sz="1200" dirty="0">
                  <a:solidFill>
                    <a:schemeClr val="tx1"/>
                  </a:solidFill>
                </a:endParaRPr>
              </a:p>
              <a:p>
                <a:pPr marL="285750" indent="-285750">
                  <a:buFont typeface="Arial" panose="020B0604020202020204" pitchFamily="34" charset="0"/>
                  <a:buChar char="•"/>
                </a:pPr>
                <a:r>
                  <a:rPr lang="en-US" sz="1200" dirty="0">
                    <a:solidFill>
                      <a:schemeClr val="tx1"/>
                    </a:solidFill>
                  </a:rPr>
                  <a:t>Current or former smoker with </a:t>
                </a:r>
                <a14:m>
                  <m:oMath xmlns:m="http://schemas.openxmlformats.org/officeDocument/2006/math">
                    <m:r>
                      <a:rPr lang="en-US" sz="1200" i="1" smtClean="0">
                        <a:solidFill>
                          <a:schemeClr val="tx1"/>
                        </a:solidFill>
                        <a:latin typeface="Cambria Math" panose="02040503050406030204" pitchFamily="18" charset="0"/>
                        <a:ea typeface="Cambria Math" panose="02040503050406030204" pitchFamily="18" charset="0"/>
                      </a:rPr>
                      <m:t>≥</m:t>
                    </m:r>
                    <m:r>
                      <a:rPr lang="en-GB" sz="1200" b="0" i="1" smtClean="0">
                        <a:solidFill>
                          <a:schemeClr val="tx1"/>
                        </a:solidFill>
                        <a:latin typeface="Cambria Math" panose="02040503050406030204" pitchFamily="18" charset="0"/>
                        <a:ea typeface="Cambria Math" panose="02040503050406030204" pitchFamily="18" charset="0"/>
                      </a:rPr>
                      <m:t>10</m:t>
                    </m:r>
                  </m:oMath>
                </a14:m>
                <a:r>
                  <a:rPr lang="en-US" sz="1200" dirty="0">
                    <a:solidFill>
                      <a:schemeClr val="tx1"/>
                    </a:solidFill>
                  </a:rPr>
                  <a:t> pack-year smoking history</a:t>
                </a:r>
              </a:p>
              <a:p>
                <a:pPr marL="285750" indent="-285750">
                  <a:buFont typeface="Arial" panose="020B0604020202020204" pitchFamily="34" charset="0"/>
                  <a:buChar char="•"/>
                </a:pPr>
                <a:r>
                  <a:rPr lang="en-US" sz="1200" dirty="0">
                    <a:solidFill>
                      <a:schemeClr val="tx1"/>
                    </a:solidFill>
                  </a:rPr>
                  <a:t>Recurrent chest infections</a:t>
                </a:r>
              </a:p>
              <a:p>
                <a:pPr marL="285750" indent="-285750">
                  <a:buFont typeface="Arial" panose="020B0604020202020204" pitchFamily="34" charset="0"/>
                  <a:buChar char="•"/>
                </a:pPr>
                <a:r>
                  <a:rPr lang="en-US" sz="1200" dirty="0">
                    <a:solidFill>
                      <a:schemeClr val="tx1"/>
                    </a:solidFill>
                  </a:rPr>
                  <a:t>Any of</a:t>
                </a:r>
              </a:p>
              <a:p>
                <a:pPr marL="742950" lvl="1" indent="-285750">
                  <a:buFont typeface="Arial" panose="020B0604020202020204" pitchFamily="34" charset="0"/>
                  <a:buChar char="•"/>
                </a:pPr>
                <a:r>
                  <a:rPr lang="en-US" sz="1200" dirty="0">
                    <a:solidFill>
                      <a:schemeClr val="tx1"/>
                    </a:solidFill>
                  </a:rPr>
                  <a:t>Exertional </a:t>
                </a:r>
                <a:r>
                  <a:rPr lang="en-US" sz="1200" dirty="0" err="1">
                    <a:solidFill>
                      <a:schemeClr val="tx1"/>
                    </a:solidFill>
                  </a:rPr>
                  <a:t>dyspnoea</a:t>
                </a:r>
                <a:endParaRPr lang="en-US" sz="1200" dirty="0">
                  <a:solidFill>
                    <a:schemeClr val="tx1"/>
                  </a:solidFill>
                </a:endParaRPr>
              </a:p>
              <a:p>
                <a:pPr marL="742950" lvl="1" indent="-285750">
                  <a:buFont typeface="Arial" panose="020B0604020202020204" pitchFamily="34" charset="0"/>
                  <a:buChar char="•"/>
                </a:pPr>
                <a:r>
                  <a:rPr lang="en-US" sz="1200" dirty="0">
                    <a:solidFill>
                      <a:schemeClr val="tx1"/>
                    </a:solidFill>
                  </a:rPr>
                  <a:t>Cough and/or sputum</a:t>
                </a:r>
              </a:p>
              <a:p>
                <a:pPr marL="742950" lvl="1" indent="-285750">
                  <a:buFont typeface="Arial" panose="020B0604020202020204" pitchFamily="34" charset="0"/>
                  <a:buChar char="•"/>
                </a:pPr>
                <a:r>
                  <a:rPr lang="en-US" sz="1200" dirty="0">
                    <a:solidFill>
                      <a:schemeClr val="tx1"/>
                    </a:solidFill>
                  </a:rPr>
                  <a:t>Frequent winter bronchitis </a:t>
                </a:r>
              </a:p>
              <a:p>
                <a:pPr marL="285750" indent="-285750">
                  <a:buFont typeface="Arial" panose="020B0604020202020204" pitchFamily="34" charset="0"/>
                  <a:buChar char="•"/>
                </a:pPr>
                <a:r>
                  <a:rPr lang="en-US" sz="1200" dirty="0">
                    <a:solidFill>
                      <a:schemeClr val="tx1"/>
                    </a:solidFill>
                  </a:rPr>
                  <a:t>Incidental finding of emphysema on CT scan</a:t>
                </a:r>
              </a:p>
            </p:txBody>
          </p:sp>
        </mc:Choice>
        <mc:Fallback xmlns="">
          <p:sp>
            <p:nvSpPr>
              <p:cNvPr id="5" name="Rectangle 4">
                <a:extLst>
                  <a:ext uri="{FF2B5EF4-FFF2-40B4-BE49-F238E27FC236}">
                    <a16:creationId xmlns:a16="http://schemas.microsoft.com/office/drawing/2014/main" id="{59D3CBD8-85DC-0B12-E996-F552E36AC7F9}"/>
                  </a:ext>
                </a:extLst>
              </p:cNvPr>
              <p:cNvSpPr>
                <a:spLocks noRot="1" noChangeAspect="1" noMove="1" noResize="1" noEditPoints="1" noAdjustHandles="1" noChangeArrowheads="1" noChangeShapeType="1" noTextEdit="1"/>
              </p:cNvSpPr>
              <p:nvPr/>
            </p:nvSpPr>
            <p:spPr>
              <a:xfrm>
                <a:off x="100013" y="814385"/>
                <a:ext cx="4414114" cy="1339228"/>
              </a:xfrm>
              <a:prstGeom prst="rect">
                <a:avLst/>
              </a:prstGeom>
              <a:blipFill>
                <a:blip r:embed="rId3"/>
                <a:stretch>
                  <a:fillRect b="-6542"/>
                </a:stretch>
              </a:blipFill>
            </p:spPr>
            <p:txBody>
              <a:bodyPr/>
              <a:lstStyle/>
              <a:p>
                <a:r>
                  <a:rPr lang="en-US">
                    <a:noFill/>
                  </a:rPr>
                  <a:t> </a:t>
                </a:r>
              </a:p>
            </p:txBody>
          </p:sp>
        </mc:Fallback>
      </mc:AlternateContent>
      <p:sp>
        <p:nvSpPr>
          <p:cNvPr id="10" name="Rectangle 9">
            <a:extLst>
              <a:ext uri="{FF2B5EF4-FFF2-40B4-BE49-F238E27FC236}">
                <a16:creationId xmlns:a16="http://schemas.microsoft.com/office/drawing/2014/main" id="{496847D0-85DC-2040-C6FC-489468568661}"/>
              </a:ext>
            </a:extLst>
          </p:cNvPr>
          <p:cNvSpPr/>
          <p:nvPr/>
        </p:nvSpPr>
        <p:spPr>
          <a:xfrm>
            <a:off x="100012" y="2218864"/>
            <a:ext cx="11987212" cy="2091693"/>
          </a:xfrm>
          <a:prstGeom prst="rect">
            <a:avLst/>
          </a:prstGeom>
          <a:solidFill>
            <a:srgbClr val="C4EDF8">
              <a:alpha val="54902"/>
            </a:srgbClr>
          </a:solidFill>
          <a:ln>
            <a:solidFill>
              <a:srgbClr val="D6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2937A558-67FE-6B21-3DAD-3F8DF738B250}"/>
              </a:ext>
            </a:extLst>
          </p:cNvPr>
          <p:cNvSpPr txBox="1"/>
          <p:nvPr/>
        </p:nvSpPr>
        <p:spPr>
          <a:xfrm>
            <a:off x="100012" y="801521"/>
            <a:ext cx="2311078" cy="307777"/>
          </a:xfrm>
          <a:prstGeom prst="rect">
            <a:avLst/>
          </a:prstGeom>
          <a:noFill/>
        </p:spPr>
        <p:txBody>
          <a:bodyPr wrap="square" rtlCol="0">
            <a:spAutoFit/>
          </a:bodyPr>
          <a:lstStyle/>
          <a:p>
            <a:r>
              <a:rPr lang="en-US" sz="1400" b="1" dirty="0"/>
              <a:t>Suspect COPD if:</a:t>
            </a:r>
          </a:p>
        </p:txBody>
      </p:sp>
      <p:sp>
        <p:nvSpPr>
          <p:cNvPr id="3" name="Rectangle 2">
            <a:extLst>
              <a:ext uri="{FF2B5EF4-FFF2-40B4-BE49-F238E27FC236}">
                <a16:creationId xmlns:a16="http://schemas.microsoft.com/office/drawing/2014/main" id="{5B4DD701-CA8A-E811-6A4F-D6D398A4E688}"/>
              </a:ext>
            </a:extLst>
          </p:cNvPr>
          <p:cNvSpPr/>
          <p:nvPr/>
        </p:nvSpPr>
        <p:spPr>
          <a:xfrm>
            <a:off x="4639217" y="814385"/>
            <a:ext cx="7448007" cy="1339228"/>
          </a:xfrm>
          <a:prstGeom prst="rect">
            <a:avLst/>
          </a:prstGeom>
          <a:solidFill>
            <a:srgbClr val="FBBE3E">
              <a:alpha val="58039"/>
            </a:srgbClr>
          </a:solidFill>
        </p:spPr>
        <p:style>
          <a:lnRef idx="2">
            <a:schemeClr val="accent1">
              <a:shade val="50000"/>
            </a:schemeClr>
          </a:lnRef>
          <a:fillRef idx="1">
            <a:schemeClr val="accent1"/>
          </a:fillRef>
          <a:effectRef idx="0">
            <a:schemeClr val="accent1"/>
          </a:effectRef>
          <a:fontRef idx="minor">
            <a:schemeClr val="lt1"/>
          </a:fontRef>
        </p:style>
        <p:txBody>
          <a:bodyPr numCol="1" rtlCol="0" anchor="t"/>
          <a:lstStyle/>
          <a:p>
            <a:r>
              <a:rPr lang="en-US" sz="1400" b="1" dirty="0">
                <a:solidFill>
                  <a:schemeClr val="tx1"/>
                </a:solidFill>
              </a:rPr>
              <a:t>What is COPD and how is it diagnosed?</a:t>
            </a:r>
          </a:p>
          <a:p>
            <a:r>
              <a:rPr lang="en-GB" sz="1200" dirty="0">
                <a:solidFill>
                  <a:schemeClr val="tx1"/>
                </a:solidFill>
                <a:effectLst/>
                <a:ea typeface="Calibri" panose="020F0502020204030204" pitchFamily="34" charset="0"/>
                <a:cs typeface="Times New Roman" panose="02020603050405020304" pitchFamily="18" charset="0"/>
              </a:rPr>
              <a:t>COPD is a heterogenous disease that is caused by exposure to noxious inhaled particles (most commonly tobacco smoke) in susceptible individuals over time. </a:t>
            </a:r>
          </a:p>
          <a:p>
            <a:endParaRPr lang="en-GB" sz="1200" b="1" dirty="0">
              <a:solidFill>
                <a:schemeClr val="tx1"/>
              </a:solidFill>
              <a:cs typeface="Times New Roman" panose="02020603050405020304" pitchFamily="18" charset="0"/>
            </a:endParaRPr>
          </a:p>
          <a:p>
            <a:r>
              <a:rPr lang="en-GB" sz="1400" b="1" u="sng" dirty="0">
                <a:solidFill>
                  <a:schemeClr val="tx1"/>
                </a:solidFill>
                <a:effectLst/>
                <a:ea typeface="Calibri" panose="020F0502020204030204" pitchFamily="34" charset="0"/>
                <a:cs typeface="Times New Roman" panose="02020603050405020304" pitchFamily="18" charset="0"/>
              </a:rPr>
              <a:t>COPD</a:t>
            </a:r>
            <a:r>
              <a:rPr lang="en-GB" sz="1400" b="1" dirty="0">
                <a:solidFill>
                  <a:schemeClr val="tx1"/>
                </a:solidFill>
                <a:effectLst/>
                <a:ea typeface="Calibri" panose="020F0502020204030204" pitchFamily="34" charset="0"/>
                <a:cs typeface="Times New Roman" panose="02020603050405020304" pitchFamily="18" charset="0"/>
              </a:rPr>
              <a:t> is confirmed </a:t>
            </a:r>
            <a:r>
              <a:rPr lang="en-GB" sz="1400" dirty="0">
                <a:solidFill>
                  <a:schemeClr val="tx1"/>
                </a:solidFill>
                <a:effectLst/>
                <a:ea typeface="Calibri" panose="020F0502020204030204" pitchFamily="34" charset="0"/>
                <a:cs typeface="Times New Roman" panose="02020603050405020304" pitchFamily="18" charset="0"/>
              </a:rPr>
              <a:t>in the context of </a:t>
            </a:r>
            <a:r>
              <a:rPr lang="en-GB" sz="1400" b="1" dirty="0">
                <a:solidFill>
                  <a:schemeClr val="tx1"/>
                </a:solidFill>
                <a:effectLst/>
                <a:ea typeface="Calibri" panose="020F0502020204030204" pitchFamily="34" charset="0"/>
                <a:cs typeface="Times New Roman" panose="02020603050405020304" pitchFamily="18" charset="0"/>
              </a:rPr>
              <a:t>an </a:t>
            </a:r>
            <a:r>
              <a:rPr lang="en-GB" sz="1400" b="1" u="sng" dirty="0">
                <a:solidFill>
                  <a:schemeClr val="tx1"/>
                </a:solidFill>
                <a:effectLst/>
                <a:ea typeface="Calibri" panose="020F0502020204030204" pitchFamily="34" charset="0"/>
                <a:cs typeface="Times New Roman" panose="02020603050405020304" pitchFamily="18" charset="0"/>
              </a:rPr>
              <a:t>appropriate clinical history, relevant exposure, and evidence of airflow limitation</a:t>
            </a:r>
            <a:r>
              <a:rPr lang="en-GB" sz="1400" b="1" dirty="0">
                <a:solidFill>
                  <a:schemeClr val="tx1"/>
                </a:solidFill>
                <a:effectLst/>
                <a:ea typeface="Calibri" panose="020F0502020204030204" pitchFamily="34" charset="0"/>
                <a:cs typeface="Times New Roman" panose="02020603050405020304" pitchFamily="18" charset="0"/>
              </a:rPr>
              <a:t> </a:t>
            </a:r>
            <a:r>
              <a:rPr lang="en-GB" sz="1400" dirty="0">
                <a:solidFill>
                  <a:schemeClr val="tx1"/>
                </a:solidFill>
                <a:effectLst/>
                <a:ea typeface="Calibri" panose="020F0502020204030204" pitchFamily="34" charset="0"/>
                <a:cs typeface="Times New Roman" panose="02020603050405020304" pitchFamily="18" charset="0"/>
              </a:rPr>
              <a:t>on post-bronchodilator spirometry </a:t>
            </a:r>
            <a:r>
              <a:rPr lang="en-GB" sz="1400" b="1" u="sng" dirty="0">
                <a:solidFill>
                  <a:schemeClr val="tx1"/>
                </a:solidFill>
                <a:effectLst/>
                <a:ea typeface="Calibri" panose="020F0502020204030204" pitchFamily="34" charset="0"/>
                <a:cs typeface="Times New Roman" panose="02020603050405020304" pitchFamily="18" charset="0"/>
              </a:rPr>
              <a:t>(FEV1/FVC &lt;0.7).</a:t>
            </a:r>
            <a:r>
              <a:rPr lang="en-GB" sz="1400" u="sng" dirty="0">
                <a:solidFill>
                  <a:schemeClr val="tx1"/>
                </a:solidFill>
                <a:effectLst/>
              </a:rPr>
              <a:t> </a:t>
            </a:r>
            <a:endParaRPr lang="en-US" sz="1400" b="1" u="sng" dirty="0">
              <a:solidFill>
                <a:schemeClr val="tx1"/>
              </a:solidFill>
            </a:endParaRPr>
          </a:p>
        </p:txBody>
      </p:sp>
      <p:sp>
        <p:nvSpPr>
          <p:cNvPr id="6" name="TextBox 5">
            <a:extLst>
              <a:ext uri="{FF2B5EF4-FFF2-40B4-BE49-F238E27FC236}">
                <a16:creationId xmlns:a16="http://schemas.microsoft.com/office/drawing/2014/main" id="{5BB9FB32-CD20-7BD2-F096-97AE63929451}"/>
              </a:ext>
            </a:extLst>
          </p:cNvPr>
          <p:cNvSpPr txBox="1"/>
          <p:nvPr/>
        </p:nvSpPr>
        <p:spPr>
          <a:xfrm>
            <a:off x="156638" y="2294925"/>
            <a:ext cx="2739277" cy="307777"/>
          </a:xfrm>
          <a:prstGeom prst="rect">
            <a:avLst/>
          </a:prstGeom>
          <a:noFill/>
        </p:spPr>
        <p:txBody>
          <a:bodyPr wrap="square" rtlCol="0">
            <a:spAutoFit/>
          </a:bodyPr>
          <a:lstStyle/>
          <a:p>
            <a:r>
              <a:rPr lang="en-US" sz="1400" b="1" dirty="0"/>
              <a:t>What to do if you suspect COPD</a:t>
            </a:r>
          </a:p>
        </p:txBody>
      </p:sp>
      <p:sp>
        <p:nvSpPr>
          <p:cNvPr id="8" name="TextBox 7">
            <a:extLst>
              <a:ext uri="{FF2B5EF4-FFF2-40B4-BE49-F238E27FC236}">
                <a16:creationId xmlns:a16="http://schemas.microsoft.com/office/drawing/2014/main" id="{F4128775-9B2B-33B4-0BA0-FF2741C896C3}"/>
              </a:ext>
            </a:extLst>
          </p:cNvPr>
          <p:cNvSpPr txBox="1"/>
          <p:nvPr/>
        </p:nvSpPr>
        <p:spPr>
          <a:xfrm>
            <a:off x="130023" y="2594319"/>
            <a:ext cx="2640551" cy="1754326"/>
          </a:xfrm>
          <a:prstGeom prst="rect">
            <a:avLst/>
          </a:prstGeom>
          <a:noFill/>
        </p:spPr>
        <p:txBody>
          <a:bodyPr wrap="square" rtlCol="0">
            <a:spAutoFit/>
          </a:bodyPr>
          <a:lstStyle/>
          <a:p>
            <a:r>
              <a:rPr lang="en-US" sz="1200" b="1" dirty="0"/>
              <a:t>Undertake a Clinical Assessment</a:t>
            </a:r>
          </a:p>
          <a:p>
            <a:pPr marL="171450" indent="-171450">
              <a:buFontTx/>
              <a:buChar char="-"/>
            </a:pPr>
            <a:r>
              <a:rPr lang="en-US" sz="1200" dirty="0"/>
              <a:t>History: respiratory symptoms, chest infections, relevant exposure, co-morbidities.</a:t>
            </a:r>
          </a:p>
          <a:p>
            <a:pPr marL="171450" indent="-171450">
              <a:buFontTx/>
              <a:buChar char="-"/>
            </a:pPr>
            <a:r>
              <a:rPr lang="en-US" sz="1200" dirty="0"/>
              <a:t>Examination: to assess for features of hyperinflation, wheeze.</a:t>
            </a:r>
          </a:p>
          <a:p>
            <a:pPr marL="171450" indent="-171450">
              <a:buFontTx/>
              <a:buChar char="-"/>
            </a:pPr>
            <a:r>
              <a:rPr lang="en-US" sz="1200" dirty="0"/>
              <a:t>Consider alternative diagnoses (e.g. asthma, chronic cough or heart failure). </a:t>
            </a:r>
          </a:p>
        </p:txBody>
      </p:sp>
      <p:sp>
        <p:nvSpPr>
          <p:cNvPr id="16" name="Rectangle 15">
            <a:extLst>
              <a:ext uri="{FF2B5EF4-FFF2-40B4-BE49-F238E27FC236}">
                <a16:creationId xmlns:a16="http://schemas.microsoft.com/office/drawing/2014/main" id="{D5035E6C-B3FF-B742-D5BD-ED6A31CC2776}"/>
              </a:ext>
            </a:extLst>
          </p:cNvPr>
          <p:cNvSpPr/>
          <p:nvPr/>
        </p:nvSpPr>
        <p:spPr>
          <a:xfrm>
            <a:off x="2777213" y="2319306"/>
            <a:ext cx="9234746" cy="1924418"/>
          </a:xfrm>
          <a:prstGeom prst="rect">
            <a:avLst/>
          </a:prstGeom>
          <a:solidFill>
            <a:srgbClr val="C4EDF8"/>
          </a:solidFill>
          <a:ln>
            <a:solidFill>
              <a:srgbClr val="C4EDF8"/>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400" b="1" dirty="0">
                <a:solidFill>
                  <a:schemeClr val="tx1"/>
                </a:solidFill>
              </a:rPr>
              <a:t>Investigations</a:t>
            </a:r>
          </a:p>
        </p:txBody>
      </p:sp>
      <p:sp>
        <p:nvSpPr>
          <p:cNvPr id="15" name="Rectangle 14">
            <a:extLst>
              <a:ext uri="{FF2B5EF4-FFF2-40B4-BE49-F238E27FC236}">
                <a16:creationId xmlns:a16="http://schemas.microsoft.com/office/drawing/2014/main" id="{0E1FAEEA-E135-EE8C-C7C7-8DDB7BCBABEC}"/>
              </a:ext>
            </a:extLst>
          </p:cNvPr>
          <p:cNvSpPr/>
          <p:nvPr/>
        </p:nvSpPr>
        <p:spPr>
          <a:xfrm>
            <a:off x="4685517" y="1600197"/>
            <a:ext cx="7352155" cy="50084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8A841007-1F96-FD31-8C57-17F5C57019D0}"/>
              </a:ext>
            </a:extLst>
          </p:cNvPr>
          <p:cNvSpPr txBox="1"/>
          <p:nvPr/>
        </p:nvSpPr>
        <p:spPr>
          <a:xfrm>
            <a:off x="4174578" y="2454201"/>
            <a:ext cx="1304443" cy="338554"/>
          </a:xfrm>
          <a:prstGeom prst="rect">
            <a:avLst/>
          </a:prstGeom>
          <a:noFill/>
          <a:ln>
            <a:solidFill>
              <a:srgbClr val="232F5F"/>
            </a:solidFill>
          </a:ln>
        </p:spPr>
        <p:txBody>
          <a:bodyPr wrap="square" rtlCol="0">
            <a:spAutoFit/>
          </a:bodyPr>
          <a:lstStyle/>
          <a:p>
            <a:pPr algn="ctr"/>
            <a:r>
              <a:rPr lang="en-US" sz="1600" b="1" dirty="0"/>
              <a:t>Spirometry</a:t>
            </a:r>
          </a:p>
        </p:txBody>
      </p:sp>
      <p:sp>
        <p:nvSpPr>
          <p:cNvPr id="14" name="TextBox 13">
            <a:extLst>
              <a:ext uri="{FF2B5EF4-FFF2-40B4-BE49-F238E27FC236}">
                <a16:creationId xmlns:a16="http://schemas.microsoft.com/office/drawing/2014/main" id="{EBB2E94E-EA37-D744-EC81-41F03F438F45}"/>
              </a:ext>
            </a:extLst>
          </p:cNvPr>
          <p:cNvSpPr txBox="1"/>
          <p:nvPr/>
        </p:nvSpPr>
        <p:spPr>
          <a:xfrm>
            <a:off x="2839287" y="2858716"/>
            <a:ext cx="4250867" cy="1107996"/>
          </a:xfrm>
          <a:prstGeom prst="rect">
            <a:avLst/>
          </a:prstGeom>
          <a:noFill/>
        </p:spPr>
        <p:txBody>
          <a:bodyPr wrap="square" rtlCol="0">
            <a:spAutoFit/>
          </a:bodyPr>
          <a:lstStyle/>
          <a:p>
            <a:pPr algn="just"/>
            <a:r>
              <a:rPr lang="en-US" sz="1100" b="1" dirty="0">
                <a:solidFill>
                  <a:srgbClr val="C00000"/>
                </a:solidFill>
              </a:rPr>
              <a:t>COPD diagnosis requires confirmation of airflow limitation </a:t>
            </a:r>
            <a:r>
              <a:rPr lang="en-US" sz="1100" dirty="0"/>
              <a:t>on </a:t>
            </a:r>
            <a:r>
              <a:rPr lang="en-US" sz="1100" b="1" dirty="0">
                <a:solidFill>
                  <a:srgbClr val="C00000"/>
                </a:solidFill>
              </a:rPr>
              <a:t>post-bronchodilator</a:t>
            </a:r>
            <a:r>
              <a:rPr lang="en-US" sz="1100" dirty="0"/>
              <a:t> </a:t>
            </a:r>
            <a:r>
              <a:rPr lang="en-US" sz="1100" b="1" dirty="0">
                <a:solidFill>
                  <a:srgbClr val="C00000"/>
                </a:solidFill>
              </a:rPr>
              <a:t>spirometry</a:t>
            </a:r>
            <a:r>
              <a:rPr lang="en-US" sz="1100" dirty="0"/>
              <a:t>. This is  </a:t>
            </a:r>
            <a:r>
              <a:rPr lang="en-US" sz="1100" b="1" dirty="0">
                <a:solidFill>
                  <a:srgbClr val="C00000"/>
                </a:solidFill>
              </a:rPr>
              <a:t>defined as an FEV1/FVC ratio &lt;0.7</a:t>
            </a:r>
            <a:r>
              <a:rPr lang="en-US" sz="1100" dirty="0">
                <a:solidFill>
                  <a:srgbClr val="C00000"/>
                </a:solidFill>
              </a:rPr>
              <a:t>. </a:t>
            </a:r>
          </a:p>
          <a:p>
            <a:pPr algn="just"/>
            <a:r>
              <a:rPr lang="en-US" sz="1100" dirty="0"/>
              <a:t>Using a fixed ratio of &lt;0.7 can lead to under-diagnosis in young adults and over-diagnosis in the elderly. In such patients, use clinical judgement with reference to the lower limit of normal (LLN) for FEV1/FVC (or Z-score &lt;-1.64) to confirm or refute a diagnosis. </a:t>
            </a:r>
          </a:p>
        </p:txBody>
      </p:sp>
      <p:sp>
        <p:nvSpPr>
          <p:cNvPr id="12" name="TextBox 11">
            <a:extLst>
              <a:ext uri="{FF2B5EF4-FFF2-40B4-BE49-F238E27FC236}">
                <a16:creationId xmlns:a16="http://schemas.microsoft.com/office/drawing/2014/main" id="{429F13D2-BA32-3B51-4DA3-912CABB6D97D}"/>
              </a:ext>
            </a:extLst>
          </p:cNvPr>
          <p:cNvSpPr txBox="1"/>
          <p:nvPr/>
        </p:nvSpPr>
        <p:spPr>
          <a:xfrm>
            <a:off x="7709372" y="2442326"/>
            <a:ext cx="1304443" cy="338554"/>
          </a:xfrm>
          <a:prstGeom prst="rect">
            <a:avLst/>
          </a:prstGeom>
          <a:noFill/>
          <a:ln>
            <a:solidFill>
              <a:srgbClr val="232F5F"/>
            </a:solidFill>
          </a:ln>
        </p:spPr>
        <p:txBody>
          <a:bodyPr wrap="square" rtlCol="0">
            <a:spAutoFit/>
          </a:bodyPr>
          <a:lstStyle/>
          <a:p>
            <a:pPr algn="ctr"/>
            <a:r>
              <a:rPr lang="en-US" sz="1600" b="1" dirty="0"/>
              <a:t>Chest X-ray</a:t>
            </a:r>
          </a:p>
        </p:txBody>
      </p:sp>
      <p:sp>
        <p:nvSpPr>
          <p:cNvPr id="13" name="TextBox 12">
            <a:extLst>
              <a:ext uri="{FF2B5EF4-FFF2-40B4-BE49-F238E27FC236}">
                <a16:creationId xmlns:a16="http://schemas.microsoft.com/office/drawing/2014/main" id="{5BB55C0F-2BAC-00C1-5D5C-EDE546586C92}"/>
              </a:ext>
            </a:extLst>
          </p:cNvPr>
          <p:cNvSpPr txBox="1"/>
          <p:nvPr/>
        </p:nvSpPr>
        <p:spPr>
          <a:xfrm>
            <a:off x="10093281" y="2442326"/>
            <a:ext cx="1304443" cy="338554"/>
          </a:xfrm>
          <a:prstGeom prst="rect">
            <a:avLst/>
          </a:prstGeom>
          <a:noFill/>
          <a:ln>
            <a:solidFill>
              <a:srgbClr val="232F5F"/>
            </a:solidFill>
          </a:ln>
        </p:spPr>
        <p:txBody>
          <a:bodyPr wrap="square" rtlCol="0">
            <a:spAutoFit/>
          </a:bodyPr>
          <a:lstStyle/>
          <a:p>
            <a:pPr algn="ctr"/>
            <a:r>
              <a:rPr lang="en-US" sz="1600" b="1" dirty="0"/>
              <a:t>Blood Tests</a:t>
            </a:r>
          </a:p>
        </p:txBody>
      </p:sp>
      <p:sp>
        <p:nvSpPr>
          <p:cNvPr id="17" name="TextBox 16">
            <a:extLst>
              <a:ext uri="{FF2B5EF4-FFF2-40B4-BE49-F238E27FC236}">
                <a16:creationId xmlns:a16="http://schemas.microsoft.com/office/drawing/2014/main" id="{B7F87717-EFAD-C3D3-27F1-64F2701626C0}"/>
              </a:ext>
            </a:extLst>
          </p:cNvPr>
          <p:cNvSpPr txBox="1"/>
          <p:nvPr/>
        </p:nvSpPr>
        <p:spPr>
          <a:xfrm>
            <a:off x="7252408" y="2860404"/>
            <a:ext cx="2247852" cy="1107996"/>
          </a:xfrm>
          <a:prstGeom prst="rect">
            <a:avLst/>
          </a:prstGeom>
          <a:noFill/>
        </p:spPr>
        <p:txBody>
          <a:bodyPr wrap="square" rtlCol="0">
            <a:spAutoFit/>
          </a:bodyPr>
          <a:lstStyle/>
          <a:p>
            <a:pPr algn="just"/>
            <a:r>
              <a:rPr lang="en-US" sz="1100" dirty="0"/>
              <a:t>All patients presenting with new and/or unexplained respiratory symptoms should have a chest x-ray performed to assess for features of COPD and to exclude alternative diagnoses. </a:t>
            </a:r>
          </a:p>
        </p:txBody>
      </p:sp>
      <p:sp>
        <p:nvSpPr>
          <p:cNvPr id="18" name="TextBox 17">
            <a:extLst>
              <a:ext uri="{FF2B5EF4-FFF2-40B4-BE49-F238E27FC236}">
                <a16:creationId xmlns:a16="http://schemas.microsoft.com/office/drawing/2014/main" id="{44CEC15D-F68F-6FB5-B24A-62DE96204B58}"/>
              </a:ext>
            </a:extLst>
          </p:cNvPr>
          <p:cNvSpPr txBox="1"/>
          <p:nvPr/>
        </p:nvSpPr>
        <p:spPr>
          <a:xfrm>
            <a:off x="9662513" y="2841518"/>
            <a:ext cx="2247852" cy="1277273"/>
          </a:xfrm>
          <a:prstGeom prst="rect">
            <a:avLst/>
          </a:prstGeom>
          <a:noFill/>
        </p:spPr>
        <p:txBody>
          <a:bodyPr wrap="square" rtlCol="0">
            <a:spAutoFit/>
          </a:bodyPr>
          <a:lstStyle/>
          <a:p>
            <a:pPr algn="just"/>
            <a:r>
              <a:rPr lang="en-US" sz="1100" dirty="0"/>
              <a:t>All patients: </a:t>
            </a:r>
          </a:p>
          <a:p>
            <a:pPr algn="just"/>
            <a:r>
              <a:rPr lang="en-US" sz="1100" dirty="0"/>
              <a:t>- FBC</a:t>
            </a:r>
          </a:p>
          <a:p>
            <a:pPr algn="just"/>
            <a:r>
              <a:rPr lang="en-US" sz="1100" dirty="0"/>
              <a:t>Young patients with emphysema:</a:t>
            </a:r>
          </a:p>
          <a:p>
            <a:pPr algn="just"/>
            <a:r>
              <a:rPr lang="en-US" sz="1100" dirty="0"/>
              <a:t>- alpha-1 antitrypsin level</a:t>
            </a:r>
          </a:p>
          <a:p>
            <a:pPr algn="just"/>
            <a:r>
              <a:rPr lang="en-US" sz="1100" dirty="0"/>
              <a:t>Other blood tests (e.g., </a:t>
            </a:r>
            <a:r>
              <a:rPr lang="en-US" sz="1100" dirty="0" err="1"/>
              <a:t>nt</a:t>
            </a:r>
            <a:r>
              <a:rPr lang="en-US" sz="1100" dirty="0"/>
              <a:t> pro-BNP) guided by clinical suspicion and planned treatment. </a:t>
            </a:r>
          </a:p>
        </p:txBody>
      </p:sp>
      <p:sp>
        <p:nvSpPr>
          <p:cNvPr id="19" name="Rectangle 18">
            <a:extLst>
              <a:ext uri="{FF2B5EF4-FFF2-40B4-BE49-F238E27FC236}">
                <a16:creationId xmlns:a16="http://schemas.microsoft.com/office/drawing/2014/main" id="{21E73E32-1EC7-8EFA-A21C-EFF75ECFA007}"/>
              </a:ext>
            </a:extLst>
          </p:cNvPr>
          <p:cNvSpPr/>
          <p:nvPr/>
        </p:nvSpPr>
        <p:spPr>
          <a:xfrm>
            <a:off x="97629" y="4375808"/>
            <a:ext cx="5998371" cy="2374882"/>
          </a:xfrm>
          <a:prstGeom prst="rect">
            <a:avLst/>
          </a:prstGeom>
          <a:solidFill>
            <a:srgbClr val="D1A5F3">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400" b="1" u="sng" dirty="0">
                <a:solidFill>
                  <a:schemeClr val="tx1"/>
                </a:solidFill>
              </a:rPr>
              <a:t>Interpreting Spirometry</a:t>
            </a:r>
          </a:p>
        </p:txBody>
      </p:sp>
      <p:sp>
        <p:nvSpPr>
          <p:cNvPr id="21" name="TextBox 20">
            <a:extLst>
              <a:ext uri="{FF2B5EF4-FFF2-40B4-BE49-F238E27FC236}">
                <a16:creationId xmlns:a16="http://schemas.microsoft.com/office/drawing/2014/main" id="{D6B0C679-0F5C-5BF9-C729-5A2FD9200644}"/>
              </a:ext>
            </a:extLst>
          </p:cNvPr>
          <p:cNvSpPr txBox="1"/>
          <p:nvPr/>
        </p:nvSpPr>
        <p:spPr>
          <a:xfrm>
            <a:off x="125088" y="4714694"/>
            <a:ext cx="2532387" cy="1954381"/>
          </a:xfrm>
          <a:prstGeom prst="rect">
            <a:avLst/>
          </a:prstGeom>
          <a:noFill/>
        </p:spPr>
        <p:txBody>
          <a:bodyPr wrap="square" rtlCol="0">
            <a:spAutoFit/>
          </a:bodyPr>
          <a:lstStyle/>
          <a:p>
            <a:pPr marL="171450" indent="-171450">
              <a:buFont typeface="Arial" panose="020B0604020202020204" pitchFamily="34" charset="0"/>
              <a:buChar char="•"/>
            </a:pPr>
            <a:r>
              <a:rPr lang="en-US" sz="1100" b="1" dirty="0">
                <a:solidFill>
                  <a:srgbClr val="00B050"/>
                </a:solidFill>
              </a:rPr>
              <a:t>FEV1</a:t>
            </a:r>
            <a:r>
              <a:rPr lang="en-US" sz="1100" dirty="0"/>
              <a:t> is the volume of air expelled in the 1</a:t>
            </a:r>
            <a:r>
              <a:rPr lang="en-US" sz="1100" baseline="30000" dirty="0"/>
              <a:t>st</a:t>
            </a:r>
            <a:r>
              <a:rPr lang="en-US" sz="1100" dirty="0"/>
              <a:t> second during forced exhalation.</a:t>
            </a:r>
          </a:p>
          <a:p>
            <a:pPr marL="171450" indent="-171450">
              <a:buFont typeface="Arial" panose="020B0604020202020204" pitchFamily="34" charset="0"/>
              <a:buChar char="•"/>
            </a:pPr>
            <a:r>
              <a:rPr lang="en-US" sz="1100" b="1" dirty="0">
                <a:solidFill>
                  <a:srgbClr val="C00000"/>
                </a:solidFill>
              </a:rPr>
              <a:t>FVC</a:t>
            </a:r>
            <a:r>
              <a:rPr lang="en-US" sz="1100" dirty="0"/>
              <a:t> is the total volume of air expelled during forced exhalation.</a:t>
            </a:r>
          </a:p>
          <a:p>
            <a:pPr marL="171450" indent="-171450">
              <a:buFont typeface="Arial" panose="020B0604020202020204" pitchFamily="34" charset="0"/>
              <a:buChar char="•"/>
            </a:pPr>
            <a:r>
              <a:rPr lang="en-US" sz="1100" b="1" dirty="0">
                <a:solidFill>
                  <a:srgbClr val="00B050"/>
                </a:solidFill>
              </a:rPr>
              <a:t>FEV1</a:t>
            </a:r>
            <a:r>
              <a:rPr lang="en-US" sz="1100" b="1" dirty="0"/>
              <a:t>/</a:t>
            </a:r>
            <a:r>
              <a:rPr lang="en-US" sz="1100" b="1" dirty="0">
                <a:solidFill>
                  <a:srgbClr val="C00000"/>
                </a:solidFill>
              </a:rPr>
              <a:t>FVC</a:t>
            </a:r>
            <a:r>
              <a:rPr lang="en-US" sz="1100" dirty="0"/>
              <a:t> is the proportion of the total volume of air expelled (</a:t>
            </a:r>
            <a:r>
              <a:rPr lang="en-US" sz="1100" b="1" dirty="0">
                <a:solidFill>
                  <a:srgbClr val="C00000"/>
                </a:solidFill>
              </a:rPr>
              <a:t>FVC</a:t>
            </a:r>
            <a:r>
              <a:rPr lang="en-US" sz="1100" dirty="0"/>
              <a:t>) that is expelled in the first second (</a:t>
            </a:r>
            <a:r>
              <a:rPr lang="en-US" sz="1100" b="1" dirty="0">
                <a:solidFill>
                  <a:srgbClr val="00B050"/>
                </a:solidFill>
              </a:rPr>
              <a:t>FEV1</a:t>
            </a:r>
            <a:r>
              <a:rPr lang="en-US" sz="1100" dirty="0"/>
              <a:t>). </a:t>
            </a:r>
          </a:p>
          <a:p>
            <a:pPr marL="171450" indent="-171450">
              <a:buFont typeface="Arial" panose="020B0604020202020204" pitchFamily="34" charset="0"/>
              <a:buChar char="•"/>
            </a:pPr>
            <a:r>
              <a:rPr lang="en-US" sz="1100" b="1" dirty="0">
                <a:solidFill>
                  <a:srgbClr val="00B050"/>
                </a:solidFill>
              </a:rPr>
              <a:t>FEV1</a:t>
            </a:r>
            <a:r>
              <a:rPr lang="en-US" sz="1100" b="1" dirty="0"/>
              <a:t>/</a:t>
            </a:r>
            <a:r>
              <a:rPr lang="en-US" sz="1100" b="1" dirty="0">
                <a:solidFill>
                  <a:srgbClr val="C00000"/>
                </a:solidFill>
              </a:rPr>
              <a:t>FVC</a:t>
            </a:r>
            <a:r>
              <a:rPr lang="en-US" sz="1100" dirty="0"/>
              <a:t> is normally ≥0.7 and tends to be higher when young and reduce with age. </a:t>
            </a:r>
          </a:p>
        </p:txBody>
      </p:sp>
      <p:sp>
        <p:nvSpPr>
          <p:cNvPr id="23" name="Rectangle 22">
            <a:extLst>
              <a:ext uri="{FF2B5EF4-FFF2-40B4-BE49-F238E27FC236}">
                <a16:creationId xmlns:a16="http://schemas.microsoft.com/office/drawing/2014/main" id="{AE45FE89-7FCD-42C2-90CD-AC2821D667C0}"/>
              </a:ext>
            </a:extLst>
          </p:cNvPr>
          <p:cNvSpPr/>
          <p:nvPr/>
        </p:nvSpPr>
        <p:spPr>
          <a:xfrm>
            <a:off x="6234295" y="4375808"/>
            <a:ext cx="2956586" cy="2374882"/>
          </a:xfrm>
          <a:prstGeom prst="rect">
            <a:avLst/>
          </a:prstGeom>
          <a:solidFill>
            <a:srgbClr val="D0A6FA">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400" b="1" u="sng" dirty="0">
                <a:solidFill>
                  <a:schemeClr val="tx1"/>
                </a:solidFill>
              </a:rPr>
              <a:t>Pre-COPD and PRISM</a:t>
            </a:r>
          </a:p>
          <a:p>
            <a:r>
              <a:rPr lang="en-US" sz="1000" dirty="0">
                <a:solidFill>
                  <a:schemeClr val="tx1"/>
                </a:solidFill>
              </a:rPr>
              <a:t>Both pre-COPD and PRISM are associated with increased risk of progression to COPD. </a:t>
            </a:r>
          </a:p>
          <a:p>
            <a:pPr marL="285750" indent="-285750">
              <a:buFont typeface="Arial" panose="020B0604020202020204" pitchFamily="34" charset="0"/>
              <a:buChar char="•"/>
            </a:pPr>
            <a:r>
              <a:rPr lang="en-US" sz="1200" b="1" i="1" dirty="0">
                <a:solidFill>
                  <a:schemeClr val="tx1"/>
                </a:solidFill>
              </a:rPr>
              <a:t>What is pre-COPD?</a:t>
            </a:r>
          </a:p>
          <a:p>
            <a:r>
              <a:rPr lang="en-US" sz="1050" dirty="0">
                <a:solidFill>
                  <a:schemeClr val="tx1"/>
                </a:solidFill>
              </a:rPr>
              <a:t>Pre-COPD is used to describe people with respiratory symptoms and/or structural lung lesions (e.g. emphysema) and/or physiological abnormalities (e.g. low or rapidly declining FEV1, gas trapping, hyperinflation) but FEV1/FVC ratio    ≥0.7 post- bronchodilator. </a:t>
            </a:r>
          </a:p>
          <a:p>
            <a:pPr marL="171450" indent="-171450">
              <a:buFont typeface="Arial" panose="020B0604020202020204" pitchFamily="34" charset="0"/>
              <a:buChar char="•"/>
            </a:pPr>
            <a:r>
              <a:rPr lang="en-US" sz="1200" b="1" i="1" dirty="0">
                <a:solidFill>
                  <a:schemeClr val="tx1"/>
                </a:solidFill>
              </a:rPr>
              <a:t>What is PRISM?</a:t>
            </a:r>
          </a:p>
          <a:p>
            <a:r>
              <a:rPr lang="en-US" sz="1000" dirty="0">
                <a:solidFill>
                  <a:schemeClr val="tx1"/>
                </a:solidFill>
              </a:rPr>
              <a:t>PRISM stands for preserved ratio impaired spirometry and describes people with FEV-1 &lt;80% predicted but FEV1/FVC ≥ 0.7. </a:t>
            </a:r>
          </a:p>
          <a:p>
            <a:endParaRPr lang="en-US" sz="1000" dirty="0">
              <a:solidFill>
                <a:schemeClr val="tx1"/>
              </a:solidFill>
            </a:endParaRPr>
          </a:p>
          <a:p>
            <a:endParaRPr lang="en-US" sz="1050" dirty="0">
              <a:solidFill>
                <a:schemeClr val="tx1"/>
              </a:solidFill>
            </a:endParaRPr>
          </a:p>
        </p:txBody>
      </p:sp>
      <p:sp>
        <p:nvSpPr>
          <p:cNvPr id="24" name="Rectangle 23">
            <a:extLst>
              <a:ext uri="{FF2B5EF4-FFF2-40B4-BE49-F238E27FC236}">
                <a16:creationId xmlns:a16="http://schemas.microsoft.com/office/drawing/2014/main" id="{1922D483-4CAC-8407-A36D-CB668814A663}"/>
              </a:ext>
            </a:extLst>
          </p:cNvPr>
          <p:cNvSpPr/>
          <p:nvPr/>
        </p:nvSpPr>
        <p:spPr>
          <a:xfrm>
            <a:off x="9329176" y="4375808"/>
            <a:ext cx="2758048" cy="2374882"/>
          </a:xfrm>
          <a:prstGeom prst="rect">
            <a:avLst/>
          </a:prstGeom>
          <a:solidFill>
            <a:srgbClr val="DBDFFE">
              <a:alpha val="41176"/>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400" b="1" u="sng" dirty="0">
                <a:solidFill>
                  <a:schemeClr val="tx1"/>
                </a:solidFill>
              </a:rPr>
              <a:t>When to consider asthma in someone with suspected COPD</a:t>
            </a:r>
          </a:p>
          <a:p>
            <a:endParaRPr lang="en-US" sz="300" b="1" u="sng" dirty="0">
              <a:solidFill>
                <a:schemeClr val="tx1"/>
              </a:solidFill>
            </a:endParaRPr>
          </a:p>
          <a:p>
            <a:pPr marL="171450" indent="-171450">
              <a:buFont typeface="Arial" panose="020B0604020202020204" pitchFamily="34" charset="0"/>
              <a:buChar char="•"/>
            </a:pPr>
            <a:r>
              <a:rPr lang="en-US" sz="1050" dirty="0">
                <a:solidFill>
                  <a:schemeClr val="tx1"/>
                </a:solidFill>
              </a:rPr>
              <a:t>Marked symptom variability (day-to-day and/or diurnal)</a:t>
            </a:r>
          </a:p>
          <a:p>
            <a:pPr marL="171450" indent="-171450">
              <a:buFont typeface="Arial" panose="020B0604020202020204" pitchFamily="34" charset="0"/>
              <a:buChar char="•"/>
            </a:pPr>
            <a:r>
              <a:rPr lang="en-US" sz="1050" dirty="0">
                <a:solidFill>
                  <a:schemeClr val="tx1"/>
                </a:solidFill>
              </a:rPr>
              <a:t>Dramatic response to bronchodilators (&gt;400mls &amp; 15% increase) </a:t>
            </a:r>
            <a:r>
              <a:rPr lang="en-US" sz="900" b="1" dirty="0">
                <a:solidFill>
                  <a:schemeClr val="tx1"/>
                </a:solidFill>
              </a:rPr>
              <a:t>(note COPD patients can also exhibit significant reversibility).</a:t>
            </a:r>
          </a:p>
          <a:p>
            <a:pPr marL="171450" indent="-171450">
              <a:buFont typeface="Arial" panose="020B0604020202020204" pitchFamily="34" charset="0"/>
              <a:buChar char="•"/>
            </a:pPr>
            <a:r>
              <a:rPr lang="en-US" sz="1050" dirty="0">
                <a:solidFill>
                  <a:schemeClr val="tx1"/>
                </a:solidFill>
              </a:rPr>
              <a:t>Dramatic response to oral corticosteroids (symptoms and/or lung function)</a:t>
            </a:r>
          </a:p>
          <a:p>
            <a:pPr marL="171450" indent="-171450">
              <a:buFont typeface="Arial" panose="020B0604020202020204" pitchFamily="34" charset="0"/>
              <a:buChar char="•"/>
            </a:pPr>
            <a:r>
              <a:rPr lang="en-US" sz="1050" dirty="0">
                <a:solidFill>
                  <a:schemeClr val="tx1"/>
                </a:solidFill>
              </a:rPr>
              <a:t>People can have both asthma and COPD features and should be treated with single inhaler triple therapy with the approach tailored to the dominant condition. </a:t>
            </a:r>
          </a:p>
        </p:txBody>
      </p:sp>
      <p:sp>
        <p:nvSpPr>
          <p:cNvPr id="20" name="TextBox 19">
            <a:extLst>
              <a:ext uri="{FF2B5EF4-FFF2-40B4-BE49-F238E27FC236}">
                <a16:creationId xmlns:a16="http://schemas.microsoft.com/office/drawing/2014/main" id="{2C5A65BC-A13F-9AB5-E494-B687D166634F}"/>
              </a:ext>
            </a:extLst>
          </p:cNvPr>
          <p:cNvSpPr txBox="1"/>
          <p:nvPr/>
        </p:nvSpPr>
        <p:spPr>
          <a:xfrm>
            <a:off x="3046135" y="6386563"/>
            <a:ext cx="3075032" cy="338554"/>
          </a:xfrm>
          <a:prstGeom prst="rect">
            <a:avLst/>
          </a:prstGeom>
          <a:noFill/>
        </p:spPr>
        <p:txBody>
          <a:bodyPr wrap="square" rtlCol="0">
            <a:spAutoFit/>
          </a:bodyPr>
          <a:lstStyle/>
          <a:p>
            <a:r>
              <a:rPr lang="en-GB" sz="800" b="1" dirty="0"/>
              <a:t>Figure. Example of post-bronchodilator spirometry and a flow volume loop in someone with newly diagnosed moderate COPD</a:t>
            </a:r>
          </a:p>
        </p:txBody>
      </p:sp>
      <p:sp>
        <p:nvSpPr>
          <p:cNvPr id="7" name="TextBox 6">
            <a:extLst>
              <a:ext uri="{FF2B5EF4-FFF2-40B4-BE49-F238E27FC236}">
                <a16:creationId xmlns:a16="http://schemas.microsoft.com/office/drawing/2014/main" id="{A1E1ED6B-4853-6682-E3D3-F6D491B6F22D}"/>
              </a:ext>
            </a:extLst>
          </p:cNvPr>
          <p:cNvSpPr txBox="1"/>
          <p:nvPr/>
        </p:nvSpPr>
        <p:spPr>
          <a:xfrm>
            <a:off x="2777213" y="4072575"/>
            <a:ext cx="9260459" cy="219291"/>
          </a:xfrm>
          <a:prstGeom prst="rect">
            <a:avLst/>
          </a:prstGeom>
          <a:noFill/>
        </p:spPr>
        <p:txBody>
          <a:bodyPr wrap="square" rtlCol="0">
            <a:spAutoFit/>
          </a:bodyPr>
          <a:lstStyle/>
          <a:p>
            <a:r>
              <a:rPr lang="en-US" sz="825" dirty="0"/>
              <a:t>*Additional investigations may be indicated, based on clinical judgement, to investigate for COPD complications and common comorbidities (e.g. CT Thorax, echo, CT coronary angiogram, bone densitometry). </a:t>
            </a:r>
          </a:p>
        </p:txBody>
      </p:sp>
      <p:pic>
        <p:nvPicPr>
          <p:cNvPr id="25" name="Picture 24"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20968" y="4464471"/>
            <a:ext cx="3034629" cy="914907"/>
          </a:xfrm>
          <a:prstGeom prst="rect">
            <a:avLst/>
          </a:prstGeom>
        </p:spPr>
      </p:pic>
      <p:pic>
        <p:nvPicPr>
          <p:cNvPr id="26" name="Picture 25"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20968" y="5371549"/>
            <a:ext cx="3034629" cy="1018198"/>
          </a:xfrm>
          <a:prstGeom prst="rect">
            <a:avLst/>
          </a:prstGeom>
        </p:spPr>
      </p:pic>
      <p:sp>
        <p:nvSpPr>
          <p:cNvPr id="27" name="TextBox 26"/>
          <p:cNvSpPr txBox="1"/>
          <p:nvPr/>
        </p:nvSpPr>
        <p:spPr>
          <a:xfrm>
            <a:off x="4751298" y="4482427"/>
            <a:ext cx="491821" cy="246221"/>
          </a:xfrm>
          <a:prstGeom prst="rect">
            <a:avLst/>
          </a:prstGeom>
          <a:noFill/>
        </p:spPr>
        <p:txBody>
          <a:bodyPr wrap="square" rtlCol="0">
            <a:spAutoFit/>
          </a:bodyPr>
          <a:lstStyle/>
          <a:p>
            <a:r>
              <a:rPr lang="en-GB" sz="1000" b="1" dirty="0">
                <a:solidFill>
                  <a:srgbClr val="00B050"/>
                </a:solidFill>
              </a:rPr>
              <a:t>FEV1</a:t>
            </a:r>
          </a:p>
        </p:txBody>
      </p:sp>
      <p:sp>
        <p:nvSpPr>
          <p:cNvPr id="29" name="TextBox 28"/>
          <p:cNvSpPr txBox="1"/>
          <p:nvPr/>
        </p:nvSpPr>
        <p:spPr>
          <a:xfrm>
            <a:off x="5479021" y="4433618"/>
            <a:ext cx="491821" cy="246221"/>
          </a:xfrm>
          <a:prstGeom prst="rect">
            <a:avLst/>
          </a:prstGeom>
          <a:noFill/>
        </p:spPr>
        <p:txBody>
          <a:bodyPr wrap="square" rtlCol="0">
            <a:spAutoFit/>
          </a:bodyPr>
          <a:lstStyle/>
          <a:p>
            <a:r>
              <a:rPr lang="en-GB" sz="1000" b="1" dirty="0">
                <a:solidFill>
                  <a:srgbClr val="C00000"/>
                </a:solidFill>
              </a:rPr>
              <a:t>FVC</a:t>
            </a:r>
          </a:p>
        </p:txBody>
      </p:sp>
      <p:cxnSp>
        <p:nvCxnSpPr>
          <p:cNvPr id="30" name="Straight Connector 29"/>
          <p:cNvCxnSpPr/>
          <p:nvPr/>
        </p:nvCxnSpPr>
        <p:spPr>
          <a:xfrm flipH="1">
            <a:off x="4767576" y="4674571"/>
            <a:ext cx="83030" cy="14274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5796259" y="4605537"/>
            <a:ext cx="183777" cy="10515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767575" y="4704943"/>
            <a:ext cx="1847" cy="385427"/>
          </a:xfrm>
          <a:prstGeom prst="line">
            <a:avLst/>
          </a:prstGeom>
          <a:ln>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3055299" y="5802559"/>
            <a:ext cx="2509682" cy="9037"/>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3055299" y="5691884"/>
            <a:ext cx="2509682" cy="1376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0335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6245F34-6B39-0FD9-1315-960BB38E634A}"/>
              </a:ext>
            </a:extLst>
          </p:cNvPr>
          <p:cNvSpPr/>
          <p:nvPr/>
        </p:nvSpPr>
        <p:spPr>
          <a:xfrm>
            <a:off x="0" y="0"/>
            <a:ext cx="12192000" cy="763422"/>
          </a:xfrm>
          <a:prstGeom prst="rect">
            <a:avLst/>
          </a:prstGeom>
          <a:solidFill>
            <a:srgbClr val="273573"/>
          </a:solidFill>
          <a:ln>
            <a:solidFill>
              <a:srgbClr val="2735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Humber and North Yorkshire Guideline for the Diagnosis and Management of COPD</a:t>
            </a:r>
          </a:p>
          <a:p>
            <a:pPr algn="ctr"/>
            <a:r>
              <a:rPr lang="en-US" b="1" dirty="0">
                <a:solidFill>
                  <a:schemeClr val="bg1"/>
                </a:solidFill>
              </a:rPr>
              <a:t>Treatment of COPD</a:t>
            </a:r>
          </a:p>
        </p:txBody>
      </p:sp>
      <p:pic>
        <p:nvPicPr>
          <p:cNvPr id="1028" name="Picture 4" descr="Humber &amp; North Yorkshire Health &amp; Care ...">
            <a:extLst>
              <a:ext uri="{FF2B5EF4-FFF2-40B4-BE49-F238E27FC236}">
                <a16:creationId xmlns:a16="http://schemas.microsoft.com/office/drawing/2014/main" id="{D1BAA8CE-7FEC-819A-49CA-53CAA91621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790575" cy="75055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59D3CBD8-85DC-0B12-E996-F552E36AC7F9}"/>
              </a:ext>
            </a:extLst>
          </p:cNvPr>
          <p:cNvSpPr/>
          <p:nvPr/>
        </p:nvSpPr>
        <p:spPr>
          <a:xfrm>
            <a:off x="100013" y="809994"/>
            <a:ext cx="11987212" cy="1143000"/>
          </a:xfrm>
          <a:prstGeom prst="rect">
            <a:avLst/>
          </a:prstGeom>
          <a:solidFill>
            <a:srgbClr val="FBBE3E">
              <a:alpha val="5803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690A6CCE-F90C-FCC3-01B8-AE3E00039881}"/>
              </a:ext>
            </a:extLst>
          </p:cNvPr>
          <p:cNvSpPr txBox="1"/>
          <p:nvPr/>
        </p:nvSpPr>
        <p:spPr>
          <a:xfrm>
            <a:off x="100012" y="809995"/>
            <a:ext cx="11987212" cy="276999"/>
          </a:xfrm>
          <a:prstGeom prst="rect">
            <a:avLst/>
          </a:prstGeom>
          <a:noFill/>
        </p:spPr>
        <p:txBody>
          <a:bodyPr wrap="square" rtlCol="0">
            <a:spAutoFit/>
          </a:bodyPr>
          <a:lstStyle/>
          <a:p>
            <a:r>
              <a:rPr lang="en-US" sz="1200" b="1" dirty="0"/>
              <a:t>General Management for all people with COPD: assess and </a:t>
            </a:r>
            <a:r>
              <a:rPr lang="en-US" sz="1200" b="1" dirty="0" err="1"/>
              <a:t>optimise</a:t>
            </a:r>
            <a:r>
              <a:rPr lang="en-US" sz="1200" b="1" dirty="0"/>
              <a:t> COPD care during every COPD review (at least annually).  </a:t>
            </a:r>
          </a:p>
        </p:txBody>
      </p:sp>
      <p:sp>
        <p:nvSpPr>
          <p:cNvPr id="7" name="TextBox 6">
            <a:extLst>
              <a:ext uri="{FF2B5EF4-FFF2-40B4-BE49-F238E27FC236}">
                <a16:creationId xmlns:a16="http://schemas.microsoft.com/office/drawing/2014/main" id="{F4271D5F-D4AD-DCBA-91AB-A557AA2545E3}"/>
              </a:ext>
            </a:extLst>
          </p:cNvPr>
          <p:cNvSpPr txBox="1"/>
          <p:nvPr/>
        </p:nvSpPr>
        <p:spPr>
          <a:xfrm>
            <a:off x="100012" y="1086993"/>
            <a:ext cx="3886201" cy="830997"/>
          </a:xfrm>
          <a:prstGeom prst="rect">
            <a:avLst/>
          </a:prstGeom>
          <a:noFill/>
        </p:spPr>
        <p:txBody>
          <a:bodyPr wrap="square" rtlCol="0">
            <a:spAutoFit/>
          </a:bodyPr>
          <a:lstStyle/>
          <a:p>
            <a:pPr marL="171450" indent="-171450">
              <a:buFont typeface="Arial" panose="020B0604020202020204" pitchFamily="34" charset="0"/>
              <a:buChar char="•"/>
            </a:pPr>
            <a:r>
              <a:rPr lang="en-US" sz="1200" dirty="0"/>
              <a:t>Specialist stop smoking support</a:t>
            </a:r>
          </a:p>
          <a:p>
            <a:pPr marL="171450" indent="-171450">
              <a:buFont typeface="Arial" panose="020B0604020202020204" pitchFamily="34" charset="0"/>
              <a:buChar char="•"/>
            </a:pPr>
            <a:r>
              <a:rPr lang="en-US" sz="1200" dirty="0" err="1"/>
              <a:t>Pneumoccocal</a:t>
            </a:r>
            <a:r>
              <a:rPr lang="en-US" sz="1200" dirty="0"/>
              <a:t>, RSV, COVID and influenza vaccinations</a:t>
            </a:r>
          </a:p>
          <a:p>
            <a:pPr marL="171450" indent="-171450">
              <a:buFont typeface="Arial" panose="020B0604020202020204" pitchFamily="34" charset="0"/>
              <a:buChar char="•"/>
            </a:pPr>
            <a:r>
              <a:rPr lang="en-US" sz="1200" dirty="0"/>
              <a:t>Assess and teach inhaler technique</a:t>
            </a:r>
          </a:p>
          <a:p>
            <a:pPr marL="171450" indent="-171450">
              <a:buFont typeface="Arial" panose="020B0604020202020204" pitchFamily="34" charset="0"/>
              <a:buChar char="•"/>
            </a:pPr>
            <a:r>
              <a:rPr lang="en-US" sz="1200" dirty="0"/>
              <a:t>Assess and encourage medication adherence </a:t>
            </a:r>
          </a:p>
        </p:txBody>
      </p:sp>
      <p:sp>
        <p:nvSpPr>
          <p:cNvPr id="8" name="TextBox 7">
            <a:extLst>
              <a:ext uri="{FF2B5EF4-FFF2-40B4-BE49-F238E27FC236}">
                <a16:creationId xmlns:a16="http://schemas.microsoft.com/office/drawing/2014/main" id="{127C73A4-071B-35FA-37F4-C3BBFB17AD81}"/>
              </a:ext>
            </a:extLst>
          </p:cNvPr>
          <p:cNvSpPr txBox="1"/>
          <p:nvPr/>
        </p:nvSpPr>
        <p:spPr>
          <a:xfrm>
            <a:off x="4300538" y="1086992"/>
            <a:ext cx="3886201" cy="830997"/>
          </a:xfrm>
          <a:prstGeom prst="rect">
            <a:avLst/>
          </a:prstGeom>
          <a:noFill/>
        </p:spPr>
        <p:txBody>
          <a:bodyPr wrap="square" rtlCol="0">
            <a:spAutoFit/>
          </a:bodyPr>
          <a:lstStyle/>
          <a:p>
            <a:pPr marL="171450" indent="-171450">
              <a:buFont typeface="Arial" panose="020B0604020202020204" pitchFamily="34" charset="0"/>
              <a:buChar char="•"/>
            </a:pPr>
            <a:r>
              <a:rPr lang="en-US" sz="1200" dirty="0"/>
              <a:t>Refer all patients with exercise limitation (</a:t>
            </a:r>
            <a:r>
              <a:rPr lang="en-US" sz="1200" dirty="0" err="1"/>
              <a:t>mMRC</a:t>
            </a:r>
            <a:r>
              <a:rPr lang="en-US" sz="1200" dirty="0"/>
              <a:t> ≥2) for pulmonary rehabilitation and encourage physical activity.</a:t>
            </a:r>
          </a:p>
          <a:p>
            <a:pPr marL="171450" indent="-171450">
              <a:buFont typeface="Arial" panose="020B0604020202020204" pitchFamily="34" charset="0"/>
              <a:buChar char="•"/>
            </a:pPr>
            <a:r>
              <a:rPr lang="en-US" sz="1200" dirty="0"/>
              <a:t>Assess symptom burden using </a:t>
            </a:r>
            <a:r>
              <a:rPr lang="en-US" sz="1200" dirty="0" err="1"/>
              <a:t>mMRC</a:t>
            </a:r>
            <a:r>
              <a:rPr lang="en-US" sz="1200" dirty="0"/>
              <a:t> and CAT scores.</a:t>
            </a:r>
          </a:p>
          <a:p>
            <a:pPr marL="171450" indent="-171450">
              <a:buFont typeface="Arial" panose="020B0604020202020204" pitchFamily="34" charset="0"/>
              <a:buChar char="•"/>
            </a:pPr>
            <a:r>
              <a:rPr lang="en-US" sz="1200" dirty="0"/>
              <a:t>Measure BMI and offer advice if BMI &lt;20 or &gt;30.</a:t>
            </a:r>
          </a:p>
        </p:txBody>
      </p:sp>
      <p:sp>
        <p:nvSpPr>
          <p:cNvPr id="9" name="TextBox 8">
            <a:extLst>
              <a:ext uri="{FF2B5EF4-FFF2-40B4-BE49-F238E27FC236}">
                <a16:creationId xmlns:a16="http://schemas.microsoft.com/office/drawing/2014/main" id="{1887D3B8-A8D9-E19A-F933-D0C4107E6149}"/>
              </a:ext>
            </a:extLst>
          </p:cNvPr>
          <p:cNvSpPr txBox="1"/>
          <p:nvPr/>
        </p:nvSpPr>
        <p:spPr>
          <a:xfrm>
            <a:off x="8208165" y="1086991"/>
            <a:ext cx="3886201" cy="830997"/>
          </a:xfrm>
          <a:prstGeom prst="rect">
            <a:avLst/>
          </a:prstGeom>
          <a:noFill/>
        </p:spPr>
        <p:txBody>
          <a:bodyPr wrap="square" rtlCol="0">
            <a:spAutoFit/>
          </a:bodyPr>
          <a:lstStyle/>
          <a:p>
            <a:pPr marL="171450" indent="-171450">
              <a:buFont typeface="Arial" panose="020B0604020202020204" pitchFamily="34" charset="0"/>
              <a:buChar char="•"/>
            </a:pPr>
            <a:r>
              <a:rPr lang="en-US" sz="1200" dirty="0"/>
              <a:t>Assess exacerbation risk </a:t>
            </a:r>
            <a:endParaRPr lang="en-US" sz="1000" b="1" i="1" dirty="0"/>
          </a:p>
          <a:p>
            <a:pPr marL="171450" indent="-171450">
              <a:buFont typeface="Arial" panose="020B0604020202020204" pitchFamily="34" charset="0"/>
              <a:buChar char="•"/>
            </a:pPr>
            <a:r>
              <a:rPr lang="en-US" sz="1200" dirty="0"/>
              <a:t>Assess and modify cardiovascular risk</a:t>
            </a:r>
          </a:p>
          <a:p>
            <a:pPr marL="171450" indent="-171450">
              <a:buFont typeface="Arial" panose="020B0604020202020204" pitchFamily="34" charset="0"/>
              <a:buChar char="•"/>
            </a:pPr>
            <a:r>
              <a:rPr lang="en-US" sz="1200" dirty="0"/>
              <a:t>Assess and </a:t>
            </a:r>
            <a:r>
              <a:rPr lang="en-US" sz="1200" dirty="0" err="1"/>
              <a:t>optimise</a:t>
            </a:r>
            <a:r>
              <a:rPr lang="en-US" sz="1200" dirty="0"/>
              <a:t> bone health</a:t>
            </a:r>
          </a:p>
          <a:p>
            <a:pPr marL="171450" indent="-171450">
              <a:buFont typeface="Arial" panose="020B0604020202020204" pitchFamily="34" charset="0"/>
              <a:buChar char="•"/>
            </a:pPr>
            <a:r>
              <a:rPr lang="en-US" sz="1200" dirty="0"/>
              <a:t>Assess mental health and treat as appropriate.</a:t>
            </a:r>
          </a:p>
        </p:txBody>
      </p:sp>
      <p:sp>
        <p:nvSpPr>
          <p:cNvPr id="10" name="Rectangle 9">
            <a:extLst>
              <a:ext uri="{FF2B5EF4-FFF2-40B4-BE49-F238E27FC236}">
                <a16:creationId xmlns:a16="http://schemas.microsoft.com/office/drawing/2014/main" id="{496847D0-85DC-2040-C6FC-489468568661}"/>
              </a:ext>
            </a:extLst>
          </p:cNvPr>
          <p:cNvSpPr/>
          <p:nvPr/>
        </p:nvSpPr>
        <p:spPr>
          <a:xfrm>
            <a:off x="100012" y="1999565"/>
            <a:ext cx="11987212" cy="4381819"/>
          </a:xfrm>
          <a:prstGeom prst="rect">
            <a:avLst/>
          </a:prstGeom>
          <a:solidFill>
            <a:srgbClr val="C4EDF8">
              <a:alpha val="54902"/>
            </a:srgbClr>
          </a:solidFill>
          <a:ln>
            <a:solidFill>
              <a:srgbClr val="D6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3E70F34E-873B-54CF-3B81-AFDFC3E170D9}"/>
              </a:ext>
            </a:extLst>
          </p:cNvPr>
          <p:cNvSpPr txBox="1"/>
          <p:nvPr/>
        </p:nvSpPr>
        <p:spPr>
          <a:xfrm>
            <a:off x="100012" y="1972669"/>
            <a:ext cx="11987212" cy="276999"/>
          </a:xfrm>
          <a:prstGeom prst="rect">
            <a:avLst/>
          </a:prstGeom>
          <a:noFill/>
        </p:spPr>
        <p:txBody>
          <a:bodyPr wrap="square" rtlCol="0">
            <a:spAutoFit/>
          </a:bodyPr>
          <a:lstStyle/>
          <a:p>
            <a:r>
              <a:rPr lang="en-US" sz="1200" b="1" dirty="0"/>
              <a:t>Pharmacological Management for people with COPD: treatment should be reviewed at least annually and following every exacerbation to ensure treatment is </a:t>
            </a:r>
            <a:r>
              <a:rPr lang="en-US" sz="1200" b="1" dirty="0" err="1"/>
              <a:t>optimised</a:t>
            </a:r>
            <a:r>
              <a:rPr lang="en-US" sz="1200" b="1" dirty="0"/>
              <a:t> to </a:t>
            </a:r>
            <a:r>
              <a:rPr lang="en-US" sz="1200" b="1" dirty="0" err="1"/>
              <a:t>minimise</a:t>
            </a:r>
            <a:r>
              <a:rPr lang="en-US" sz="1200" b="1" dirty="0"/>
              <a:t> risk.  </a:t>
            </a:r>
          </a:p>
        </p:txBody>
      </p:sp>
      <p:sp>
        <p:nvSpPr>
          <p:cNvPr id="14" name="TextBox 13">
            <a:extLst>
              <a:ext uri="{FF2B5EF4-FFF2-40B4-BE49-F238E27FC236}">
                <a16:creationId xmlns:a16="http://schemas.microsoft.com/office/drawing/2014/main" id="{2FAC19C4-597E-F76A-75A2-CBC8A10E55D1}"/>
              </a:ext>
            </a:extLst>
          </p:cNvPr>
          <p:cNvSpPr txBox="1"/>
          <p:nvPr/>
        </p:nvSpPr>
        <p:spPr>
          <a:xfrm>
            <a:off x="228600" y="2203885"/>
            <a:ext cx="1785938" cy="477054"/>
          </a:xfrm>
          <a:prstGeom prst="rect">
            <a:avLst/>
          </a:prstGeom>
          <a:noFill/>
        </p:spPr>
        <p:txBody>
          <a:bodyPr wrap="square" rtlCol="0">
            <a:spAutoFit/>
          </a:bodyPr>
          <a:lstStyle/>
          <a:p>
            <a:r>
              <a:rPr lang="en-US" sz="1400" b="1" u="sng" dirty="0"/>
              <a:t>Step 1: </a:t>
            </a:r>
            <a:r>
              <a:rPr lang="en-US" sz="1000" b="1" u="sng" dirty="0"/>
              <a:t>Assess risk and likelihood of ICS response</a:t>
            </a:r>
            <a:endParaRPr lang="en-US" sz="1400" b="1" u="sng" dirty="0"/>
          </a:p>
        </p:txBody>
      </p:sp>
      <p:sp>
        <p:nvSpPr>
          <p:cNvPr id="15" name="TextBox 14">
            <a:extLst>
              <a:ext uri="{FF2B5EF4-FFF2-40B4-BE49-F238E27FC236}">
                <a16:creationId xmlns:a16="http://schemas.microsoft.com/office/drawing/2014/main" id="{B4D1B33A-17D4-7FAB-E997-FA44BA116CD7}"/>
              </a:ext>
            </a:extLst>
          </p:cNvPr>
          <p:cNvSpPr txBox="1"/>
          <p:nvPr/>
        </p:nvSpPr>
        <p:spPr>
          <a:xfrm>
            <a:off x="228600" y="2887365"/>
            <a:ext cx="2014538" cy="923330"/>
          </a:xfrm>
          <a:prstGeom prst="rect">
            <a:avLst/>
          </a:prstGeom>
          <a:noFill/>
        </p:spPr>
        <p:txBody>
          <a:bodyPr wrap="square" rtlCol="0">
            <a:spAutoFit/>
          </a:bodyPr>
          <a:lstStyle/>
          <a:p>
            <a:r>
              <a:rPr lang="en-US" sz="1400" b="1" dirty="0"/>
              <a:t>Low</a:t>
            </a:r>
          </a:p>
          <a:p>
            <a:pPr marL="171450" indent="-171450">
              <a:buFontTx/>
              <a:buChar char="-"/>
            </a:pPr>
            <a:r>
              <a:rPr lang="en-US" sz="1000" dirty="0"/>
              <a:t>Eos &lt; 0.3</a:t>
            </a:r>
            <a:r>
              <a:rPr lang="en-US" sz="800" dirty="0"/>
              <a:t>x10</a:t>
            </a:r>
            <a:r>
              <a:rPr lang="en-US" sz="800" baseline="30000" dirty="0"/>
              <a:t>9</a:t>
            </a:r>
            <a:r>
              <a:rPr lang="en-US" sz="800" dirty="0"/>
              <a:t>/L</a:t>
            </a:r>
            <a:r>
              <a:rPr lang="en-US" sz="1000" dirty="0"/>
              <a:t> </a:t>
            </a:r>
            <a:r>
              <a:rPr lang="en-US" sz="1000" b="1" dirty="0"/>
              <a:t>OR</a:t>
            </a:r>
            <a:endParaRPr lang="en-US" sz="1000" dirty="0"/>
          </a:p>
          <a:p>
            <a:pPr marL="171450" indent="-171450">
              <a:buFontTx/>
              <a:buChar char="-"/>
            </a:pPr>
            <a:r>
              <a:rPr lang="en-US" sz="1000" dirty="0"/>
              <a:t>Absence of features indicating high risk and ICS response</a:t>
            </a:r>
          </a:p>
          <a:p>
            <a:endParaRPr lang="en-US" sz="1000" dirty="0"/>
          </a:p>
        </p:txBody>
      </p:sp>
      <p:sp>
        <p:nvSpPr>
          <p:cNvPr id="16" name="TextBox 15">
            <a:extLst>
              <a:ext uri="{FF2B5EF4-FFF2-40B4-BE49-F238E27FC236}">
                <a16:creationId xmlns:a16="http://schemas.microsoft.com/office/drawing/2014/main" id="{E647BD6D-3D0A-30F1-5EC7-42817DB72C1A}"/>
              </a:ext>
            </a:extLst>
          </p:cNvPr>
          <p:cNvSpPr txBox="1"/>
          <p:nvPr/>
        </p:nvSpPr>
        <p:spPr>
          <a:xfrm>
            <a:off x="228600" y="4688613"/>
            <a:ext cx="2014538" cy="1692771"/>
          </a:xfrm>
          <a:prstGeom prst="rect">
            <a:avLst/>
          </a:prstGeom>
          <a:noFill/>
        </p:spPr>
        <p:txBody>
          <a:bodyPr wrap="square" rtlCol="0">
            <a:spAutoFit/>
          </a:bodyPr>
          <a:lstStyle/>
          <a:p>
            <a:r>
              <a:rPr lang="en-US" sz="1400" b="1" dirty="0"/>
              <a:t>High</a:t>
            </a:r>
          </a:p>
          <a:p>
            <a:pPr marL="171450" indent="-171450">
              <a:buFontTx/>
              <a:buChar char="-"/>
            </a:pPr>
            <a:r>
              <a:rPr lang="en-US" sz="1000" dirty="0"/>
              <a:t>Blood Eos ≥ 0.3</a:t>
            </a:r>
            <a:r>
              <a:rPr lang="en-US" sz="800" dirty="0"/>
              <a:t>x10</a:t>
            </a:r>
            <a:r>
              <a:rPr lang="en-US" sz="800" baseline="30000" dirty="0"/>
              <a:t>9</a:t>
            </a:r>
            <a:r>
              <a:rPr lang="en-US" sz="800" dirty="0"/>
              <a:t>/L</a:t>
            </a:r>
            <a:r>
              <a:rPr lang="en-US" sz="1000" dirty="0"/>
              <a:t> </a:t>
            </a:r>
            <a:r>
              <a:rPr lang="en-US" sz="1000" b="1" dirty="0"/>
              <a:t>AND</a:t>
            </a:r>
          </a:p>
          <a:p>
            <a:pPr marL="171450" indent="-171450">
              <a:buFontTx/>
              <a:buChar char="-"/>
            </a:pPr>
            <a:r>
              <a:rPr lang="en-US" sz="1000" dirty="0"/>
              <a:t>2 or more ‘chest infections’ treated in the community </a:t>
            </a:r>
            <a:r>
              <a:rPr lang="en-US" sz="1000" b="1" dirty="0"/>
              <a:t>OR </a:t>
            </a:r>
            <a:r>
              <a:rPr lang="en-US" sz="1000" dirty="0"/>
              <a:t>1 or more </a:t>
            </a:r>
            <a:r>
              <a:rPr lang="en-US" sz="1000" dirty="0" err="1"/>
              <a:t>hospitalisation</a:t>
            </a:r>
            <a:r>
              <a:rPr lang="en-US" sz="1000" dirty="0"/>
              <a:t> with a COPD exacerbation in the past year</a:t>
            </a:r>
            <a:endParaRPr lang="en-US" sz="1000" b="1" dirty="0"/>
          </a:p>
          <a:p>
            <a:pPr marL="171450" indent="-171450">
              <a:buFontTx/>
              <a:buChar char="-"/>
            </a:pPr>
            <a:r>
              <a:rPr lang="en-US" sz="1000" dirty="0"/>
              <a:t>Evidence of co-morbid asthma</a:t>
            </a:r>
          </a:p>
          <a:p>
            <a:pPr marL="171450" indent="-171450">
              <a:buFontTx/>
              <a:buChar char="-"/>
            </a:pPr>
            <a:endParaRPr lang="en-US" sz="1000" dirty="0"/>
          </a:p>
          <a:p>
            <a:pPr marL="171450" indent="-171450">
              <a:buFontTx/>
              <a:buChar char="-"/>
            </a:pPr>
            <a:endParaRPr lang="en-US" sz="1000" dirty="0"/>
          </a:p>
        </p:txBody>
      </p:sp>
      <p:sp>
        <p:nvSpPr>
          <p:cNvPr id="17" name="TextBox 16">
            <a:extLst>
              <a:ext uri="{FF2B5EF4-FFF2-40B4-BE49-F238E27FC236}">
                <a16:creationId xmlns:a16="http://schemas.microsoft.com/office/drawing/2014/main" id="{5EDE6EF6-6294-F5B0-E6DA-937F520F239F}"/>
              </a:ext>
            </a:extLst>
          </p:cNvPr>
          <p:cNvSpPr txBox="1"/>
          <p:nvPr/>
        </p:nvSpPr>
        <p:spPr>
          <a:xfrm>
            <a:off x="2438399" y="2209092"/>
            <a:ext cx="2819401" cy="461665"/>
          </a:xfrm>
          <a:prstGeom prst="rect">
            <a:avLst/>
          </a:prstGeom>
          <a:noFill/>
        </p:spPr>
        <p:txBody>
          <a:bodyPr wrap="square" rtlCol="0">
            <a:spAutoFit/>
          </a:bodyPr>
          <a:lstStyle/>
          <a:p>
            <a:r>
              <a:rPr lang="en-US" sz="1400" b="1" u="sng" dirty="0"/>
              <a:t>Step 2: </a:t>
            </a:r>
            <a:r>
              <a:rPr lang="en-US" sz="1000" b="1" u="sng" dirty="0"/>
              <a:t>assess and teach inhaler technique and start treatment with an appropriate device</a:t>
            </a:r>
            <a:endParaRPr lang="en-US" sz="1400" b="1" u="sng" dirty="0"/>
          </a:p>
        </p:txBody>
      </p:sp>
      <p:sp>
        <p:nvSpPr>
          <p:cNvPr id="18" name="Rectangle 17">
            <a:extLst>
              <a:ext uri="{FF2B5EF4-FFF2-40B4-BE49-F238E27FC236}">
                <a16:creationId xmlns:a16="http://schemas.microsoft.com/office/drawing/2014/main" id="{D0C08EB8-AE6D-49C9-9A66-ECE910CB415A}"/>
              </a:ext>
            </a:extLst>
          </p:cNvPr>
          <p:cNvSpPr/>
          <p:nvPr/>
        </p:nvSpPr>
        <p:spPr>
          <a:xfrm>
            <a:off x="2357436" y="2764656"/>
            <a:ext cx="2895599" cy="1229497"/>
          </a:xfrm>
          <a:prstGeom prst="rect">
            <a:avLst/>
          </a:prstGeom>
          <a:solidFill>
            <a:srgbClr val="D6D3FF">
              <a:alpha val="69020"/>
            </a:srgbClr>
          </a:solidFill>
          <a:ln>
            <a:solidFill>
              <a:srgbClr val="D6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877B6AE9-2026-A6F4-8FD2-0508A3317B8C}"/>
              </a:ext>
            </a:extLst>
          </p:cNvPr>
          <p:cNvSpPr txBox="1"/>
          <p:nvPr/>
        </p:nvSpPr>
        <p:spPr>
          <a:xfrm>
            <a:off x="2305618" y="2725425"/>
            <a:ext cx="2619376" cy="307777"/>
          </a:xfrm>
          <a:prstGeom prst="rect">
            <a:avLst/>
          </a:prstGeom>
          <a:noFill/>
        </p:spPr>
        <p:txBody>
          <a:bodyPr wrap="square" rtlCol="0">
            <a:spAutoFit/>
          </a:bodyPr>
          <a:lstStyle/>
          <a:p>
            <a:r>
              <a:rPr lang="en-US" sz="1400" b="1" dirty="0"/>
              <a:t>LABA-LAMA </a:t>
            </a:r>
            <a:r>
              <a:rPr lang="en-US" sz="800" b="1" dirty="0"/>
              <a:t>(dual bronchodilation)</a:t>
            </a:r>
            <a:endParaRPr lang="en-US" sz="1400" b="1" dirty="0"/>
          </a:p>
        </p:txBody>
      </p:sp>
      <p:sp>
        <p:nvSpPr>
          <p:cNvPr id="20" name="Rectangle 19">
            <a:extLst>
              <a:ext uri="{FF2B5EF4-FFF2-40B4-BE49-F238E27FC236}">
                <a16:creationId xmlns:a16="http://schemas.microsoft.com/office/drawing/2014/main" id="{93213499-B961-93B8-C786-1A2F8D488ABD}"/>
              </a:ext>
            </a:extLst>
          </p:cNvPr>
          <p:cNvSpPr/>
          <p:nvPr/>
        </p:nvSpPr>
        <p:spPr>
          <a:xfrm>
            <a:off x="2357437" y="4711725"/>
            <a:ext cx="2924918" cy="1419210"/>
          </a:xfrm>
          <a:prstGeom prst="rect">
            <a:avLst/>
          </a:prstGeom>
          <a:solidFill>
            <a:srgbClr val="D6D3FF">
              <a:alpha val="69020"/>
            </a:srgbClr>
          </a:solidFill>
          <a:ln>
            <a:solidFill>
              <a:srgbClr val="D6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5FF90D3B-90E7-88E3-E754-CC8368F91FBC}"/>
              </a:ext>
            </a:extLst>
          </p:cNvPr>
          <p:cNvSpPr txBox="1"/>
          <p:nvPr/>
        </p:nvSpPr>
        <p:spPr>
          <a:xfrm>
            <a:off x="2313006" y="4689982"/>
            <a:ext cx="2890944" cy="307777"/>
          </a:xfrm>
          <a:prstGeom prst="rect">
            <a:avLst/>
          </a:prstGeom>
          <a:noFill/>
        </p:spPr>
        <p:txBody>
          <a:bodyPr wrap="square" rtlCol="0">
            <a:spAutoFit/>
          </a:bodyPr>
          <a:lstStyle/>
          <a:p>
            <a:r>
              <a:rPr lang="en-US" sz="1400" b="1" dirty="0"/>
              <a:t>LABA-LAMA-ICS </a:t>
            </a:r>
            <a:r>
              <a:rPr lang="en-US" sz="800" b="1" dirty="0"/>
              <a:t>(single inhaler triple therapy/SITT)</a:t>
            </a:r>
            <a:endParaRPr lang="en-US" sz="1400" b="1" dirty="0"/>
          </a:p>
        </p:txBody>
      </p:sp>
      <p:sp>
        <p:nvSpPr>
          <p:cNvPr id="22" name="TextBox 21">
            <a:extLst>
              <a:ext uri="{FF2B5EF4-FFF2-40B4-BE49-F238E27FC236}">
                <a16:creationId xmlns:a16="http://schemas.microsoft.com/office/drawing/2014/main" id="{9DB46DEF-3AD2-585B-FAE5-44DA270A161C}"/>
              </a:ext>
            </a:extLst>
          </p:cNvPr>
          <p:cNvSpPr txBox="1"/>
          <p:nvPr/>
        </p:nvSpPr>
        <p:spPr>
          <a:xfrm>
            <a:off x="6093618" y="2203885"/>
            <a:ext cx="3464720" cy="461665"/>
          </a:xfrm>
          <a:prstGeom prst="rect">
            <a:avLst/>
          </a:prstGeom>
          <a:noFill/>
        </p:spPr>
        <p:txBody>
          <a:bodyPr wrap="square" rtlCol="0">
            <a:spAutoFit/>
          </a:bodyPr>
          <a:lstStyle/>
          <a:p>
            <a:r>
              <a:rPr lang="en-US" sz="1400" b="1" u="sng" dirty="0"/>
              <a:t>Step 3: </a:t>
            </a:r>
            <a:r>
              <a:rPr lang="en-US" sz="1000" b="1" u="sng" dirty="0"/>
              <a:t>assess response and </a:t>
            </a:r>
            <a:r>
              <a:rPr lang="en-US" sz="1000" b="1" u="sng" dirty="0" err="1"/>
              <a:t>optimise</a:t>
            </a:r>
            <a:r>
              <a:rPr lang="en-US" sz="1000" b="1" u="sng" dirty="0"/>
              <a:t> treatment. Reassess after all exacerbations, clinical change and/or annually</a:t>
            </a:r>
            <a:endParaRPr lang="en-US" sz="1400" b="1" u="sng" dirty="0"/>
          </a:p>
        </p:txBody>
      </p:sp>
      <p:cxnSp>
        <p:nvCxnSpPr>
          <p:cNvPr id="24" name="Straight Arrow Connector 23">
            <a:extLst>
              <a:ext uri="{FF2B5EF4-FFF2-40B4-BE49-F238E27FC236}">
                <a16:creationId xmlns:a16="http://schemas.microsoft.com/office/drawing/2014/main" id="{08B85471-492A-2D7B-D710-33ACC6009FFD}"/>
              </a:ext>
            </a:extLst>
          </p:cNvPr>
          <p:cNvCxnSpPr>
            <a:cxnSpLocks/>
          </p:cNvCxnSpPr>
          <p:nvPr/>
        </p:nvCxnSpPr>
        <p:spPr>
          <a:xfrm>
            <a:off x="5253034" y="3144542"/>
            <a:ext cx="2009777" cy="0"/>
          </a:xfrm>
          <a:prstGeom prst="straightConnector1">
            <a:avLst/>
          </a:prstGeom>
          <a:ln w="22225">
            <a:solidFill>
              <a:srgbClr val="9F97DD"/>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6256580-8EB3-46F1-C877-6DA2CF787D73}"/>
              </a:ext>
            </a:extLst>
          </p:cNvPr>
          <p:cNvSpPr txBox="1"/>
          <p:nvPr/>
        </p:nvSpPr>
        <p:spPr>
          <a:xfrm>
            <a:off x="5713801" y="2747945"/>
            <a:ext cx="1702599" cy="430887"/>
          </a:xfrm>
          <a:prstGeom prst="rect">
            <a:avLst/>
          </a:prstGeom>
          <a:noFill/>
        </p:spPr>
        <p:txBody>
          <a:bodyPr wrap="square" rtlCol="0">
            <a:spAutoFit/>
          </a:bodyPr>
          <a:lstStyle/>
          <a:p>
            <a:r>
              <a:rPr lang="en-US" sz="1050" dirty="0"/>
              <a:t>Uncontrolled breathlessness</a:t>
            </a:r>
          </a:p>
        </p:txBody>
      </p:sp>
      <p:sp>
        <p:nvSpPr>
          <p:cNvPr id="31" name="TextBox 30">
            <a:extLst>
              <a:ext uri="{FF2B5EF4-FFF2-40B4-BE49-F238E27FC236}">
                <a16:creationId xmlns:a16="http://schemas.microsoft.com/office/drawing/2014/main" id="{D129BC54-985C-A3CC-DA5E-4814C9FED1BA}"/>
              </a:ext>
            </a:extLst>
          </p:cNvPr>
          <p:cNvSpPr txBox="1"/>
          <p:nvPr/>
        </p:nvSpPr>
        <p:spPr>
          <a:xfrm>
            <a:off x="3778277" y="4148495"/>
            <a:ext cx="1702599" cy="430887"/>
          </a:xfrm>
          <a:prstGeom prst="rect">
            <a:avLst/>
          </a:prstGeom>
          <a:noFill/>
        </p:spPr>
        <p:txBody>
          <a:bodyPr wrap="square" rtlCol="0">
            <a:spAutoFit/>
          </a:bodyPr>
          <a:lstStyle/>
          <a:p>
            <a:r>
              <a:rPr lang="en-US" sz="1050" dirty="0"/>
              <a:t>Exacerbations </a:t>
            </a:r>
          </a:p>
          <a:p>
            <a:r>
              <a:rPr lang="en-US" sz="1050" dirty="0"/>
              <a:t>and Eos ≥ 0.3</a:t>
            </a:r>
            <a:r>
              <a:rPr lang="en-US" sz="600" dirty="0"/>
              <a:t>x10</a:t>
            </a:r>
            <a:r>
              <a:rPr lang="en-US" sz="600" baseline="30000" dirty="0"/>
              <a:t>9</a:t>
            </a:r>
            <a:r>
              <a:rPr lang="en-US" sz="600" dirty="0"/>
              <a:t>/L</a:t>
            </a:r>
            <a:r>
              <a:rPr lang="en-US" sz="1050" dirty="0"/>
              <a:t>*</a:t>
            </a:r>
          </a:p>
        </p:txBody>
      </p:sp>
      <p:sp>
        <p:nvSpPr>
          <p:cNvPr id="38" name="Rectangle 37">
            <a:extLst>
              <a:ext uri="{FF2B5EF4-FFF2-40B4-BE49-F238E27FC236}">
                <a16:creationId xmlns:a16="http://schemas.microsoft.com/office/drawing/2014/main" id="{17A34C05-15FA-CC1F-806E-DECCEF45CDC6}"/>
              </a:ext>
            </a:extLst>
          </p:cNvPr>
          <p:cNvSpPr/>
          <p:nvPr/>
        </p:nvSpPr>
        <p:spPr>
          <a:xfrm>
            <a:off x="7290189" y="4417826"/>
            <a:ext cx="3275414" cy="1713101"/>
          </a:xfrm>
          <a:prstGeom prst="rect">
            <a:avLst/>
          </a:prstGeom>
          <a:solidFill>
            <a:srgbClr val="D6D3FF">
              <a:alpha val="69020"/>
            </a:srgbClr>
          </a:solidFill>
          <a:ln>
            <a:solidFill>
              <a:srgbClr val="D6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Arrow Connector 39">
            <a:extLst>
              <a:ext uri="{FF2B5EF4-FFF2-40B4-BE49-F238E27FC236}">
                <a16:creationId xmlns:a16="http://schemas.microsoft.com/office/drawing/2014/main" id="{7DBBC4CE-B783-F922-9CBE-284B8B18FA28}"/>
              </a:ext>
            </a:extLst>
          </p:cNvPr>
          <p:cNvCxnSpPr>
            <a:cxnSpLocks/>
            <a:stCxn id="18" idx="2"/>
            <a:endCxn id="20" idx="0"/>
          </p:cNvCxnSpPr>
          <p:nvPr/>
        </p:nvCxnSpPr>
        <p:spPr>
          <a:xfrm>
            <a:off x="3805236" y="3994153"/>
            <a:ext cx="14660" cy="717572"/>
          </a:xfrm>
          <a:prstGeom prst="straightConnector1">
            <a:avLst/>
          </a:prstGeom>
          <a:ln w="22225">
            <a:solidFill>
              <a:srgbClr val="9F97DD"/>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540F6626-4BBF-38FB-5498-0BF570DF92CA}"/>
              </a:ext>
            </a:extLst>
          </p:cNvPr>
          <p:cNvSpPr txBox="1"/>
          <p:nvPr/>
        </p:nvSpPr>
        <p:spPr>
          <a:xfrm>
            <a:off x="7249120" y="4415772"/>
            <a:ext cx="3462932" cy="1600438"/>
          </a:xfrm>
          <a:prstGeom prst="rect">
            <a:avLst/>
          </a:prstGeom>
          <a:noFill/>
        </p:spPr>
        <p:txBody>
          <a:bodyPr wrap="square" rtlCol="0">
            <a:spAutoFit/>
          </a:bodyPr>
          <a:lstStyle/>
          <a:p>
            <a:r>
              <a:rPr lang="en-US" sz="1400" b="1" dirty="0"/>
              <a:t>Add on oral therapy </a:t>
            </a:r>
            <a:r>
              <a:rPr lang="en-US" sz="800" b="1" dirty="0"/>
              <a:t>(consider seeking specialist advice through advice and guidance or community MDT)</a:t>
            </a:r>
          </a:p>
          <a:p>
            <a:endParaRPr lang="en-US" sz="200" b="1" dirty="0"/>
          </a:p>
          <a:p>
            <a:pPr marL="285750" indent="-285750">
              <a:buFontTx/>
              <a:buChar char="-"/>
            </a:pPr>
            <a:r>
              <a:rPr lang="en-US" sz="1200" b="1" dirty="0"/>
              <a:t>Mucolytics: </a:t>
            </a:r>
          </a:p>
          <a:p>
            <a:pPr marL="285750" indent="-285750">
              <a:buFontTx/>
              <a:buChar char="-"/>
            </a:pPr>
            <a:endParaRPr lang="en-US" b="1" dirty="0"/>
          </a:p>
          <a:p>
            <a:pPr marL="285750" indent="-285750">
              <a:buFontTx/>
              <a:buChar char="-"/>
            </a:pPr>
            <a:r>
              <a:rPr lang="en-US" sz="1200" b="1" dirty="0"/>
              <a:t>Macrolides:</a:t>
            </a:r>
          </a:p>
          <a:p>
            <a:pPr marL="285750" indent="-285750">
              <a:buFontTx/>
              <a:buChar char="-"/>
            </a:pPr>
            <a:endParaRPr lang="en-US" b="1" dirty="0"/>
          </a:p>
          <a:p>
            <a:pPr marL="285750" indent="-285750">
              <a:buFontTx/>
              <a:buChar char="-"/>
            </a:pPr>
            <a:r>
              <a:rPr lang="en-US" sz="1200" b="1" dirty="0"/>
              <a:t>Roflumilast:</a:t>
            </a:r>
          </a:p>
        </p:txBody>
      </p:sp>
      <p:cxnSp>
        <p:nvCxnSpPr>
          <p:cNvPr id="44" name="Straight Arrow Connector 43">
            <a:extLst>
              <a:ext uri="{FF2B5EF4-FFF2-40B4-BE49-F238E27FC236}">
                <a16:creationId xmlns:a16="http://schemas.microsoft.com/office/drawing/2014/main" id="{4DC97ABD-223B-7F93-9741-290EEDB90398}"/>
              </a:ext>
            </a:extLst>
          </p:cNvPr>
          <p:cNvCxnSpPr>
            <a:cxnSpLocks/>
          </p:cNvCxnSpPr>
          <p:nvPr/>
        </p:nvCxnSpPr>
        <p:spPr>
          <a:xfrm flipV="1">
            <a:off x="5292620" y="5494924"/>
            <a:ext cx="2011863" cy="14599"/>
          </a:xfrm>
          <a:prstGeom prst="straightConnector1">
            <a:avLst/>
          </a:prstGeom>
          <a:ln w="22225">
            <a:solidFill>
              <a:srgbClr val="9F97DD"/>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EE849EF0-DC25-8B48-8A40-107D6FDE9FB1}"/>
              </a:ext>
            </a:extLst>
          </p:cNvPr>
          <p:cNvSpPr txBox="1"/>
          <p:nvPr/>
        </p:nvSpPr>
        <p:spPr>
          <a:xfrm>
            <a:off x="5741174" y="5271255"/>
            <a:ext cx="1702599" cy="261610"/>
          </a:xfrm>
          <a:prstGeom prst="rect">
            <a:avLst/>
          </a:prstGeom>
          <a:noFill/>
        </p:spPr>
        <p:txBody>
          <a:bodyPr wrap="square" rtlCol="0">
            <a:spAutoFit/>
          </a:bodyPr>
          <a:lstStyle/>
          <a:p>
            <a:r>
              <a:rPr lang="en-US" sz="1050" dirty="0"/>
              <a:t>Exacerbations </a:t>
            </a:r>
          </a:p>
        </p:txBody>
      </p:sp>
      <p:cxnSp>
        <p:nvCxnSpPr>
          <p:cNvPr id="50" name="Elbow Connector 49">
            <a:extLst>
              <a:ext uri="{FF2B5EF4-FFF2-40B4-BE49-F238E27FC236}">
                <a16:creationId xmlns:a16="http://schemas.microsoft.com/office/drawing/2014/main" id="{843AC77D-84CA-A40F-1EFF-7689FAD90A21}"/>
              </a:ext>
            </a:extLst>
          </p:cNvPr>
          <p:cNvCxnSpPr>
            <a:cxnSpLocks/>
          </p:cNvCxnSpPr>
          <p:nvPr/>
        </p:nvCxnSpPr>
        <p:spPr>
          <a:xfrm>
            <a:off x="5257799" y="3753628"/>
            <a:ext cx="2032391" cy="1237102"/>
          </a:xfrm>
          <a:prstGeom prst="bentConnector3">
            <a:avLst>
              <a:gd name="adj1" fmla="val 50000"/>
            </a:avLst>
          </a:prstGeom>
          <a:ln w="22225">
            <a:solidFill>
              <a:srgbClr val="9F97DD"/>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F75A5516-4A7D-715A-9E72-A3BBDD99A5C0}"/>
              </a:ext>
            </a:extLst>
          </p:cNvPr>
          <p:cNvSpPr txBox="1"/>
          <p:nvPr/>
        </p:nvSpPr>
        <p:spPr>
          <a:xfrm>
            <a:off x="6212105" y="4094662"/>
            <a:ext cx="1702599" cy="430887"/>
          </a:xfrm>
          <a:prstGeom prst="rect">
            <a:avLst/>
          </a:prstGeom>
          <a:noFill/>
        </p:spPr>
        <p:txBody>
          <a:bodyPr wrap="square" rtlCol="0">
            <a:spAutoFit/>
          </a:bodyPr>
          <a:lstStyle/>
          <a:p>
            <a:r>
              <a:rPr lang="en-US" sz="1050" dirty="0"/>
              <a:t>Exacerbations </a:t>
            </a:r>
          </a:p>
          <a:p>
            <a:r>
              <a:rPr lang="en-US" sz="1050" dirty="0"/>
              <a:t>and Eos &lt;0.3</a:t>
            </a:r>
            <a:r>
              <a:rPr lang="en-US" sz="700" dirty="0"/>
              <a:t>x10</a:t>
            </a:r>
            <a:r>
              <a:rPr lang="en-US" sz="700" baseline="30000" dirty="0"/>
              <a:t>9</a:t>
            </a:r>
            <a:r>
              <a:rPr lang="en-US" sz="700" dirty="0"/>
              <a:t>/L</a:t>
            </a:r>
            <a:r>
              <a:rPr lang="en-US" sz="1050" dirty="0"/>
              <a:t>*</a:t>
            </a:r>
          </a:p>
        </p:txBody>
      </p:sp>
      <p:sp>
        <p:nvSpPr>
          <p:cNvPr id="55" name="Rectangle 54">
            <a:extLst>
              <a:ext uri="{FF2B5EF4-FFF2-40B4-BE49-F238E27FC236}">
                <a16:creationId xmlns:a16="http://schemas.microsoft.com/office/drawing/2014/main" id="{351205B0-7FB4-5C67-6766-2EA5FE5B9E3A}"/>
              </a:ext>
            </a:extLst>
          </p:cNvPr>
          <p:cNvSpPr/>
          <p:nvPr/>
        </p:nvSpPr>
        <p:spPr>
          <a:xfrm>
            <a:off x="7262810" y="2905113"/>
            <a:ext cx="3302793" cy="1324286"/>
          </a:xfrm>
          <a:prstGeom prst="rect">
            <a:avLst/>
          </a:prstGeom>
          <a:solidFill>
            <a:srgbClr val="D6D3FF">
              <a:alpha val="69020"/>
            </a:srgbClr>
          </a:solidFill>
          <a:ln>
            <a:solidFill>
              <a:srgbClr val="D6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8" name="Elbow Connector 57">
            <a:extLst>
              <a:ext uri="{FF2B5EF4-FFF2-40B4-BE49-F238E27FC236}">
                <a16:creationId xmlns:a16="http://schemas.microsoft.com/office/drawing/2014/main" id="{05B7CA1D-807E-62F5-2AA1-D94B901A596C}"/>
              </a:ext>
            </a:extLst>
          </p:cNvPr>
          <p:cNvCxnSpPr>
            <a:cxnSpLocks/>
            <a:stCxn id="20" idx="2"/>
            <a:endCxn id="55" idx="3"/>
          </p:cNvCxnSpPr>
          <p:nvPr/>
        </p:nvCxnSpPr>
        <p:spPr>
          <a:xfrm rot="5400000" flipH="1" flipV="1">
            <a:off x="5910909" y="1476242"/>
            <a:ext cx="2563679" cy="6745707"/>
          </a:xfrm>
          <a:prstGeom prst="bentConnector4">
            <a:avLst>
              <a:gd name="adj1" fmla="val -6819"/>
              <a:gd name="adj2" fmla="val 102326"/>
            </a:avLst>
          </a:prstGeom>
          <a:ln w="22225">
            <a:solidFill>
              <a:srgbClr val="9F97DD"/>
            </a:solidFill>
            <a:tailEnd type="triangle"/>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274BDEBF-DB6A-27DD-AF72-14D359E7F563}"/>
              </a:ext>
            </a:extLst>
          </p:cNvPr>
          <p:cNvSpPr txBox="1"/>
          <p:nvPr/>
        </p:nvSpPr>
        <p:spPr>
          <a:xfrm>
            <a:off x="5379598" y="6060321"/>
            <a:ext cx="2619377" cy="261610"/>
          </a:xfrm>
          <a:prstGeom prst="rect">
            <a:avLst/>
          </a:prstGeom>
          <a:noFill/>
        </p:spPr>
        <p:txBody>
          <a:bodyPr wrap="square" rtlCol="0">
            <a:spAutoFit/>
          </a:bodyPr>
          <a:lstStyle/>
          <a:p>
            <a:r>
              <a:rPr lang="en-US" sz="1050" dirty="0"/>
              <a:t>Uncontrolled breathlessness</a:t>
            </a:r>
          </a:p>
        </p:txBody>
      </p:sp>
      <p:sp>
        <p:nvSpPr>
          <p:cNvPr id="61" name="TextBox 60">
            <a:extLst>
              <a:ext uri="{FF2B5EF4-FFF2-40B4-BE49-F238E27FC236}">
                <a16:creationId xmlns:a16="http://schemas.microsoft.com/office/drawing/2014/main" id="{D3232EA8-86C3-D6E8-D475-2D23998C9330}"/>
              </a:ext>
            </a:extLst>
          </p:cNvPr>
          <p:cNvSpPr txBox="1"/>
          <p:nvPr/>
        </p:nvSpPr>
        <p:spPr>
          <a:xfrm>
            <a:off x="7287800" y="2885787"/>
            <a:ext cx="3265904" cy="1277273"/>
          </a:xfrm>
          <a:prstGeom prst="rect">
            <a:avLst/>
          </a:prstGeom>
          <a:noFill/>
        </p:spPr>
        <p:txBody>
          <a:bodyPr wrap="square" rtlCol="0">
            <a:spAutoFit/>
          </a:bodyPr>
          <a:lstStyle/>
          <a:p>
            <a:r>
              <a:rPr lang="en-US" sz="1400" b="1" dirty="0" err="1"/>
              <a:t>Optimise</a:t>
            </a:r>
            <a:r>
              <a:rPr lang="en-US" sz="1400" b="1" dirty="0"/>
              <a:t> General Management </a:t>
            </a:r>
            <a:r>
              <a:rPr lang="en-US" sz="1000" b="1" dirty="0"/>
              <a:t>(see above) </a:t>
            </a:r>
          </a:p>
          <a:p>
            <a:r>
              <a:rPr lang="en-US" sz="1400" b="1" dirty="0"/>
              <a:t>	</a:t>
            </a:r>
            <a:r>
              <a:rPr lang="en-US" sz="1000" b="1" dirty="0"/>
              <a:t>AND</a:t>
            </a:r>
          </a:p>
          <a:p>
            <a:pPr marL="171450" indent="-171450">
              <a:buFontTx/>
              <a:buChar char="-"/>
            </a:pPr>
            <a:r>
              <a:rPr lang="en-US" sz="900" dirty="0"/>
              <a:t>Teach non-pharmacological breathlessness management</a:t>
            </a:r>
          </a:p>
          <a:p>
            <a:pPr marL="742950" lvl="1" indent="-285750">
              <a:buFontTx/>
              <a:buChar char="-"/>
            </a:pPr>
            <a:r>
              <a:rPr lang="en-US" sz="800" dirty="0"/>
              <a:t>Hand-held fan</a:t>
            </a:r>
          </a:p>
          <a:p>
            <a:pPr marL="742950" lvl="1" indent="-285750">
              <a:buFontTx/>
              <a:buChar char="-"/>
            </a:pPr>
            <a:r>
              <a:rPr lang="en-US" sz="800" dirty="0"/>
              <a:t>Breathing square</a:t>
            </a:r>
          </a:p>
          <a:p>
            <a:pPr marL="742950" lvl="1" indent="-285750">
              <a:buFontTx/>
              <a:buChar char="-"/>
            </a:pPr>
            <a:r>
              <a:rPr lang="en-US" sz="800" dirty="0"/>
              <a:t>Pacing and positions for recovery</a:t>
            </a:r>
          </a:p>
          <a:p>
            <a:pPr marL="171450" indent="-171450">
              <a:buFontTx/>
              <a:buChar char="-"/>
            </a:pPr>
            <a:r>
              <a:rPr lang="en-US" sz="800" dirty="0"/>
              <a:t>Consider low-dose opiates if distressing breathlessness persists</a:t>
            </a:r>
          </a:p>
          <a:p>
            <a:pPr marL="742950" lvl="1" indent="-285750">
              <a:buFontTx/>
              <a:buChar char="-"/>
            </a:pPr>
            <a:r>
              <a:rPr lang="en-US" sz="800" dirty="0"/>
              <a:t>Modified Release Morphine Sulphate 5-10mg BD</a:t>
            </a:r>
          </a:p>
        </p:txBody>
      </p:sp>
      <p:sp>
        <p:nvSpPr>
          <p:cNvPr id="1025" name="TextBox 1024">
            <a:extLst>
              <a:ext uri="{FF2B5EF4-FFF2-40B4-BE49-F238E27FC236}">
                <a16:creationId xmlns:a16="http://schemas.microsoft.com/office/drawing/2014/main" id="{5308714F-18FD-9661-678E-EC3281C69275}"/>
              </a:ext>
            </a:extLst>
          </p:cNvPr>
          <p:cNvSpPr txBox="1"/>
          <p:nvPr/>
        </p:nvSpPr>
        <p:spPr>
          <a:xfrm>
            <a:off x="10778725" y="2498815"/>
            <a:ext cx="3464720" cy="307777"/>
          </a:xfrm>
          <a:prstGeom prst="rect">
            <a:avLst/>
          </a:prstGeom>
          <a:noFill/>
        </p:spPr>
        <p:txBody>
          <a:bodyPr wrap="square" rtlCol="0">
            <a:spAutoFit/>
          </a:bodyPr>
          <a:lstStyle/>
          <a:p>
            <a:r>
              <a:rPr lang="en-US" sz="1400" b="1" u="sng" dirty="0"/>
              <a:t>Step 4: </a:t>
            </a:r>
            <a:r>
              <a:rPr lang="en-US" sz="1000" b="1" u="sng" dirty="0"/>
              <a:t>reassess</a:t>
            </a:r>
            <a:endParaRPr lang="en-US" sz="1400" b="1" u="sng" dirty="0"/>
          </a:p>
        </p:txBody>
      </p:sp>
      <p:sp>
        <p:nvSpPr>
          <p:cNvPr id="1027" name="Rectangle 1026">
            <a:extLst>
              <a:ext uri="{FF2B5EF4-FFF2-40B4-BE49-F238E27FC236}">
                <a16:creationId xmlns:a16="http://schemas.microsoft.com/office/drawing/2014/main" id="{BC7B1A28-F14C-2D6F-FDD0-D6FC9DC05AB1}"/>
              </a:ext>
            </a:extLst>
          </p:cNvPr>
          <p:cNvSpPr/>
          <p:nvPr/>
        </p:nvSpPr>
        <p:spPr>
          <a:xfrm>
            <a:off x="10826350" y="2905112"/>
            <a:ext cx="1146576" cy="3399917"/>
          </a:xfrm>
          <a:prstGeom prst="rect">
            <a:avLst/>
          </a:prstGeom>
          <a:solidFill>
            <a:srgbClr val="32A2D7"/>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b="1" dirty="0"/>
              <a:t>If remains uncontrolled despite optimal therapy and </a:t>
            </a:r>
            <a:r>
              <a:rPr lang="en-US" sz="1000" b="1" dirty="0" err="1"/>
              <a:t>optimisation</a:t>
            </a:r>
            <a:r>
              <a:rPr lang="en-US" sz="1000" b="1" dirty="0"/>
              <a:t> of all elements of  general COPD management, refer for review by local specialist COPD services. </a:t>
            </a:r>
          </a:p>
          <a:p>
            <a:endParaRPr lang="en-US" sz="400" b="1" dirty="0"/>
          </a:p>
          <a:p>
            <a:r>
              <a:rPr lang="en-US" sz="1000" b="1" dirty="0"/>
              <a:t>Consider:</a:t>
            </a:r>
          </a:p>
          <a:p>
            <a:pPr marL="228600" indent="-228600">
              <a:buAutoNum type="arabicPeriod"/>
            </a:pPr>
            <a:r>
              <a:rPr lang="en-US" sz="1000" b="1" dirty="0"/>
              <a:t>Advanced care planning</a:t>
            </a:r>
          </a:p>
          <a:p>
            <a:pPr marL="228600" indent="-228600">
              <a:buAutoNum type="arabicPeriod"/>
            </a:pPr>
            <a:r>
              <a:rPr lang="en-US" sz="1000" b="1" dirty="0"/>
              <a:t>Indications for oxygen assessment</a:t>
            </a:r>
          </a:p>
          <a:p>
            <a:pPr marL="228600" indent="-228600">
              <a:buAutoNum type="arabicPeriod"/>
            </a:pPr>
            <a:r>
              <a:rPr lang="en-US" sz="1000" b="1" dirty="0"/>
              <a:t>Indications for specialist therapies</a:t>
            </a:r>
          </a:p>
        </p:txBody>
      </p:sp>
      <p:sp>
        <p:nvSpPr>
          <p:cNvPr id="1029" name="TextBox 1028">
            <a:extLst>
              <a:ext uri="{FF2B5EF4-FFF2-40B4-BE49-F238E27FC236}">
                <a16:creationId xmlns:a16="http://schemas.microsoft.com/office/drawing/2014/main" id="{6934ED8F-3333-65ED-0908-38F964FD6CBF}"/>
              </a:ext>
            </a:extLst>
          </p:cNvPr>
          <p:cNvSpPr txBox="1"/>
          <p:nvPr/>
        </p:nvSpPr>
        <p:spPr>
          <a:xfrm>
            <a:off x="10812" y="6567544"/>
            <a:ext cx="5043660" cy="276999"/>
          </a:xfrm>
          <a:prstGeom prst="rect">
            <a:avLst/>
          </a:prstGeom>
          <a:noFill/>
        </p:spPr>
        <p:txBody>
          <a:bodyPr wrap="square" rtlCol="0">
            <a:spAutoFit/>
          </a:bodyPr>
          <a:lstStyle/>
          <a:p>
            <a:r>
              <a:rPr lang="en-US" sz="600" dirty="0"/>
              <a:t>Abbreviations: BMI – Body Mass Index, CAT – COPD Assessment Test, LABA – long-acting beta agonist, LAMA – long-acting muscarinic antagonist, ICS – inhaled corticosteroid, MDT – multidisciplinary team, </a:t>
            </a:r>
            <a:r>
              <a:rPr lang="en-US" sz="600" dirty="0" err="1"/>
              <a:t>mMRC</a:t>
            </a:r>
            <a:r>
              <a:rPr lang="en-US" sz="600" dirty="0"/>
              <a:t> – modified medial research council </a:t>
            </a:r>
            <a:r>
              <a:rPr lang="en-US" sz="600" dirty="0" err="1"/>
              <a:t>dyspnoea</a:t>
            </a:r>
            <a:r>
              <a:rPr lang="en-US" sz="600" dirty="0"/>
              <a:t> score, RSV – respiratory syncytial virus </a:t>
            </a:r>
          </a:p>
        </p:txBody>
      </p:sp>
      <p:sp>
        <p:nvSpPr>
          <p:cNvPr id="2" name="TextBox 1"/>
          <p:cNvSpPr txBox="1"/>
          <p:nvPr/>
        </p:nvSpPr>
        <p:spPr>
          <a:xfrm>
            <a:off x="51038" y="6393639"/>
            <a:ext cx="3860656" cy="215444"/>
          </a:xfrm>
          <a:prstGeom prst="rect">
            <a:avLst/>
          </a:prstGeom>
          <a:noFill/>
        </p:spPr>
        <p:txBody>
          <a:bodyPr wrap="square" rtlCol="0">
            <a:spAutoFit/>
          </a:bodyPr>
          <a:lstStyle/>
          <a:p>
            <a:r>
              <a:rPr lang="en-GB" sz="800" dirty="0"/>
              <a:t>* See Page 4 for additional information about assessing and modifying exacerbation risk. </a:t>
            </a:r>
          </a:p>
        </p:txBody>
      </p:sp>
      <p:sp>
        <p:nvSpPr>
          <p:cNvPr id="28" name="TextBox 27">
            <a:extLst>
              <a:ext uri="{FF2B5EF4-FFF2-40B4-BE49-F238E27FC236}">
                <a16:creationId xmlns:a16="http://schemas.microsoft.com/office/drawing/2014/main" id="{74DA64D3-B8D8-1A69-CBCC-22EC54365E68}"/>
              </a:ext>
            </a:extLst>
          </p:cNvPr>
          <p:cNvSpPr txBox="1"/>
          <p:nvPr/>
        </p:nvSpPr>
        <p:spPr>
          <a:xfrm>
            <a:off x="2183484" y="5617133"/>
            <a:ext cx="1147464" cy="461665"/>
          </a:xfrm>
          <a:prstGeom prst="rect">
            <a:avLst/>
          </a:prstGeom>
          <a:noFill/>
        </p:spPr>
        <p:txBody>
          <a:bodyPr wrap="square" rtlCol="0">
            <a:spAutoFit/>
          </a:bodyPr>
          <a:lstStyle/>
          <a:p>
            <a:pPr algn="ctr"/>
            <a:r>
              <a:rPr lang="en-US" sz="600" dirty="0" err="1"/>
              <a:t>Trixeo</a:t>
            </a:r>
            <a:r>
              <a:rPr lang="en-US" sz="600" dirty="0"/>
              <a:t> Aerosphere </a:t>
            </a:r>
            <a:r>
              <a:rPr lang="en-US" sz="600" baseline="30000" dirty="0"/>
              <a:t>#</a:t>
            </a:r>
            <a:endParaRPr lang="en-US" sz="600" dirty="0"/>
          </a:p>
          <a:p>
            <a:pPr algn="ctr"/>
            <a:r>
              <a:rPr lang="en-US" sz="600" dirty="0"/>
              <a:t>5/7.2/160</a:t>
            </a:r>
          </a:p>
          <a:p>
            <a:pPr algn="ctr"/>
            <a:r>
              <a:rPr lang="en-US" sz="600" dirty="0"/>
              <a:t>2 puffs BD</a:t>
            </a:r>
          </a:p>
          <a:p>
            <a:pPr algn="ctr"/>
            <a:endParaRPr lang="en-US" sz="600" dirty="0"/>
          </a:p>
        </p:txBody>
      </p:sp>
      <p:sp>
        <p:nvSpPr>
          <p:cNvPr id="29" name="TextBox 28">
            <a:extLst>
              <a:ext uri="{FF2B5EF4-FFF2-40B4-BE49-F238E27FC236}">
                <a16:creationId xmlns:a16="http://schemas.microsoft.com/office/drawing/2014/main" id="{B0A3FCB6-20D0-956A-228C-05D77827622F}"/>
              </a:ext>
            </a:extLst>
          </p:cNvPr>
          <p:cNvSpPr txBox="1"/>
          <p:nvPr/>
        </p:nvSpPr>
        <p:spPr>
          <a:xfrm>
            <a:off x="3618540" y="5612433"/>
            <a:ext cx="1147464" cy="477054"/>
          </a:xfrm>
          <a:prstGeom prst="rect">
            <a:avLst/>
          </a:prstGeom>
          <a:noFill/>
        </p:spPr>
        <p:txBody>
          <a:bodyPr wrap="square" rtlCol="0">
            <a:spAutoFit/>
          </a:bodyPr>
          <a:lstStyle/>
          <a:p>
            <a:pPr algn="ctr"/>
            <a:r>
              <a:rPr lang="en-US" sz="600" dirty="0" err="1"/>
              <a:t>Trimbow</a:t>
            </a:r>
            <a:r>
              <a:rPr lang="en-US" sz="600" dirty="0"/>
              <a:t> </a:t>
            </a:r>
            <a:r>
              <a:rPr lang="en-US" sz="600" dirty="0" err="1"/>
              <a:t>Nexthaler</a:t>
            </a:r>
            <a:r>
              <a:rPr lang="en-US" sz="600" dirty="0"/>
              <a:t> </a:t>
            </a:r>
          </a:p>
          <a:p>
            <a:pPr algn="ctr"/>
            <a:r>
              <a:rPr lang="en-US" sz="600" dirty="0"/>
              <a:t>88/5/9</a:t>
            </a:r>
          </a:p>
          <a:p>
            <a:pPr algn="ctr"/>
            <a:r>
              <a:rPr lang="en-US" sz="600" dirty="0"/>
              <a:t>2 puffs BD</a:t>
            </a:r>
          </a:p>
          <a:p>
            <a:pPr algn="ctr"/>
            <a:endParaRPr lang="en-US" sz="700" dirty="0"/>
          </a:p>
        </p:txBody>
      </p:sp>
      <p:sp>
        <p:nvSpPr>
          <p:cNvPr id="30" name="TextBox 29">
            <a:extLst>
              <a:ext uri="{FF2B5EF4-FFF2-40B4-BE49-F238E27FC236}">
                <a16:creationId xmlns:a16="http://schemas.microsoft.com/office/drawing/2014/main" id="{84DC84A2-AE86-BCE3-D1D0-96181F293592}"/>
              </a:ext>
            </a:extLst>
          </p:cNvPr>
          <p:cNvSpPr txBox="1"/>
          <p:nvPr/>
        </p:nvSpPr>
        <p:spPr>
          <a:xfrm>
            <a:off x="4378131" y="5626972"/>
            <a:ext cx="1147464" cy="477054"/>
          </a:xfrm>
          <a:prstGeom prst="rect">
            <a:avLst/>
          </a:prstGeom>
          <a:noFill/>
        </p:spPr>
        <p:txBody>
          <a:bodyPr wrap="square" rtlCol="0">
            <a:spAutoFit/>
          </a:bodyPr>
          <a:lstStyle/>
          <a:p>
            <a:pPr algn="ctr"/>
            <a:r>
              <a:rPr lang="en-US" sz="600" dirty="0" err="1"/>
              <a:t>Trelegy</a:t>
            </a:r>
            <a:r>
              <a:rPr lang="en-US" sz="600" dirty="0"/>
              <a:t> Ellipta </a:t>
            </a:r>
          </a:p>
          <a:p>
            <a:pPr algn="ctr"/>
            <a:r>
              <a:rPr lang="en-US" sz="600" dirty="0"/>
              <a:t>92/55/22</a:t>
            </a:r>
          </a:p>
          <a:p>
            <a:pPr algn="ctr"/>
            <a:r>
              <a:rPr lang="en-US" sz="600" dirty="0"/>
              <a:t>1 puff OD</a:t>
            </a:r>
          </a:p>
          <a:p>
            <a:pPr algn="ctr"/>
            <a:endParaRPr lang="en-US" sz="700" dirty="0"/>
          </a:p>
        </p:txBody>
      </p:sp>
      <p:sp>
        <p:nvSpPr>
          <p:cNvPr id="35" name="TextBox 34">
            <a:extLst>
              <a:ext uri="{FF2B5EF4-FFF2-40B4-BE49-F238E27FC236}">
                <a16:creationId xmlns:a16="http://schemas.microsoft.com/office/drawing/2014/main" id="{25DC1671-C497-BC08-8832-47AB4E8954D7}"/>
              </a:ext>
            </a:extLst>
          </p:cNvPr>
          <p:cNvSpPr txBox="1"/>
          <p:nvPr/>
        </p:nvSpPr>
        <p:spPr>
          <a:xfrm>
            <a:off x="2158125" y="3518759"/>
            <a:ext cx="1147464" cy="477054"/>
          </a:xfrm>
          <a:prstGeom prst="rect">
            <a:avLst/>
          </a:prstGeom>
          <a:noFill/>
        </p:spPr>
        <p:txBody>
          <a:bodyPr wrap="square" rtlCol="0">
            <a:spAutoFit/>
          </a:bodyPr>
          <a:lstStyle/>
          <a:p>
            <a:pPr algn="ctr"/>
            <a:r>
              <a:rPr lang="en-US" sz="600" dirty="0" err="1"/>
              <a:t>Bevespi</a:t>
            </a:r>
            <a:r>
              <a:rPr lang="en-US" sz="600" dirty="0"/>
              <a:t> Aerosphere </a:t>
            </a:r>
            <a:r>
              <a:rPr lang="en-US" sz="600" baseline="30000" dirty="0"/>
              <a:t>#</a:t>
            </a:r>
            <a:endParaRPr lang="en-US" sz="600" dirty="0"/>
          </a:p>
          <a:p>
            <a:pPr algn="ctr"/>
            <a:r>
              <a:rPr lang="en-US" sz="600" dirty="0"/>
              <a:t>7.2/5</a:t>
            </a:r>
          </a:p>
          <a:p>
            <a:pPr algn="ctr"/>
            <a:r>
              <a:rPr lang="en-US" sz="600" dirty="0"/>
              <a:t>2 puffs BD</a:t>
            </a:r>
          </a:p>
          <a:p>
            <a:pPr algn="ctr"/>
            <a:endParaRPr lang="en-US" sz="700" dirty="0"/>
          </a:p>
        </p:txBody>
      </p:sp>
      <p:sp>
        <p:nvSpPr>
          <p:cNvPr id="36" name="TextBox 35">
            <a:extLst>
              <a:ext uri="{FF2B5EF4-FFF2-40B4-BE49-F238E27FC236}">
                <a16:creationId xmlns:a16="http://schemas.microsoft.com/office/drawing/2014/main" id="{9199D53C-2A2E-9C77-EAE5-3DFCC408AADB}"/>
              </a:ext>
            </a:extLst>
          </p:cNvPr>
          <p:cNvSpPr txBox="1"/>
          <p:nvPr/>
        </p:nvSpPr>
        <p:spPr>
          <a:xfrm>
            <a:off x="2905742" y="3514295"/>
            <a:ext cx="1147464" cy="461665"/>
          </a:xfrm>
          <a:prstGeom prst="rect">
            <a:avLst/>
          </a:prstGeom>
          <a:noFill/>
        </p:spPr>
        <p:txBody>
          <a:bodyPr wrap="square" rtlCol="0">
            <a:spAutoFit/>
          </a:bodyPr>
          <a:lstStyle/>
          <a:p>
            <a:pPr algn="ctr"/>
            <a:r>
              <a:rPr lang="en-US" sz="600" dirty="0" err="1"/>
              <a:t>Spiolto</a:t>
            </a:r>
            <a:r>
              <a:rPr lang="en-US" sz="600" dirty="0"/>
              <a:t> Respimat </a:t>
            </a:r>
          </a:p>
          <a:p>
            <a:pPr algn="ctr"/>
            <a:r>
              <a:rPr lang="en-US" sz="600" dirty="0"/>
              <a:t>2.5/2.5</a:t>
            </a:r>
          </a:p>
          <a:p>
            <a:pPr algn="ctr"/>
            <a:r>
              <a:rPr lang="en-US" sz="600" dirty="0"/>
              <a:t>2 puffs BD</a:t>
            </a:r>
          </a:p>
          <a:p>
            <a:pPr algn="ctr"/>
            <a:endParaRPr lang="en-US" sz="600" dirty="0"/>
          </a:p>
        </p:txBody>
      </p:sp>
      <p:sp>
        <p:nvSpPr>
          <p:cNvPr id="37" name="TextBox 36">
            <a:extLst>
              <a:ext uri="{FF2B5EF4-FFF2-40B4-BE49-F238E27FC236}">
                <a16:creationId xmlns:a16="http://schemas.microsoft.com/office/drawing/2014/main" id="{637CBFFF-F884-18BC-48A1-171E0E58257A}"/>
              </a:ext>
            </a:extLst>
          </p:cNvPr>
          <p:cNvSpPr txBox="1"/>
          <p:nvPr/>
        </p:nvSpPr>
        <p:spPr>
          <a:xfrm>
            <a:off x="4381182" y="3519550"/>
            <a:ext cx="1147464" cy="461665"/>
          </a:xfrm>
          <a:prstGeom prst="rect">
            <a:avLst/>
          </a:prstGeom>
          <a:noFill/>
        </p:spPr>
        <p:txBody>
          <a:bodyPr wrap="square" rtlCol="0">
            <a:spAutoFit/>
          </a:bodyPr>
          <a:lstStyle/>
          <a:p>
            <a:pPr algn="ctr"/>
            <a:r>
              <a:rPr lang="en-US" sz="600" dirty="0" err="1"/>
              <a:t>Anoro</a:t>
            </a:r>
            <a:r>
              <a:rPr lang="en-US" sz="600" dirty="0"/>
              <a:t> Ellipta </a:t>
            </a:r>
          </a:p>
          <a:p>
            <a:pPr algn="ctr"/>
            <a:r>
              <a:rPr lang="en-US" sz="600" dirty="0"/>
              <a:t>55/22</a:t>
            </a:r>
          </a:p>
          <a:p>
            <a:pPr algn="ctr"/>
            <a:r>
              <a:rPr lang="en-US" sz="600" dirty="0"/>
              <a:t>1 puff OD</a:t>
            </a:r>
          </a:p>
          <a:p>
            <a:pPr algn="ctr"/>
            <a:endParaRPr lang="en-US" sz="600" dirty="0"/>
          </a:p>
        </p:txBody>
      </p:sp>
      <p:sp>
        <p:nvSpPr>
          <p:cNvPr id="42" name="TextBox 41">
            <a:extLst>
              <a:ext uri="{FF2B5EF4-FFF2-40B4-BE49-F238E27FC236}">
                <a16:creationId xmlns:a16="http://schemas.microsoft.com/office/drawing/2014/main" id="{C9592BCB-5068-1704-4001-991AD9AA3FF5}"/>
              </a:ext>
            </a:extLst>
          </p:cNvPr>
          <p:cNvSpPr txBox="1"/>
          <p:nvPr/>
        </p:nvSpPr>
        <p:spPr>
          <a:xfrm>
            <a:off x="8479363" y="4824961"/>
            <a:ext cx="2032390" cy="276999"/>
          </a:xfrm>
          <a:prstGeom prst="rect">
            <a:avLst/>
          </a:prstGeom>
          <a:noFill/>
        </p:spPr>
        <p:txBody>
          <a:bodyPr wrap="square" rtlCol="0">
            <a:spAutoFit/>
          </a:bodyPr>
          <a:lstStyle/>
          <a:p>
            <a:r>
              <a:rPr lang="en-US" sz="600" dirty="0"/>
              <a:t>If chronic bronchitis and difficulty expectorating sputum, consider 3 month trial and review response </a:t>
            </a:r>
          </a:p>
        </p:txBody>
      </p:sp>
      <p:sp>
        <p:nvSpPr>
          <p:cNvPr id="45" name="TextBox 44">
            <a:extLst>
              <a:ext uri="{FF2B5EF4-FFF2-40B4-BE49-F238E27FC236}">
                <a16:creationId xmlns:a16="http://schemas.microsoft.com/office/drawing/2014/main" id="{51943AEC-CDD8-5E6A-CEC3-E99F9E48022A}"/>
              </a:ext>
            </a:extLst>
          </p:cNvPr>
          <p:cNvSpPr txBox="1"/>
          <p:nvPr/>
        </p:nvSpPr>
        <p:spPr>
          <a:xfrm>
            <a:off x="7428892" y="5033458"/>
            <a:ext cx="3136712" cy="276999"/>
          </a:xfrm>
          <a:prstGeom prst="rect">
            <a:avLst/>
          </a:prstGeom>
          <a:noFill/>
        </p:spPr>
        <p:txBody>
          <a:bodyPr wrap="square" numCol="3" rtlCol="0">
            <a:spAutoFit/>
          </a:bodyPr>
          <a:lstStyle/>
          <a:p>
            <a:pPr marL="171450" indent="-171450">
              <a:buFont typeface="Arial" panose="020B0604020202020204" pitchFamily="34" charset="0"/>
              <a:buChar char="•"/>
            </a:pPr>
            <a:r>
              <a:rPr lang="en-US" sz="600" b="1" dirty="0"/>
              <a:t>Carbocisteine</a:t>
            </a:r>
            <a:r>
              <a:rPr lang="en-US" sz="600" dirty="0"/>
              <a:t> </a:t>
            </a:r>
            <a:r>
              <a:rPr lang="en-US" sz="600" b="1" dirty="0"/>
              <a:t>750mg </a:t>
            </a:r>
            <a:r>
              <a:rPr lang="en-US" sz="600" b="1" dirty="0" err="1"/>
              <a:t>tds</a:t>
            </a:r>
            <a:endParaRPr lang="en-US" sz="600" b="1" dirty="0"/>
          </a:p>
          <a:p>
            <a:pPr marL="171450" indent="-171450">
              <a:buFont typeface="Arial" panose="020B0604020202020204" pitchFamily="34" charset="0"/>
              <a:buChar char="•"/>
            </a:pPr>
            <a:r>
              <a:rPr lang="en-US" sz="600" b="1" dirty="0"/>
              <a:t>NACSYS</a:t>
            </a:r>
            <a:r>
              <a:rPr lang="en-US" sz="600" dirty="0"/>
              <a:t>  </a:t>
            </a:r>
            <a:r>
              <a:rPr lang="en-US" sz="600" b="1" dirty="0"/>
              <a:t>600mg OD</a:t>
            </a:r>
          </a:p>
          <a:p>
            <a:r>
              <a:rPr lang="en-US" sz="600" dirty="0"/>
              <a:t>     (Reduce to BD when stable)  </a:t>
            </a:r>
          </a:p>
          <a:p>
            <a:r>
              <a:rPr lang="en-US" sz="600" dirty="0"/>
              <a:t>     (N-</a:t>
            </a:r>
            <a:r>
              <a:rPr lang="en-US" sz="600" dirty="0" err="1"/>
              <a:t>acetylcysteine</a:t>
            </a:r>
            <a:r>
              <a:rPr lang="en-US" sz="600" dirty="0"/>
              <a:t>)	</a:t>
            </a:r>
          </a:p>
          <a:p>
            <a:r>
              <a:rPr lang="en-US" sz="600" dirty="0"/>
              <a:t>                </a:t>
            </a:r>
            <a:r>
              <a:rPr lang="en-US" sz="600" u="sng" dirty="0"/>
              <a:t>OR</a:t>
            </a:r>
          </a:p>
        </p:txBody>
      </p:sp>
      <p:sp>
        <p:nvSpPr>
          <p:cNvPr id="46" name="TextBox 45">
            <a:extLst>
              <a:ext uri="{FF2B5EF4-FFF2-40B4-BE49-F238E27FC236}">
                <a16:creationId xmlns:a16="http://schemas.microsoft.com/office/drawing/2014/main" id="{570E126F-D70E-F3E9-9EA7-CEBB1C1623D5}"/>
              </a:ext>
            </a:extLst>
          </p:cNvPr>
          <p:cNvSpPr txBox="1"/>
          <p:nvPr/>
        </p:nvSpPr>
        <p:spPr>
          <a:xfrm>
            <a:off x="8472789" y="5280559"/>
            <a:ext cx="2032390" cy="369332"/>
          </a:xfrm>
          <a:prstGeom prst="rect">
            <a:avLst/>
          </a:prstGeom>
          <a:noFill/>
        </p:spPr>
        <p:txBody>
          <a:bodyPr wrap="square" rtlCol="0">
            <a:spAutoFit/>
          </a:bodyPr>
          <a:lstStyle/>
          <a:p>
            <a:r>
              <a:rPr lang="en-US" sz="600" dirty="0"/>
              <a:t>Azithromycin reduces exacerbations in COPD patients that continue to exacerbate despite optimal inhaled therapy. Review response to treatment after 3-6 months. </a:t>
            </a:r>
          </a:p>
        </p:txBody>
      </p:sp>
      <p:sp>
        <p:nvSpPr>
          <p:cNvPr id="47" name="TextBox 46">
            <a:extLst>
              <a:ext uri="{FF2B5EF4-FFF2-40B4-BE49-F238E27FC236}">
                <a16:creationId xmlns:a16="http://schemas.microsoft.com/office/drawing/2014/main" id="{454BB88C-5141-2614-ACCC-6857FC33C805}"/>
              </a:ext>
            </a:extLst>
          </p:cNvPr>
          <p:cNvSpPr txBox="1"/>
          <p:nvPr/>
        </p:nvSpPr>
        <p:spPr>
          <a:xfrm>
            <a:off x="7441128" y="5589718"/>
            <a:ext cx="3240595" cy="184666"/>
          </a:xfrm>
          <a:prstGeom prst="rect">
            <a:avLst/>
          </a:prstGeom>
          <a:noFill/>
        </p:spPr>
        <p:txBody>
          <a:bodyPr wrap="square" numCol="1" rtlCol="0">
            <a:spAutoFit/>
          </a:bodyPr>
          <a:lstStyle/>
          <a:p>
            <a:pPr marL="171450" indent="-171450">
              <a:buFont typeface="Arial" panose="020B0604020202020204" pitchFamily="34" charset="0"/>
              <a:buChar char="•"/>
            </a:pPr>
            <a:r>
              <a:rPr lang="en-US" sz="600" b="1" dirty="0"/>
              <a:t>Azithromycin 250mg once daily </a:t>
            </a:r>
            <a:r>
              <a:rPr lang="en-US" sz="600" dirty="0"/>
              <a:t>(can give 250mg three times weekly if GI side effects) </a:t>
            </a:r>
          </a:p>
        </p:txBody>
      </p:sp>
      <p:sp>
        <p:nvSpPr>
          <p:cNvPr id="49" name="TextBox 48">
            <a:extLst>
              <a:ext uri="{FF2B5EF4-FFF2-40B4-BE49-F238E27FC236}">
                <a16:creationId xmlns:a16="http://schemas.microsoft.com/office/drawing/2014/main" id="{BF6B78B3-F248-96CB-DFE8-B267FE68E339}"/>
              </a:ext>
            </a:extLst>
          </p:cNvPr>
          <p:cNvSpPr txBox="1"/>
          <p:nvPr/>
        </p:nvSpPr>
        <p:spPr>
          <a:xfrm>
            <a:off x="8472789" y="5753425"/>
            <a:ext cx="2207111" cy="276999"/>
          </a:xfrm>
          <a:prstGeom prst="rect">
            <a:avLst/>
          </a:prstGeom>
          <a:noFill/>
        </p:spPr>
        <p:txBody>
          <a:bodyPr wrap="square" rtlCol="0">
            <a:spAutoFit/>
          </a:bodyPr>
          <a:lstStyle/>
          <a:p>
            <a:r>
              <a:rPr lang="en-US" sz="600" dirty="0"/>
              <a:t>Roflumilast should only be initiated in secondary care for COPD patients with chronic bronchitis and FEV-1 &lt;50% predicted.</a:t>
            </a:r>
          </a:p>
        </p:txBody>
      </p:sp>
      <p:sp>
        <p:nvSpPr>
          <p:cNvPr id="51" name="TextBox 50">
            <a:extLst>
              <a:ext uri="{FF2B5EF4-FFF2-40B4-BE49-F238E27FC236}">
                <a16:creationId xmlns:a16="http://schemas.microsoft.com/office/drawing/2014/main" id="{9C33AD55-03BF-6022-50B9-F114B3B5C42E}"/>
              </a:ext>
            </a:extLst>
          </p:cNvPr>
          <p:cNvSpPr txBox="1"/>
          <p:nvPr/>
        </p:nvSpPr>
        <p:spPr>
          <a:xfrm>
            <a:off x="7442738" y="5982307"/>
            <a:ext cx="3136712" cy="184666"/>
          </a:xfrm>
          <a:prstGeom prst="rect">
            <a:avLst/>
          </a:prstGeom>
          <a:noFill/>
        </p:spPr>
        <p:txBody>
          <a:bodyPr wrap="square" numCol="1" rtlCol="0">
            <a:spAutoFit/>
          </a:bodyPr>
          <a:lstStyle/>
          <a:p>
            <a:pPr marL="171450" indent="-171450">
              <a:buFont typeface="Arial" panose="020B0604020202020204" pitchFamily="34" charset="0"/>
              <a:buChar char="•"/>
            </a:pPr>
            <a:r>
              <a:rPr lang="en-US" sz="600" b="1" dirty="0"/>
              <a:t>Roflumilast 250mg OD </a:t>
            </a:r>
            <a:r>
              <a:rPr lang="en-US" sz="600" dirty="0"/>
              <a:t>for 1-month then  500mg OD after 4 weeks (if tolerated).</a:t>
            </a:r>
          </a:p>
        </p:txBody>
      </p:sp>
      <p:sp>
        <p:nvSpPr>
          <p:cNvPr id="53" name="TextBox 52">
            <a:extLst>
              <a:ext uri="{FF2B5EF4-FFF2-40B4-BE49-F238E27FC236}">
                <a16:creationId xmlns:a16="http://schemas.microsoft.com/office/drawing/2014/main" id="{07BF80F9-2A63-94E5-0BF7-2451F79A781A}"/>
              </a:ext>
            </a:extLst>
          </p:cNvPr>
          <p:cNvSpPr txBox="1"/>
          <p:nvPr/>
        </p:nvSpPr>
        <p:spPr>
          <a:xfrm>
            <a:off x="3686477" y="3517205"/>
            <a:ext cx="1147464" cy="461665"/>
          </a:xfrm>
          <a:prstGeom prst="rect">
            <a:avLst/>
          </a:prstGeom>
          <a:noFill/>
        </p:spPr>
        <p:txBody>
          <a:bodyPr wrap="square" rtlCol="0">
            <a:spAutoFit/>
          </a:bodyPr>
          <a:lstStyle/>
          <a:p>
            <a:pPr algn="ctr"/>
            <a:r>
              <a:rPr lang="en-US" sz="600" dirty="0" err="1"/>
              <a:t>Ultibro</a:t>
            </a:r>
            <a:r>
              <a:rPr lang="en-US" sz="600" dirty="0"/>
              <a:t> </a:t>
            </a:r>
            <a:r>
              <a:rPr lang="en-US" sz="600" dirty="0" err="1"/>
              <a:t>Breezhaler</a:t>
            </a:r>
            <a:r>
              <a:rPr lang="en-US" sz="600" dirty="0"/>
              <a:t> </a:t>
            </a:r>
          </a:p>
          <a:p>
            <a:pPr algn="ctr"/>
            <a:r>
              <a:rPr lang="en-US" sz="600" dirty="0"/>
              <a:t>85/43</a:t>
            </a:r>
          </a:p>
          <a:p>
            <a:pPr algn="ctr"/>
            <a:r>
              <a:rPr lang="en-US" sz="600" dirty="0"/>
              <a:t>1 puffs OD</a:t>
            </a:r>
          </a:p>
          <a:p>
            <a:pPr algn="ctr"/>
            <a:endParaRPr lang="en-US" sz="600" dirty="0"/>
          </a:p>
        </p:txBody>
      </p:sp>
      <p:pic>
        <p:nvPicPr>
          <p:cNvPr id="56" name="Picture 55">
            <a:extLst>
              <a:ext uri="{FF2B5EF4-FFF2-40B4-BE49-F238E27FC236}">
                <a16:creationId xmlns:a16="http://schemas.microsoft.com/office/drawing/2014/main" id="{6B5FF682-C86B-D246-9DB9-0571C181827E}"/>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603447" y="3074841"/>
            <a:ext cx="276430" cy="471801"/>
          </a:xfrm>
          <a:prstGeom prst="rect">
            <a:avLst/>
          </a:prstGeom>
        </p:spPr>
      </p:pic>
      <p:pic>
        <p:nvPicPr>
          <p:cNvPr id="59" name="Picture 58">
            <a:extLst>
              <a:ext uri="{FF2B5EF4-FFF2-40B4-BE49-F238E27FC236}">
                <a16:creationId xmlns:a16="http://schemas.microsoft.com/office/drawing/2014/main" id="{B012580A-6432-55A4-87F7-4F1EE1DC2121}"/>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3337393" y="3041817"/>
            <a:ext cx="260566" cy="523322"/>
          </a:xfrm>
          <a:prstGeom prst="rect">
            <a:avLst/>
          </a:prstGeom>
        </p:spPr>
      </p:pic>
      <p:pic>
        <p:nvPicPr>
          <p:cNvPr id="63" name="Picture 62">
            <a:extLst>
              <a:ext uri="{FF2B5EF4-FFF2-40B4-BE49-F238E27FC236}">
                <a16:creationId xmlns:a16="http://schemas.microsoft.com/office/drawing/2014/main" id="{EB4F7C21-E3B2-4BCB-2265-E55A703B7F56}"/>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4029610" y="3084203"/>
            <a:ext cx="523443" cy="497456"/>
          </a:xfrm>
          <a:prstGeom prst="rect">
            <a:avLst/>
          </a:prstGeom>
        </p:spPr>
      </p:pic>
      <p:sp>
        <p:nvSpPr>
          <p:cNvPr id="1024" name="Rectangle 1023">
            <a:extLst>
              <a:ext uri="{FF2B5EF4-FFF2-40B4-BE49-F238E27FC236}">
                <a16:creationId xmlns:a16="http://schemas.microsoft.com/office/drawing/2014/main" id="{9CBBEC54-5B7C-97A9-AF65-6962DDE11560}"/>
              </a:ext>
            </a:extLst>
          </p:cNvPr>
          <p:cNvSpPr/>
          <p:nvPr/>
        </p:nvSpPr>
        <p:spPr>
          <a:xfrm>
            <a:off x="4418822" y="3299619"/>
            <a:ext cx="159094" cy="273474"/>
          </a:xfrm>
          <a:prstGeom prst="rect">
            <a:avLst/>
          </a:prstGeom>
          <a:solidFill>
            <a:srgbClr val="DBDFFE"/>
          </a:solidFill>
          <a:ln>
            <a:solidFill>
              <a:srgbClr val="DBDF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1" name="Picture 1030">
            <a:extLst>
              <a:ext uri="{FF2B5EF4-FFF2-40B4-BE49-F238E27FC236}">
                <a16:creationId xmlns:a16="http://schemas.microsoft.com/office/drawing/2014/main" id="{ABD55EF7-49B6-1742-FFC6-0A63AD85BCC4}"/>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4739736" y="3090892"/>
            <a:ext cx="414019" cy="487951"/>
          </a:xfrm>
          <a:prstGeom prst="rect">
            <a:avLst/>
          </a:prstGeom>
        </p:spPr>
      </p:pic>
      <p:sp>
        <p:nvSpPr>
          <p:cNvPr id="1032" name="TextBox 1031">
            <a:extLst>
              <a:ext uri="{FF2B5EF4-FFF2-40B4-BE49-F238E27FC236}">
                <a16:creationId xmlns:a16="http://schemas.microsoft.com/office/drawing/2014/main" id="{330FD4CF-CC1D-E402-D31A-0DCCAC358D38}"/>
              </a:ext>
            </a:extLst>
          </p:cNvPr>
          <p:cNvSpPr txBox="1"/>
          <p:nvPr/>
        </p:nvSpPr>
        <p:spPr>
          <a:xfrm>
            <a:off x="2906908" y="5610413"/>
            <a:ext cx="1147464" cy="477054"/>
          </a:xfrm>
          <a:prstGeom prst="rect">
            <a:avLst/>
          </a:prstGeom>
          <a:noFill/>
        </p:spPr>
        <p:txBody>
          <a:bodyPr wrap="square" rtlCol="0">
            <a:spAutoFit/>
          </a:bodyPr>
          <a:lstStyle/>
          <a:p>
            <a:pPr algn="ctr"/>
            <a:r>
              <a:rPr lang="en-US" sz="600" dirty="0" err="1"/>
              <a:t>Trimbow</a:t>
            </a:r>
            <a:r>
              <a:rPr lang="en-US" sz="600" dirty="0"/>
              <a:t> </a:t>
            </a:r>
            <a:r>
              <a:rPr lang="en-US" sz="600" dirty="0" err="1"/>
              <a:t>pMDI</a:t>
            </a:r>
            <a:r>
              <a:rPr lang="en-US" sz="600" dirty="0"/>
              <a:t> </a:t>
            </a:r>
            <a:r>
              <a:rPr lang="en-US" sz="600" baseline="30000" dirty="0"/>
              <a:t>#</a:t>
            </a:r>
            <a:r>
              <a:rPr lang="en-US" sz="600" dirty="0"/>
              <a:t> </a:t>
            </a:r>
          </a:p>
          <a:p>
            <a:pPr algn="ctr"/>
            <a:r>
              <a:rPr lang="en-US" sz="600" dirty="0"/>
              <a:t>87/5/9</a:t>
            </a:r>
          </a:p>
          <a:p>
            <a:pPr algn="ctr"/>
            <a:r>
              <a:rPr lang="en-US" sz="600" dirty="0"/>
              <a:t>2 puffs BD</a:t>
            </a:r>
          </a:p>
          <a:p>
            <a:pPr algn="ctr"/>
            <a:endParaRPr lang="en-US" sz="700" dirty="0"/>
          </a:p>
        </p:txBody>
      </p:sp>
      <p:pic>
        <p:nvPicPr>
          <p:cNvPr id="1034" name="Picture 1033">
            <a:extLst>
              <a:ext uri="{FF2B5EF4-FFF2-40B4-BE49-F238E27FC236}">
                <a16:creationId xmlns:a16="http://schemas.microsoft.com/office/drawing/2014/main" id="{A8A2BA5C-BD42-6EC1-DF03-125328B2E017}"/>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2609895" y="5006809"/>
            <a:ext cx="279833" cy="666126"/>
          </a:xfrm>
          <a:prstGeom prst="rect">
            <a:avLst/>
          </a:prstGeom>
        </p:spPr>
      </p:pic>
      <p:sp>
        <p:nvSpPr>
          <p:cNvPr id="1035" name="Rectangle 1034">
            <a:extLst>
              <a:ext uri="{FF2B5EF4-FFF2-40B4-BE49-F238E27FC236}">
                <a16:creationId xmlns:a16="http://schemas.microsoft.com/office/drawing/2014/main" id="{6449A512-8F38-CA34-0029-AF2CACC29FE6}"/>
              </a:ext>
            </a:extLst>
          </p:cNvPr>
          <p:cNvSpPr/>
          <p:nvPr/>
        </p:nvSpPr>
        <p:spPr>
          <a:xfrm rot="526369">
            <a:off x="2865719" y="5391557"/>
            <a:ext cx="159094" cy="273474"/>
          </a:xfrm>
          <a:prstGeom prst="rect">
            <a:avLst/>
          </a:prstGeom>
          <a:solidFill>
            <a:srgbClr val="DBDFFE"/>
          </a:solidFill>
          <a:ln>
            <a:solidFill>
              <a:srgbClr val="DBDF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6" name="Rectangle 1035">
            <a:extLst>
              <a:ext uri="{FF2B5EF4-FFF2-40B4-BE49-F238E27FC236}">
                <a16:creationId xmlns:a16="http://schemas.microsoft.com/office/drawing/2014/main" id="{4914050E-63E2-2F6F-2AB7-84409B20DD84}"/>
              </a:ext>
            </a:extLst>
          </p:cNvPr>
          <p:cNvSpPr/>
          <p:nvPr/>
        </p:nvSpPr>
        <p:spPr>
          <a:xfrm rot="21271224">
            <a:off x="2481442" y="5388127"/>
            <a:ext cx="159094" cy="273474"/>
          </a:xfrm>
          <a:prstGeom prst="rect">
            <a:avLst/>
          </a:prstGeom>
          <a:solidFill>
            <a:srgbClr val="DBDFFE"/>
          </a:solidFill>
          <a:ln>
            <a:solidFill>
              <a:srgbClr val="DBDF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072890DE-14B2-4310-5406-A80FFE5B1B92}"/>
              </a:ext>
            </a:extLst>
          </p:cNvPr>
          <p:cNvSpPr/>
          <p:nvPr/>
        </p:nvSpPr>
        <p:spPr>
          <a:xfrm>
            <a:off x="2482950" y="5189522"/>
            <a:ext cx="159094" cy="273474"/>
          </a:xfrm>
          <a:prstGeom prst="rect">
            <a:avLst/>
          </a:prstGeom>
          <a:solidFill>
            <a:srgbClr val="DBDFFE"/>
          </a:solidFill>
          <a:ln>
            <a:solidFill>
              <a:srgbClr val="DBDF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9" name="Picture 1038">
            <a:extLst>
              <a:ext uri="{FF2B5EF4-FFF2-40B4-BE49-F238E27FC236}">
                <a16:creationId xmlns:a16="http://schemas.microsoft.com/office/drawing/2014/main" id="{78EB77DE-7505-8B44-B7BA-F791A0E58C0B}"/>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3902135" y="5132928"/>
            <a:ext cx="574237" cy="474369"/>
          </a:xfrm>
          <a:prstGeom prst="rect">
            <a:avLst/>
          </a:prstGeom>
        </p:spPr>
      </p:pic>
      <p:pic>
        <p:nvPicPr>
          <p:cNvPr id="1041" name="Picture 1040">
            <a:extLst>
              <a:ext uri="{FF2B5EF4-FFF2-40B4-BE49-F238E27FC236}">
                <a16:creationId xmlns:a16="http://schemas.microsoft.com/office/drawing/2014/main" id="{59D182CD-431C-8E82-0BFC-46ACD1F96360}"/>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4748018" y="5130180"/>
            <a:ext cx="411184" cy="517296"/>
          </a:xfrm>
          <a:prstGeom prst="rect">
            <a:avLst/>
          </a:prstGeom>
        </p:spPr>
      </p:pic>
      <p:sp>
        <p:nvSpPr>
          <p:cNvPr id="1042" name="Rectangle 1041">
            <a:extLst>
              <a:ext uri="{FF2B5EF4-FFF2-40B4-BE49-F238E27FC236}">
                <a16:creationId xmlns:a16="http://schemas.microsoft.com/office/drawing/2014/main" id="{43F37348-7539-F52C-1D5F-B8107DD66E10}"/>
              </a:ext>
            </a:extLst>
          </p:cNvPr>
          <p:cNvSpPr/>
          <p:nvPr/>
        </p:nvSpPr>
        <p:spPr>
          <a:xfrm rot="1276467">
            <a:off x="5113577" y="5497756"/>
            <a:ext cx="89967" cy="144304"/>
          </a:xfrm>
          <a:prstGeom prst="rect">
            <a:avLst/>
          </a:prstGeom>
          <a:solidFill>
            <a:srgbClr val="DBDFFE"/>
          </a:solidFill>
          <a:ln>
            <a:solidFill>
              <a:srgbClr val="DBDF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3" name="Rectangle 1042">
            <a:extLst>
              <a:ext uri="{FF2B5EF4-FFF2-40B4-BE49-F238E27FC236}">
                <a16:creationId xmlns:a16="http://schemas.microsoft.com/office/drawing/2014/main" id="{1FC4786A-95C7-F8CC-3514-84E718C331E3}"/>
              </a:ext>
            </a:extLst>
          </p:cNvPr>
          <p:cNvSpPr/>
          <p:nvPr/>
        </p:nvSpPr>
        <p:spPr>
          <a:xfrm rot="19836932">
            <a:off x="4711713" y="5511533"/>
            <a:ext cx="89967" cy="144304"/>
          </a:xfrm>
          <a:prstGeom prst="rect">
            <a:avLst/>
          </a:prstGeom>
          <a:solidFill>
            <a:srgbClr val="DBDFFE"/>
          </a:solidFill>
          <a:ln>
            <a:solidFill>
              <a:srgbClr val="DBDF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45" name="Picture 1044">
            <a:extLst>
              <a:ext uri="{FF2B5EF4-FFF2-40B4-BE49-F238E27FC236}">
                <a16:creationId xmlns:a16="http://schemas.microsoft.com/office/drawing/2014/main" id="{50BD4DF9-9FAC-E649-B676-D36E10F15812}"/>
              </a:ext>
            </a:extLst>
          </p:cNvPr>
          <p:cNvPicPr>
            <a:picLocks noChangeAspect="1"/>
          </p:cNvPicPr>
          <p:nvPr/>
        </p:nvPicPr>
        <p:blipFill>
          <a:blip r:embed="rId11">
            <a:clrChange>
              <a:clrFrom>
                <a:srgbClr val="F7F7F7"/>
              </a:clrFrom>
              <a:clrTo>
                <a:srgbClr val="F7F7F7">
                  <a:alpha val="0"/>
                </a:srgbClr>
              </a:clrTo>
            </a:clrChange>
          </a:blip>
          <a:stretch>
            <a:fillRect/>
          </a:stretch>
        </p:blipFill>
        <p:spPr>
          <a:xfrm>
            <a:off x="3310589" y="5072655"/>
            <a:ext cx="324453" cy="579500"/>
          </a:xfrm>
          <a:prstGeom prst="rect">
            <a:avLst/>
          </a:prstGeom>
        </p:spPr>
      </p:pic>
      <p:sp>
        <p:nvSpPr>
          <p:cNvPr id="1046" name="Rectangle 1045">
            <a:extLst>
              <a:ext uri="{FF2B5EF4-FFF2-40B4-BE49-F238E27FC236}">
                <a16:creationId xmlns:a16="http://schemas.microsoft.com/office/drawing/2014/main" id="{D6E997F7-5CEC-00DA-206F-82C7202F0C5A}"/>
              </a:ext>
            </a:extLst>
          </p:cNvPr>
          <p:cNvSpPr/>
          <p:nvPr/>
        </p:nvSpPr>
        <p:spPr>
          <a:xfrm rot="19148152">
            <a:off x="3861176" y="5496812"/>
            <a:ext cx="89967" cy="144304"/>
          </a:xfrm>
          <a:prstGeom prst="rect">
            <a:avLst/>
          </a:prstGeom>
          <a:solidFill>
            <a:srgbClr val="DBDFFE"/>
          </a:solidFill>
          <a:ln>
            <a:solidFill>
              <a:srgbClr val="DBDF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1" name="Right Arrow 1050">
            <a:extLst>
              <a:ext uri="{FF2B5EF4-FFF2-40B4-BE49-F238E27FC236}">
                <a16:creationId xmlns:a16="http://schemas.microsoft.com/office/drawing/2014/main" id="{0711BB13-7013-84DB-BD61-5BC3D21B5928}"/>
              </a:ext>
            </a:extLst>
          </p:cNvPr>
          <p:cNvSpPr/>
          <p:nvPr/>
        </p:nvSpPr>
        <p:spPr>
          <a:xfrm>
            <a:off x="2155593" y="3344648"/>
            <a:ext cx="175091" cy="256740"/>
          </a:xfrm>
          <a:prstGeom prst="rightArrow">
            <a:avLst/>
          </a:prstGeom>
          <a:solidFill>
            <a:srgbClr val="DBDFFE"/>
          </a:solidFill>
          <a:ln>
            <a:solidFill>
              <a:srgbClr val="A097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2" name="Right Arrow 1051">
            <a:extLst>
              <a:ext uri="{FF2B5EF4-FFF2-40B4-BE49-F238E27FC236}">
                <a16:creationId xmlns:a16="http://schemas.microsoft.com/office/drawing/2014/main" id="{53B85CA3-79A8-5DFE-C641-1ADC2C667E95}"/>
              </a:ext>
            </a:extLst>
          </p:cNvPr>
          <p:cNvSpPr/>
          <p:nvPr/>
        </p:nvSpPr>
        <p:spPr>
          <a:xfrm>
            <a:off x="2158154" y="5363767"/>
            <a:ext cx="175091" cy="256740"/>
          </a:xfrm>
          <a:prstGeom prst="rightArrow">
            <a:avLst/>
          </a:prstGeom>
          <a:solidFill>
            <a:srgbClr val="DBDFFE"/>
          </a:solidFill>
          <a:ln>
            <a:solidFill>
              <a:srgbClr val="A097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850F731E-9F08-C290-150F-B75DC26138CC}"/>
              </a:ext>
            </a:extLst>
          </p:cNvPr>
          <p:cNvSpPr/>
          <p:nvPr/>
        </p:nvSpPr>
        <p:spPr>
          <a:xfrm>
            <a:off x="2858286" y="5177689"/>
            <a:ext cx="159094" cy="273474"/>
          </a:xfrm>
          <a:prstGeom prst="rect">
            <a:avLst/>
          </a:prstGeom>
          <a:solidFill>
            <a:srgbClr val="DBDFFE"/>
          </a:solidFill>
          <a:ln>
            <a:solidFill>
              <a:srgbClr val="DBDF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8AD43C7A-DAC7-AB20-5FC8-FD47EAF77412}"/>
              </a:ext>
            </a:extLst>
          </p:cNvPr>
          <p:cNvSpPr txBox="1"/>
          <p:nvPr/>
        </p:nvSpPr>
        <p:spPr>
          <a:xfrm>
            <a:off x="2299307" y="5963988"/>
            <a:ext cx="2964171" cy="184666"/>
          </a:xfrm>
          <a:prstGeom prst="rect">
            <a:avLst/>
          </a:prstGeom>
          <a:noFill/>
        </p:spPr>
        <p:txBody>
          <a:bodyPr wrap="square" rtlCol="0">
            <a:spAutoFit/>
          </a:bodyPr>
          <a:lstStyle/>
          <a:p>
            <a:r>
              <a:rPr lang="en-GB" sz="600" b="1" dirty="0"/>
              <a:t>Plus</a:t>
            </a:r>
            <a:r>
              <a:rPr lang="en-GB" sz="600" dirty="0"/>
              <a:t> PRN Salbutamol (Salamol </a:t>
            </a:r>
            <a:r>
              <a:rPr lang="en-GB" sz="600" dirty="0" err="1"/>
              <a:t>pMDI</a:t>
            </a:r>
            <a:r>
              <a:rPr lang="en-US" sz="600" baseline="30000" dirty="0"/>
              <a:t> #</a:t>
            </a:r>
            <a:r>
              <a:rPr lang="en-GB" sz="600" dirty="0"/>
              <a:t> or Salbutamol </a:t>
            </a:r>
            <a:r>
              <a:rPr lang="en-GB" sz="600" dirty="0" err="1"/>
              <a:t>Easyhaler</a:t>
            </a:r>
            <a:r>
              <a:rPr lang="en-GB" sz="600" dirty="0"/>
              <a:t>)          </a:t>
            </a:r>
          </a:p>
        </p:txBody>
      </p:sp>
      <p:sp>
        <p:nvSpPr>
          <p:cNvPr id="13" name="TextBox 12">
            <a:extLst>
              <a:ext uri="{FF2B5EF4-FFF2-40B4-BE49-F238E27FC236}">
                <a16:creationId xmlns:a16="http://schemas.microsoft.com/office/drawing/2014/main" id="{A192019B-8C19-6797-FA87-8FC9CF8B6917}"/>
              </a:ext>
            </a:extLst>
          </p:cNvPr>
          <p:cNvSpPr txBox="1"/>
          <p:nvPr/>
        </p:nvSpPr>
        <p:spPr>
          <a:xfrm>
            <a:off x="2294956" y="3834474"/>
            <a:ext cx="2536340" cy="184666"/>
          </a:xfrm>
          <a:prstGeom prst="rect">
            <a:avLst/>
          </a:prstGeom>
          <a:noFill/>
        </p:spPr>
        <p:txBody>
          <a:bodyPr wrap="square" rtlCol="0">
            <a:spAutoFit/>
          </a:bodyPr>
          <a:lstStyle/>
          <a:p>
            <a:r>
              <a:rPr lang="en-GB" sz="600" b="1" dirty="0"/>
              <a:t>Plus</a:t>
            </a:r>
            <a:r>
              <a:rPr lang="en-GB" sz="600" dirty="0"/>
              <a:t> PRN Salbutamol (Salamol </a:t>
            </a:r>
            <a:r>
              <a:rPr lang="en-GB" sz="600" dirty="0" err="1"/>
              <a:t>pMDI</a:t>
            </a:r>
            <a:r>
              <a:rPr lang="en-US" sz="600" baseline="30000" dirty="0"/>
              <a:t> #</a:t>
            </a:r>
            <a:r>
              <a:rPr lang="en-GB" sz="600" dirty="0"/>
              <a:t> or Salbutamol </a:t>
            </a:r>
            <a:r>
              <a:rPr lang="en-GB" sz="600" dirty="0" err="1"/>
              <a:t>Easyhaler</a:t>
            </a:r>
            <a:r>
              <a:rPr lang="en-GB" sz="600" dirty="0"/>
              <a:t>) </a:t>
            </a:r>
          </a:p>
        </p:txBody>
      </p:sp>
      <p:sp>
        <p:nvSpPr>
          <p:cNvPr id="23" name="Rectangle 22"/>
          <p:cNvSpPr/>
          <p:nvPr/>
        </p:nvSpPr>
        <p:spPr>
          <a:xfrm>
            <a:off x="4831296" y="6436272"/>
            <a:ext cx="7264352" cy="370538"/>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900" b="1" dirty="0">
                <a:solidFill>
                  <a:schemeClr val="tx1"/>
                </a:solidFill>
              </a:rPr>
              <a:t>Frequent SABA-use (</a:t>
            </a:r>
            <a:r>
              <a:rPr lang="en-US" sz="900" b="1" dirty="0">
                <a:solidFill>
                  <a:schemeClr val="tx1"/>
                </a:solidFill>
              </a:rPr>
              <a:t>≥6 inhalers per year) in COPD can indicate uncontrolled symptoms and is associated with adverse outcomes. Consider prescribing SABA as acute prescriptions to aid identification of frequent-use, which should prompt review and treatment </a:t>
            </a:r>
            <a:r>
              <a:rPr lang="en-US" sz="900" b="1" dirty="0" err="1">
                <a:solidFill>
                  <a:schemeClr val="tx1"/>
                </a:solidFill>
              </a:rPr>
              <a:t>optimisation</a:t>
            </a:r>
            <a:r>
              <a:rPr lang="en-US" sz="900" b="1" dirty="0">
                <a:solidFill>
                  <a:schemeClr val="tx1"/>
                </a:solidFill>
              </a:rPr>
              <a:t> (as above). </a:t>
            </a:r>
            <a:endParaRPr lang="en-GB" sz="900" b="1" dirty="0">
              <a:solidFill>
                <a:schemeClr val="tx1"/>
              </a:solidFill>
            </a:endParaRPr>
          </a:p>
        </p:txBody>
      </p:sp>
      <p:sp>
        <p:nvSpPr>
          <p:cNvPr id="26" name="TextBox 25"/>
          <p:cNvSpPr txBox="1"/>
          <p:nvPr/>
        </p:nvSpPr>
        <p:spPr>
          <a:xfrm>
            <a:off x="51038" y="6178869"/>
            <a:ext cx="2788781" cy="200055"/>
          </a:xfrm>
          <a:prstGeom prst="rect">
            <a:avLst/>
          </a:prstGeom>
          <a:noFill/>
        </p:spPr>
        <p:txBody>
          <a:bodyPr wrap="square" rtlCol="0">
            <a:spAutoFit/>
          </a:bodyPr>
          <a:lstStyle/>
          <a:p>
            <a:r>
              <a:rPr lang="en-GB" sz="700" dirty="0"/>
              <a:t># Spacers should be prescribed for all patients using </a:t>
            </a:r>
            <a:r>
              <a:rPr lang="en-GB" sz="700" dirty="0" err="1"/>
              <a:t>pMDI</a:t>
            </a:r>
            <a:r>
              <a:rPr lang="en-GB" sz="700" dirty="0"/>
              <a:t> inhalers. </a:t>
            </a:r>
          </a:p>
        </p:txBody>
      </p:sp>
    </p:spTree>
    <p:extLst>
      <p:ext uri="{BB962C8B-B14F-4D97-AF65-F5344CB8AC3E}">
        <p14:creationId xmlns:p14="http://schemas.microsoft.com/office/powerpoint/2010/main" val="1147741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6245F34-6B39-0FD9-1315-960BB38E634A}"/>
              </a:ext>
            </a:extLst>
          </p:cNvPr>
          <p:cNvSpPr/>
          <p:nvPr/>
        </p:nvSpPr>
        <p:spPr>
          <a:xfrm>
            <a:off x="0" y="0"/>
            <a:ext cx="12192000" cy="763422"/>
          </a:xfrm>
          <a:prstGeom prst="rect">
            <a:avLst/>
          </a:prstGeom>
          <a:solidFill>
            <a:srgbClr val="273573"/>
          </a:solidFill>
          <a:ln>
            <a:solidFill>
              <a:srgbClr val="2735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Humber and North Yorkshire Guideline for the Diagnosis and Management of COPD</a:t>
            </a:r>
          </a:p>
          <a:p>
            <a:pPr algn="ctr"/>
            <a:r>
              <a:rPr lang="en-US" b="1" dirty="0">
                <a:solidFill>
                  <a:schemeClr val="bg1"/>
                </a:solidFill>
              </a:rPr>
              <a:t>Management of COPD</a:t>
            </a:r>
          </a:p>
        </p:txBody>
      </p:sp>
      <p:pic>
        <p:nvPicPr>
          <p:cNvPr id="1028" name="Picture 4" descr="Humber &amp; North Yorkshire Health &amp; Care ...">
            <a:extLst>
              <a:ext uri="{FF2B5EF4-FFF2-40B4-BE49-F238E27FC236}">
                <a16:creationId xmlns:a16="http://schemas.microsoft.com/office/drawing/2014/main" id="{D1BAA8CE-7FEC-819A-49CA-53CAA91621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790575" cy="750558"/>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59D3CBD8-85DC-0B12-E996-F552E36AC7F9}"/>
              </a:ext>
            </a:extLst>
          </p:cNvPr>
          <p:cNvSpPr/>
          <p:nvPr/>
        </p:nvSpPr>
        <p:spPr>
          <a:xfrm>
            <a:off x="9172567" y="816946"/>
            <a:ext cx="2895600" cy="746247"/>
          </a:xfrm>
          <a:prstGeom prst="rect">
            <a:avLst/>
          </a:prstGeom>
          <a:solidFill>
            <a:srgbClr val="FBBE3E">
              <a:alpha val="5803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Specialist Referral</a:t>
            </a:r>
          </a:p>
        </p:txBody>
      </p:sp>
      <p:sp>
        <p:nvSpPr>
          <p:cNvPr id="12" name="Rectangle 11">
            <a:extLst>
              <a:ext uri="{FF2B5EF4-FFF2-40B4-BE49-F238E27FC236}">
                <a16:creationId xmlns:a16="http://schemas.microsoft.com/office/drawing/2014/main" id="{496847D0-85DC-2040-C6FC-489468568661}"/>
              </a:ext>
            </a:extLst>
          </p:cNvPr>
          <p:cNvSpPr/>
          <p:nvPr/>
        </p:nvSpPr>
        <p:spPr>
          <a:xfrm>
            <a:off x="9172565" y="1617251"/>
            <a:ext cx="2895601" cy="4623617"/>
          </a:xfrm>
          <a:prstGeom prst="rect">
            <a:avLst/>
          </a:prstGeom>
          <a:solidFill>
            <a:srgbClr val="C4EDF8">
              <a:alpha val="54902"/>
            </a:srgbClr>
          </a:solidFill>
          <a:ln>
            <a:solidFill>
              <a:srgbClr val="D6D3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b="1" u="sng" dirty="0">
                <a:solidFill>
                  <a:schemeClr val="tx1"/>
                </a:solidFill>
              </a:rPr>
              <a:t>When to refer for specialist advice?</a:t>
            </a:r>
          </a:p>
          <a:p>
            <a:endParaRPr lang="en-US" sz="500" b="1" u="sng" dirty="0">
              <a:solidFill>
                <a:schemeClr val="tx1"/>
              </a:solidFill>
            </a:endParaRPr>
          </a:p>
          <a:p>
            <a:r>
              <a:rPr lang="en-US" sz="1100" dirty="0">
                <a:solidFill>
                  <a:schemeClr val="tx1"/>
                </a:solidFill>
              </a:rPr>
              <a:t>Consider secondary care referral in the following situations:</a:t>
            </a:r>
          </a:p>
          <a:p>
            <a:endParaRPr lang="en-US" sz="400" dirty="0">
              <a:solidFill>
                <a:schemeClr val="tx1"/>
              </a:solidFill>
            </a:endParaRPr>
          </a:p>
          <a:p>
            <a:endParaRPr lang="en-US" sz="200" dirty="0">
              <a:solidFill>
                <a:schemeClr val="tx1"/>
              </a:solidFill>
            </a:endParaRPr>
          </a:p>
          <a:p>
            <a:pPr marL="171450" indent="-171450">
              <a:buFontTx/>
              <a:buChar char="-"/>
            </a:pPr>
            <a:r>
              <a:rPr lang="en-US" sz="1100" b="1" dirty="0">
                <a:solidFill>
                  <a:schemeClr val="tx1"/>
                </a:solidFill>
              </a:rPr>
              <a:t>Diagnostic uncertainty</a:t>
            </a:r>
            <a:r>
              <a:rPr lang="en-US" sz="1100" dirty="0">
                <a:solidFill>
                  <a:schemeClr val="tx1"/>
                </a:solidFill>
              </a:rPr>
              <a:t>.</a:t>
            </a:r>
          </a:p>
          <a:p>
            <a:pPr marL="171450" indent="-171450">
              <a:buFontTx/>
              <a:buChar char="-"/>
            </a:pPr>
            <a:r>
              <a:rPr lang="en-US" sz="1100" b="1" dirty="0">
                <a:solidFill>
                  <a:schemeClr val="tx1"/>
                </a:solidFill>
              </a:rPr>
              <a:t>Persistent, disabling symptoms </a:t>
            </a:r>
            <a:r>
              <a:rPr lang="en-US" sz="1100" dirty="0">
                <a:solidFill>
                  <a:schemeClr val="tx1"/>
                </a:solidFill>
              </a:rPr>
              <a:t>despite optimal pharmacological and non-pharmacological treatments (see page 2). </a:t>
            </a:r>
          </a:p>
          <a:p>
            <a:pPr marL="171450" indent="-171450">
              <a:buFontTx/>
              <a:buChar char="-"/>
            </a:pPr>
            <a:r>
              <a:rPr lang="en-US" sz="1100" b="1" dirty="0">
                <a:solidFill>
                  <a:schemeClr val="tx1"/>
                </a:solidFill>
              </a:rPr>
              <a:t>Persistent exacerbations </a:t>
            </a:r>
            <a:r>
              <a:rPr lang="en-US" sz="1100" dirty="0">
                <a:solidFill>
                  <a:schemeClr val="tx1"/>
                </a:solidFill>
              </a:rPr>
              <a:t>despite guideline recommended treatment.</a:t>
            </a:r>
          </a:p>
          <a:p>
            <a:pPr marL="171450" indent="-171450">
              <a:buFontTx/>
              <a:buChar char="-"/>
            </a:pPr>
            <a:r>
              <a:rPr lang="en-US" sz="1100" b="1" dirty="0">
                <a:solidFill>
                  <a:schemeClr val="tx1"/>
                </a:solidFill>
              </a:rPr>
              <a:t>Co-morbidities: </a:t>
            </a:r>
            <a:r>
              <a:rPr lang="en-US" sz="1100" dirty="0">
                <a:solidFill>
                  <a:schemeClr val="tx1"/>
                </a:solidFill>
              </a:rPr>
              <a:t>breathing pattern disorder or gastroesophageal reflux impacting respiratory symptoms. </a:t>
            </a:r>
          </a:p>
          <a:p>
            <a:pPr marL="171450" indent="-171450">
              <a:buFontTx/>
              <a:buChar char="-"/>
            </a:pPr>
            <a:r>
              <a:rPr lang="en-US" sz="1100" dirty="0">
                <a:solidFill>
                  <a:schemeClr val="tx1"/>
                </a:solidFill>
              </a:rPr>
              <a:t>All </a:t>
            </a:r>
            <a:r>
              <a:rPr lang="en-US" sz="1100" b="1" dirty="0">
                <a:solidFill>
                  <a:schemeClr val="tx1"/>
                </a:solidFill>
              </a:rPr>
              <a:t>patients under 40 years old</a:t>
            </a:r>
            <a:r>
              <a:rPr lang="en-US" sz="1100" dirty="0">
                <a:solidFill>
                  <a:schemeClr val="tx1"/>
                </a:solidFill>
              </a:rPr>
              <a:t>.</a:t>
            </a:r>
          </a:p>
          <a:p>
            <a:pPr marL="171450" indent="-171450">
              <a:buFontTx/>
              <a:buChar char="-"/>
            </a:pPr>
            <a:r>
              <a:rPr lang="en-US" sz="1100" dirty="0">
                <a:solidFill>
                  <a:schemeClr val="tx1"/>
                </a:solidFill>
              </a:rPr>
              <a:t>Patients with </a:t>
            </a:r>
            <a:r>
              <a:rPr lang="en-US" sz="1100" b="1" dirty="0">
                <a:solidFill>
                  <a:schemeClr val="tx1"/>
                </a:solidFill>
              </a:rPr>
              <a:t>alpha-1 antitrypsin deficiency</a:t>
            </a:r>
            <a:r>
              <a:rPr lang="en-US" sz="1100" dirty="0">
                <a:solidFill>
                  <a:schemeClr val="tx1"/>
                </a:solidFill>
              </a:rPr>
              <a:t> (personal or family history).</a:t>
            </a:r>
          </a:p>
          <a:p>
            <a:pPr marL="171450" indent="-171450">
              <a:buFontTx/>
              <a:buChar char="-"/>
            </a:pPr>
            <a:r>
              <a:rPr lang="en-US" sz="1100" dirty="0">
                <a:solidFill>
                  <a:schemeClr val="tx1"/>
                </a:solidFill>
              </a:rPr>
              <a:t>Patients being considered for </a:t>
            </a:r>
            <a:r>
              <a:rPr lang="en-US" sz="1100" b="1" dirty="0" err="1">
                <a:solidFill>
                  <a:schemeClr val="tx1"/>
                </a:solidFill>
              </a:rPr>
              <a:t>nebuliser</a:t>
            </a:r>
            <a:r>
              <a:rPr lang="en-US" sz="1100" b="1" dirty="0">
                <a:solidFill>
                  <a:schemeClr val="tx1"/>
                </a:solidFill>
              </a:rPr>
              <a:t> therapy </a:t>
            </a:r>
            <a:r>
              <a:rPr lang="en-US" sz="800" dirty="0">
                <a:solidFill>
                  <a:schemeClr val="tx1"/>
                </a:solidFill>
              </a:rPr>
              <a:t>(not routinely recommended for patients who are able to use inhalers. </a:t>
            </a:r>
            <a:r>
              <a:rPr lang="en-US" sz="800" dirty="0" err="1">
                <a:solidFill>
                  <a:schemeClr val="tx1"/>
                </a:solidFill>
              </a:rPr>
              <a:t>Optimise</a:t>
            </a:r>
            <a:r>
              <a:rPr lang="en-US" sz="800" dirty="0">
                <a:solidFill>
                  <a:schemeClr val="tx1"/>
                </a:solidFill>
              </a:rPr>
              <a:t> pharmacological and non-pharmacological breathlessness management prior to considering a </a:t>
            </a:r>
            <a:r>
              <a:rPr lang="en-US" sz="800" dirty="0" err="1">
                <a:solidFill>
                  <a:schemeClr val="tx1"/>
                </a:solidFill>
              </a:rPr>
              <a:t>nebuliser</a:t>
            </a:r>
            <a:r>
              <a:rPr lang="en-US" sz="800" dirty="0">
                <a:solidFill>
                  <a:schemeClr val="tx1"/>
                </a:solidFill>
              </a:rPr>
              <a:t>)</a:t>
            </a:r>
            <a:r>
              <a:rPr lang="en-US" sz="1200" dirty="0">
                <a:solidFill>
                  <a:schemeClr val="tx1"/>
                </a:solidFill>
              </a:rPr>
              <a:t>. </a:t>
            </a:r>
            <a:endParaRPr lang="en-US" sz="1100" dirty="0">
              <a:solidFill>
                <a:schemeClr val="tx1"/>
              </a:solidFill>
            </a:endParaRPr>
          </a:p>
          <a:p>
            <a:pPr marL="171450" indent="-171450">
              <a:buFontTx/>
              <a:buChar char="-"/>
            </a:pPr>
            <a:r>
              <a:rPr lang="en-US" sz="1100" dirty="0">
                <a:solidFill>
                  <a:schemeClr val="tx1"/>
                </a:solidFill>
              </a:rPr>
              <a:t>Patients being considered for </a:t>
            </a:r>
            <a:r>
              <a:rPr lang="en-US" sz="1100" b="1" dirty="0">
                <a:solidFill>
                  <a:schemeClr val="tx1"/>
                </a:solidFill>
              </a:rPr>
              <a:t>lung volume reduction or transplantation</a:t>
            </a:r>
            <a:r>
              <a:rPr lang="en-US" sz="1100" dirty="0">
                <a:solidFill>
                  <a:schemeClr val="tx1"/>
                </a:solidFill>
              </a:rPr>
              <a:t>.</a:t>
            </a:r>
          </a:p>
          <a:p>
            <a:pPr marL="171450" indent="-171450">
              <a:buFontTx/>
              <a:buChar char="-"/>
            </a:pPr>
            <a:r>
              <a:rPr lang="en-US" sz="1100" dirty="0">
                <a:solidFill>
                  <a:schemeClr val="tx1"/>
                </a:solidFill>
              </a:rPr>
              <a:t>Patients being considered for </a:t>
            </a:r>
            <a:r>
              <a:rPr lang="en-US" sz="1100" b="1" dirty="0">
                <a:solidFill>
                  <a:schemeClr val="tx1"/>
                </a:solidFill>
              </a:rPr>
              <a:t>domiciliary NIV</a:t>
            </a:r>
            <a:r>
              <a:rPr lang="en-US" sz="1100" dirty="0">
                <a:solidFill>
                  <a:schemeClr val="tx1"/>
                </a:solidFill>
              </a:rPr>
              <a:t> </a:t>
            </a:r>
            <a:r>
              <a:rPr lang="en-US" sz="800" dirty="0">
                <a:solidFill>
                  <a:schemeClr val="tx1"/>
                </a:solidFill>
              </a:rPr>
              <a:t>(see section 3.4 of guideline document).</a:t>
            </a:r>
          </a:p>
          <a:p>
            <a:endParaRPr lang="en-US" sz="500" dirty="0">
              <a:solidFill>
                <a:schemeClr val="tx1"/>
              </a:solidFill>
            </a:endParaRPr>
          </a:p>
          <a:p>
            <a:pPr marL="171450" indent="-171450">
              <a:buFontTx/>
              <a:buChar char="-"/>
            </a:pPr>
            <a:r>
              <a:rPr lang="en-US" sz="1100" dirty="0">
                <a:solidFill>
                  <a:schemeClr val="tx1"/>
                </a:solidFill>
              </a:rPr>
              <a:t>Patients interested in taking part in </a:t>
            </a:r>
            <a:r>
              <a:rPr lang="en-US" sz="1100" b="1" dirty="0">
                <a:solidFill>
                  <a:schemeClr val="tx1"/>
                </a:solidFill>
              </a:rPr>
              <a:t>research </a:t>
            </a:r>
            <a:r>
              <a:rPr lang="en-US" sz="1100" dirty="0">
                <a:solidFill>
                  <a:schemeClr val="tx1"/>
                </a:solidFill>
              </a:rPr>
              <a:t>studies relating to COPD and its treatment. </a:t>
            </a:r>
          </a:p>
        </p:txBody>
      </p:sp>
      <p:sp>
        <p:nvSpPr>
          <p:cNvPr id="13" name="Rectangle 12">
            <a:extLst>
              <a:ext uri="{FF2B5EF4-FFF2-40B4-BE49-F238E27FC236}">
                <a16:creationId xmlns:a16="http://schemas.microsoft.com/office/drawing/2014/main" id="{59D3CBD8-85DC-0B12-E996-F552E36AC7F9}"/>
              </a:ext>
            </a:extLst>
          </p:cNvPr>
          <p:cNvSpPr/>
          <p:nvPr/>
        </p:nvSpPr>
        <p:spPr>
          <a:xfrm>
            <a:off x="6200767" y="816946"/>
            <a:ext cx="2895600" cy="746247"/>
          </a:xfrm>
          <a:prstGeom prst="rect">
            <a:avLst/>
          </a:prstGeom>
          <a:solidFill>
            <a:srgbClr val="FBBE3E">
              <a:alpha val="5803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Oxygen Therapy</a:t>
            </a:r>
          </a:p>
        </p:txBody>
      </p:sp>
      <p:sp>
        <p:nvSpPr>
          <p:cNvPr id="14" name="Rectangle 13">
            <a:extLst>
              <a:ext uri="{FF2B5EF4-FFF2-40B4-BE49-F238E27FC236}">
                <a16:creationId xmlns:a16="http://schemas.microsoft.com/office/drawing/2014/main" id="{496847D0-85DC-2040-C6FC-489468568661}"/>
              </a:ext>
            </a:extLst>
          </p:cNvPr>
          <p:cNvSpPr/>
          <p:nvPr/>
        </p:nvSpPr>
        <p:spPr>
          <a:xfrm>
            <a:off x="6200765" y="1617251"/>
            <a:ext cx="2895601" cy="4623617"/>
          </a:xfrm>
          <a:prstGeom prst="rect">
            <a:avLst/>
          </a:prstGeom>
          <a:solidFill>
            <a:srgbClr val="C4EDF8">
              <a:alpha val="54902"/>
            </a:srgbClr>
          </a:solidFill>
          <a:ln>
            <a:solidFill>
              <a:srgbClr val="D6D3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b="1" u="sng" dirty="0">
                <a:solidFill>
                  <a:schemeClr val="tx1"/>
                </a:solidFill>
              </a:rPr>
              <a:t>Types of oxygen therapy used in COPD</a:t>
            </a:r>
          </a:p>
          <a:p>
            <a:endParaRPr lang="en-US" sz="400" b="1" dirty="0">
              <a:solidFill>
                <a:schemeClr val="tx1"/>
              </a:solidFill>
            </a:endParaRPr>
          </a:p>
          <a:p>
            <a:pPr marL="171450" indent="-171450">
              <a:buFontTx/>
              <a:buChar char="-"/>
            </a:pPr>
            <a:r>
              <a:rPr lang="en-US" sz="1100" b="1" i="1" dirty="0">
                <a:solidFill>
                  <a:schemeClr val="tx1"/>
                </a:solidFill>
              </a:rPr>
              <a:t>Long Term Oxygen Therapy (LTOT)</a:t>
            </a:r>
          </a:p>
          <a:p>
            <a:r>
              <a:rPr lang="en-US" sz="1000" dirty="0">
                <a:solidFill>
                  <a:schemeClr val="tx1"/>
                </a:solidFill>
              </a:rPr>
              <a:t>LTOT is indicated for people with COPD who have persistent hypoxia when stable. LTOT aims to improve long-term prognosis and requires &gt;15 hours use per day to provide the desired benefit. </a:t>
            </a:r>
          </a:p>
          <a:p>
            <a:pPr marL="171450" indent="-171450">
              <a:buFontTx/>
              <a:buChar char="-"/>
            </a:pPr>
            <a:r>
              <a:rPr lang="en-US" sz="1100" b="1" i="1" dirty="0">
                <a:solidFill>
                  <a:schemeClr val="tx1"/>
                </a:solidFill>
              </a:rPr>
              <a:t>Ambulatory Oxygen Therapy (AOT)</a:t>
            </a:r>
          </a:p>
          <a:p>
            <a:r>
              <a:rPr lang="en-US" sz="1000" dirty="0">
                <a:solidFill>
                  <a:schemeClr val="tx1"/>
                </a:solidFill>
              </a:rPr>
              <a:t>AOT is indicated for people using LTOT that require AOT to enable 15 hours use per day. It is also indicated for people where LTOT is not indicated but have been shown on formal exercise testing to desaturate on exertion and benefit from AOT. </a:t>
            </a:r>
          </a:p>
          <a:p>
            <a:pPr marL="171450" indent="-171450">
              <a:buFontTx/>
              <a:buChar char="-"/>
            </a:pPr>
            <a:r>
              <a:rPr lang="en-US" sz="1100" b="1" i="1" dirty="0">
                <a:solidFill>
                  <a:schemeClr val="tx1"/>
                </a:solidFill>
              </a:rPr>
              <a:t>Palliative Oxygen Therapy (POT)</a:t>
            </a:r>
          </a:p>
          <a:p>
            <a:r>
              <a:rPr lang="en-US" sz="1000" dirty="0">
                <a:solidFill>
                  <a:schemeClr val="tx1"/>
                </a:solidFill>
              </a:rPr>
              <a:t>POT can be trialed for people receiving end-of-life care that have refractory breathlessness and hypoxia and have not responded to </a:t>
            </a:r>
            <a:r>
              <a:rPr lang="en-US" sz="1000" dirty="0" err="1">
                <a:solidFill>
                  <a:schemeClr val="tx1"/>
                </a:solidFill>
              </a:rPr>
              <a:t>opiods</a:t>
            </a:r>
            <a:r>
              <a:rPr lang="en-US" sz="1000" dirty="0">
                <a:solidFill>
                  <a:schemeClr val="tx1"/>
                </a:solidFill>
              </a:rPr>
              <a:t> and non-pharmacological measures. </a:t>
            </a:r>
          </a:p>
          <a:p>
            <a:endParaRPr lang="en-US" sz="400" b="1" dirty="0">
              <a:solidFill>
                <a:schemeClr val="tx1"/>
              </a:solidFill>
            </a:endParaRPr>
          </a:p>
          <a:p>
            <a:pPr algn="ctr"/>
            <a:r>
              <a:rPr lang="en-US" sz="1000" b="1" dirty="0">
                <a:solidFill>
                  <a:schemeClr val="tx1"/>
                </a:solidFill>
              </a:rPr>
              <a:t>There is no indication for short burst oxygen therapy for the management of COPD.</a:t>
            </a:r>
          </a:p>
          <a:p>
            <a:endParaRPr lang="en-US" sz="400" b="1" dirty="0">
              <a:solidFill>
                <a:schemeClr val="tx1"/>
              </a:solidFill>
            </a:endParaRPr>
          </a:p>
          <a:p>
            <a:r>
              <a:rPr lang="en-US" sz="1200" b="1" u="sng" dirty="0">
                <a:solidFill>
                  <a:schemeClr val="tx1"/>
                </a:solidFill>
              </a:rPr>
              <a:t>When to consider oxygen assessment for people with COPD</a:t>
            </a:r>
          </a:p>
          <a:p>
            <a:endParaRPr lang="en-US" sz="1200" b="1" dirty="0">
              <a:solidFill>
                <a:schemeClr val="tx1"/>
              </a:solidFill>
            </a:endParaRPr>
          </a:p>
          <a:p>
            <a:endParaRPr lang="en-US" sz="1200" b="1" dirty="0">
              <a:solidFill>
                <a:schemeClr val="tx1"/>
              </a:solidFill>
            </a:endParaRPr>
          </a:p>
          <a:p>
            <a:endParaRPr lang="en-US" sz="1200" b="1" dirty="0">
              <a:solidFill>
                <a:schemeClr val="tx1"/>
              </a:solidFill>
            </a:endParaRPr>
          </a:p>
          <a:p>
            <a:pPr algn="ctr"/>
            <a:endParaRPr lang="en-US" sz="500" b="1" dirty="0">
              <a:solidFill>
                <a:schemeClr val="tx1"/>
              </a:solidFill>
            </a:endParaRPr>
          </a:p>
          <a:p>
            <a:pPr algn="ctr"/>
            <a:r>
              <a:rPr lang="en-US" sz="800" b="1" dirty="0">
                <a:solidFill>
                  <a:schemeClr val="tx1"/>
                </a:solidFill>
              </a:rPr>
              <a:t>Oxygen therapy should only be offered following formal assessment of eligibility and safety. </a:t>
            </a:r>
          </a:p>
          <a:p>
            <a:endParaRPr lang="en-US" sz="1200" b="1" dirty="0">
              <a:solidFill>
                <a:schemeClr val="tx1"/>
              </a:solidFill>
            </a:endParaRPr>
          </a:p>
          <a:p>
            <a:endParaRPr lang="en-US" sz="1200" b="1" dirty="0">
              <a:solidFill>
                <a:schemeClr val="tx1"/>
              </a:solidFill>
            </a:endParaRPr>
          </a:p>
          <a:p>
            <a:endParaRPr lang="en-US" sz="1200" b="1" dirty="0">
              <a:solidFill>
                <a:schemeClr val="tx1"/>
              </a:solidFill>
            </a:endParaRPr>
          </a:p>
        </p:txBody>
      </p:sp>
      <p:sp>
        <p:nvSpPr>
          <p:cNvPr id="15" name="Rectangle 14">
            <a:extLst>
              <a:ext uri="{FF2B5EF4-FFF2-40B4-BE49-F238E27FC236}">
                <a16:creationId xmlns:a16="http://schemas.microsoft.com/office/drawing/2014/main" id="{59D3CBD8-85DC-0B12-E996-F552E36AC7F9}"/>
              </a:ext>
            </a:extLst>
          </p:cNvPr>
          <p:cNvSpPr/>
          <p:nvPr/>
        </p:nvSpPr>
        <p:spPr>
          <a:xfrm>
            <a:off x="3075907" y="816946"/>
            <a:ext cx="3048660" cy="746247"/>
          </a:xfrm>
          <a:prstGeom prst="rect">
            <a:avLst/>
          </a:prstGeom>
          <a:solidFill>
            <a:srgbClr val="FBBE3E">
              <a:alpha val="5803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Pulmonary Rehabilitation</a:t>
            </a:r>
          </a:p>
        </p:txBody>
      </p:sp>
      <p:sp>
        <p:nvSpPr>
          <p:cNvPr id="16" name="Rectangle 15">
            <a:extLst>
              <a:ext uri="{FF2B5EF4-FFF2-40B4-BE49-F238E27FC236}">
                <a16:creationId xmlns:a16="http://schemas.microsoft.com/office/drawing/2014/main" id="{496847D0-85DC-2040-C6FC-489468568661}"/>
              </a:ext>
            </a:extLst>
          </p:cNvPr>
          <p:cNvSpPr/>
          <p:nvPr/>
        </p:nvSpPr>
        <p:spPr>
          <a:xfrm>
            <a:off x="3075907" y="1617251"/>
            <a:ext cx="3048659" cy="4623617"/>
          </a:xfrm>
          <a:prstGeom prst="rect">
            <a:avLst/>
          </a:prstGeom>
          <a:solidFill>
            <a:srgbClr val="C4EDF8">
              <a:alpha val="54902"/>
            </a:srgbClr>
          </a:solidFill>
          <a:ln>
            <a:solidFill>
              <a:srgbClr val="D6D3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b="1" u="sng" dirty="0">
                <a:solidFill>
                  <a:schemeClr val="tx1"/>
                </a:solidFill>
              </a:rPr>
              <a:t>What is pulmonary rehabilitation (PR)</a:t>
            </a:r>
          </a:p>
          <a:p>
            <a:r>
              <a:rPr lang="en-US" sz="1000" dirty="0">
                <a:solidFill>
                  <a:schemeClr val="tx1"/>
                </a:solidFill>
              </a:rPr>
              <a:t>Pulmonary rehabilitation is an individually tailored multidisciplinary </a:t>
            </a:r>
            <a:r>
              <a:rPr lang="en-US" sz="1000" dirty="0" err="1">
                <a:solidFill>
                  <a:schemeClr val="tx1"/>
                </a:solidFill>
              </a:rPr>
              <a:t>programme</a:t>
            </a:r>
            <a:r>
              <a:rPr lang="en-US" sz="1000" dirty="0">
                <a:solidFill>
                  <a:schemeClr val="tx1"/>
                </a:solidFill>
              </a:rPr>
              <a:t> comprising both education and exercise. It is effective at improving people’s symptoms, increasing their exercise capacity and quality of life, and reducing risk of exacerbations. </a:t>
            </a:r>
          </a:p>
          <a:p>
            <a:endParaRPr lang="en-US" sz="600" b="1" u="sng" dirty="0">
              <a:solidFill>
                <a:schemeClr val="tx1"/>
              </a:solidFill>
            </a:endParaRPr>
          </a:p>
          <a:p>
            <a:r>
              <a:rPr lang="en-US" sz="1200" b="1" u="sng" dirty="0">
                <a:solidFill>
                  <a:schemeClr val="tx1"/>
                </a:solidFill>
              </a:rPr>
              <a:t>Who should be referred for PR</a:t>
            </a:r>
          </a:p>
          <a:p>
            <a:r>
              <a:rPr lang="en-US" sz="1000" dirty="0">
                <a:solidFill>
                  <a:schemeClr val="tx1"/>
                </a:solidFill>
              </a:rPr>
              <a:t>PR should be offered to all people with COPD who are functionally disabled by their symptoms (typically </a:t>
            </a:r>
            <a:r>
              <a:rPr lang="en-US" sz="1000" dirty="0" err="1">
                <a:solidFill>
                  <a:schemeClr val="tx1"/>
                </a:solidFill>
              </a:rPr>
              <a:t>mMRC</a:t>
            </a:r>
            <a:r>
              <a:rPr lang="en-US" sz="1000" dirty="0">
                <a:solidFill>
                  <a:schemeClr val="tx1"/>
                </a:solidFill>
              </a:rPr>
              <a:t> &gt;= 2).</a:t>
            </a:r>
          </a:p>
          <a:p>
            <a:endParaRPr lang="en-US" sz="600" b="1" u="sng" dirty="0">
              <a:solidFill>
                <a:schemeClr val="tx1"/>
              </a:solidFill>
            </a:endParaRPr>
          </a:p>
          <a:p>
            <a:r>
              <a:rPr lang="en-US" sz="1200" b="1" u="sng" dirty="0">
                <a:solidFill>
                  <a:schemeClr val="tx1"/>
                </a:solidFill>
              </a:rPr>
              <a:t>How to increase engagement with pulmonary rehabilitation</a:t>
            </a:r>
          </a:p>
          <a:p>
            <a:r>
              <a:rPr lang="en-US" sz="1000" dirty="0">
                <a:solidFill>
                  <a:schemeClr val="tx1"/>
                </a:solidFill>
              </a:rPr>
              <a:t>PR is a highly effective treatment for COPD, with proven benefits (described above). Additionally, PR improves patients emotional functioning and sense of control. Despite this, uptake and completion is low. It is important to clearly communicate the benefits of PR to patients, to explain that the </a:t>
            </a:r>
            <a:r>
              <a:rPr lang="en-US" sz="1000" dirty="0" err="1">
                <a:solidFill>
                  <a:schemeClr val="tx1"/>
                </a:solidFill>
              </a:rPr>
              <a:t>programme</a:t>
            </a:r>
            <a:r>
              <a:rPr lang="en-US" sz="1000" dirty="0">
                <a:solidFill>
                  <a:schemeClr val="tx1"/>
                </a:solidFill>
              </a:rPr>
              <a:t> will be tailored to their individual needs, and patients not wanting to attend classes, will be able to discuss this with the PR team following referral and consider alternative options. </a:t>
            </a:r>
          </a:p>
          <a:p>
            <a:endParaRPr lang="en-US" sz="600" b="1" u="sng" dirty="0">
              <a:solidFill>
                <a:schemeClr val="tx1"/>
              </a:solidFill>
            </a:endParaRPr>
          </a:p>
          <a:p>
            <a:r>
              <a:rPr lang="en-US" sz="1200" b="1" u="sng" dirty="0">
                <a:solidFill>
                  <a:schemeClr val="tx1"/>
                </a:solidFill>
              </a:rPr>
              <a:t>When not to refer for PR</a:t>
            </a:r>
          </a:p>
          <a:p>
            <a:r>
              <a:rPr lang="en-US" sz="1000" dirty="0">
                <a:solidFill>
                  <a:schemeClr val="tx1"/>
                </a:solidFill>
              </a:rPr>
              <a:t>PR is unsuitable for people that:</a:t>
            </a:r>
          </a:p>
          <a:p>
            <a:pPr marL="171450" indent="-171450">
              <a:buFontTx/>
              <a:buChar char="-"/>
            </a:pPr>
            <a:r>
              <a:rPr lang="en-US" sz="1000" dirty="0">
                <a:solidFill>
                  <a:schemeClr val="tx1"/>
                </a:solidFill>
              </a:rPr>
              <a:t>Are unable to walk</a:t>
            </a:r>
          </a:p>
          <a:p>
            <a:pPr marL="171450" indent="-171450">
              <a:buFontTx/>
              <a:buChar char="-"/>
            </a:pPr>
            <a:r>
              <a:rPr lang="en-US" sz="1000" dirty="0">
                <a:solidFill>
                  <a:schemeClr val="tx1"/>
                </a:solidFill>
              </a:rPr>
              <a:t>Who have unstable angina or have had a recent myocardial infarction</a:t>
            </a:r>
          </a:p>
          <a:p>
            <a:pPr marL="171450" indent="-171450">
              <a:buFontTx/>
              <a:buChar char="-"/>
            </a:pPr>
            <a:endParaRPr lang="en-US" sz="1200" dirty="0">
              <a:solidFill>
                <a:schemeClr val="tx1"/>
              </a:solidFill>
            </a:endParaRPr>
          </a:p>
        </p:txBody>
      </p:sp>
      <p:sp>
        <p:nvSpPr>
          <p:cNvPr id="17" name="Rectangle 16">
            <a:extLst>
              <a:ext uri="{FF2B5EF4-FFF2-40B4-BE49-F238E27FC236}">
                <a16:creationId xmlns:a16="http://schemas.microsoft.com/office/drawing/2014/main" id="{59D3CBD8-85DC-0B12-E996-F552E36AC7F9}"/>
              </a:ext>
            </a:extLst>
          </p:cNvPr>
          <p:cNvSpPr/>
          <p:nvPr/>
        </p:nvSpPr>
        <p:spPr>
          <a:xfrm>
            <a:off x="104107" y="816946"/>
            <a:ext cx="2895602" cy="746247"/>
          </a:xfrm>
          <a:prstGeom prst="rect">
            <a:avLst/>
          </a:prstGeom>
          <a:solidFill>
            <a:srgbClr val="FBBE3E">
              <a:alpha val="5803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Smoking Cessation</a:t>
            </a:r>
          </a:p>
        </p:txBody>
      </p:sp>
      <p:sp>
        <p:nvSpPr>
          <p:cNvPr id="18" name="Rectangle 17">
            <a:extLst>
              <a:ext uri="{FF2B5EF4-FFF2-40B4-BE49-F238E27FC236}">
                <a16:creationId xmlns:a16="http://schemas.microsoft.com/office/drawing/2014/main" id="{496847D0-85DC-2040-C6FC-489468568661}"/>
              </a:ext>
            </a:extLst>
          </p:cNvPr>
          <p:cNvSpPr/>
          <p:nvPr/>
        </p:nvSpPr>
        <p:spPr>
          <a:xfrm>
            <a:off x="104107" y="1603603"/>
            <a:ext cx="2895601" cy="4637265"/>
          </a:xfrm>
          <a:prstGeom prst="rect">
            <a:avLst/>
          </a:prstGeom>
          <a:solidFill>
            <a:srgbClr val="C4EDF8">
              <a:alpha val="54902"/>
            </a:srgbClr>
          </a:solidFill>
          <a:ln>
            <a:solidFill>
              <a:srgbClr val="D6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p:cNvSpPr/>
          <p:nvPr/>
        </p:nvSpPr>
        <p:spPr>
          <a:xfrm>
            <a:off x="104107" y="6281028"/>
            <a:ext cx="11964059" cy="553998"/>
          </a:xfrm>
          <a:prstGeom prst="rect">
            <a:avLst/>
          </a:prstGeom>
          <a:solidFill>
            <a:srgbClr val="46AE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For information about who provides the above services in your area and how to make a referral, visit </a:t>
            </a:r>
            <a:r>
              <a:rPr lang="en-GB" sz="1400" b="1" dirty="0">
                <a:hlinkClick r:id="rId4"/>
              </a:rPr>
              <a:t>www.</a:t>
            </a:r>
            <a:r>
              <a:rPr lang="en-GB" sz="1400" b="1" dirty="0">
                <a:solidFill>
                  <a:srgbClr val="C00000"/>
                </a:solidFill>
                <a:highlight>
                  <a:srgbClr val="FFFF00"/>
                </a:highlight>
                <a:hlinkClick r:id="rId4"/>
              </a:rPr>
              <a:t>xxxx</a:t>
            </a:r>
            <a:r>
              <a:rPr lang="en-GB" sz="1400" b="1" dirty="0">
                <a:hlinkClick r:id="rId4"/>
              </a:rPr>
              <a:t>.co.uk</a:t>
            </a:r>
            <a:r>
              <a:rPr lang="en-GB" sz="1400" b="1" dirty="0"/>
              <a:t> or scan this QR code</a:t>
            </a:r>
          </a:p>
        </p:txBody>
      </p:sp>
      <p:pic>
        <p:nvPicPr>
          <p:cNvPr id="1069" name="Picture 1068">
            <a:extLst>
              <a:ext uri="{FF2B5EF4-FFF2-40B4-BE49-F238E27FC236}">
                <a16:creationId xmlns:a16="http://schemas.microsoft.com/office/drawing/2014/main" id="{2BAD1339-4D87-6BEF-ED4D-FB91EC0E17EC}"/>
              </a:ext>
            </a:extLst>
          </p:cNvPr>
          <p:cNvPicPr>
            <a:picLocks noChangeAspect="1"/>
          </p:cNvPicPr>
          <p:nvPr/>
        </p:nvPicPr>
        <p:blipFill>
          <a:blip r:embed="rId5"/>
          <a:stretch>
            <a:fillRect/>
          </a:stretch>
        </p:blipFill>
        <p:spPr>
          <a:xfrm>
            <a:off x="157196" y="1733135"/>
            <a:ext cx="2789421" cy="1343186"/>
          </a:xfrm>
          <a:prstGeom prst="rect">
            <a:avLst/>
          </a:prstGeom>
        </p:spPr>
      </p:pic>
      <p:sp>
        <p:nvSpPr>
          <p:cNvPr id="1070" name="TextBox 1069">
            <a:extLst>
              <a:ext uri="{FF2B5EF4-FFF2-40B4-BE49-F238E27FC236}">
                <a16:creationId xmlns:a16="http://schemas.microsoft.com/office/drawing/2014/main" id="{0FA7311A-BD88-8D5B-3843-6C3C2C522580}"/>
              </a:ext>
            </a:extLst>
          </p:cNvPr>
          <p:cNvSpPr txBox="1"/>
          <p:nvPr/>
        </p:nvSpPr>
        <p:spPr>
          <a:xfrm>
            <a:off x="157196" y="3160007"/>
            <a:ext cx="2789421" cy="3093154"/>
          </a:xfrm>
          <a:prstGeom prst="rect">
            <a:avLst/>
          </a:prstGeom>
          <a:noFill/>
        </p:spPr>
        <p:txBody>
          <a:bodyPr wrap="square" rtlCol="0">
            <a:spAutoFit/>
          </a:bodyPr>
          <a:lstStyle/>
          <a:p>
            <a:pPr marL="285750" indent="-285750">
              <a:buFont typeface="Arial" panose="020B0604020202020204" pitchFamily="34" charset="0"/>
              <a:buChar char="•"/>
            </a:pPr>
            <a:r>
              <a:rPr lang="en-US" sz="1100" b="1" dirty="0"/>
              <a:t>Supporting people with COPD to stop smoking is the most impactful intervention you can do</a:t>
            </a:r>
            <a:r>
              <a:rPr lang="en-US" sz="1100" dirty="0"/>
              <a:t> to improve their long -term outcomes. </a:t>
            </a:r>
          </a:p>
          <a:p>
            <a:endParaRPr lang="en-US" sz="400" dirty="0"/>
          </a:p>
          <a:p>
            <a:pPr marL="285750" indent="-285750">
              <a:buFont typeface="Arial" panose="020B0604020202020204" pitchFamily="34" charset="0"/>
              <a:buChar char="•"/>
            </a:pPr>
            <a:r>
              <a:rPr lang="en-US" sz="1100" dirty="0"/>
              <a:t>All COPD patients that smoke should be offered Very Brief Advice (VBA) during every clinical contact. VBA includes:</a:t>
            </a:r>
          </a:p>
          <a:p>
            <a:pPr marL="742950" lvl="1" indent="-285750">
              <a:buFont typeface="Arial" panose="020B0604020202020204" pitchFamily="34" charset="0"/>
              <a:buChar char="•"/>
            </a:pPr>
            <a:r>
              <a:rPr lang="en-US" sz="1000" b="1" dirty="0"/>
              <a:t>Ask</a:t>
            </a:r>
            <a:r>
              <a:rPr lang="en-US" sz="1000" dirty="0"/>
              <a:t> – ask and record smoking status</a:t>
            </a:r>
          </a:p>
          <a:p>
            <a:pPr marL="742950" lvl="1" indent="-285750">
              <a:buFont typeface="Arial" panose="020B0604020202020204" pitchFamily="34" charset="0"/>
              <a:buChar char="•"/>
            </a:pPr>
            <a:r>
              <a:rPr lang="en-US" sz="1000" b="1" dirty="0"/>
              <a:t>Advise</a:t>
            </a:r>
            <a:r>
              <a:rPr lang="en-US" sz="1000" dirty="0"/>
              <a:t> – the most effective way to stop smoking is with a combination of medication and specialist support</a:t>
            </a:r>
          </a:p>
          <a:p>
            <a:pPr marL="742950" lvl="1" indent="-285750">
              <a:buFont typeface="Arial" panose="020B0604020202020204" pitchFamily="34" charset="0"/>
              <a:buChar char="•"/>
            </a:pPr>
            <a:r>
              <a:rPr lang="en-US" sz="1000" b="1" dirty="0"/>
              <a:t>Act </a:t>
            </a:r>
            <a:r>
              <a:rPr lang="en-US" sz="1000" dirty="0"/>
              <a:t>– refer to their local specialist stop smoking service for advice and support. </a:t>
            </a:r>
          </a:p>
          <a:p>
            <a:pPr lvl="1"/>
            <a:endParaRPr lang="en-US" sz="400" dirty="0"/>
          </a:p>
          <a:p>
            <a:pPr marL="285750" indent="-285750">
              <a:buFont typeface="Arial" panose="020B0604020202020204" pitchFamily="34" charset="0"/>
              <a:buChar char="•"/>
            </a:pPr>
            <a:r>
              <a:rPr lang="en-US" sz="1000" dirty="0"/>
              <a:t>Smokers that get expert support are 3 times more likely to successfully stop smoking. </a:t>
            </a:r>
          </a:p>
        </p:txBody>
      </p:sp>
      <p:sp>
        <p:nvSpPr>
          <p:cNvPr id="1071" name="Rectangle 1070">
            <a:extLst>
              <a:ext uri="{FF2B5EF4-FFF2-40B4-BE49-F238E27FC236}">
                <a16:creationId xmlns:a16="http://schemas.microsoft.com/office/drawing/2014/main" id="{BB6E2666-BB9C-C2F9-C43B-9B9C44B78AD5}"/>
              </a:ext>
            </a:extLst>
          </p:cNvPr>
          <p:cNvSpPr/>
          <p:nvPr/>
        </p:nvSpPr>
        <p:spPr>
          <a:xfrm>
            <a:off x="11358221" y="6285401"/>
            <a:ext cx="557554" cy="540100"/>
          </a:xfrm>
          <a:prstGeom prst="rect">
            <a:avLst/>
          </a:prstGeom>
          <a:solidFill>
            <a:schemeClr val="bg1"/>
          </a:solidFill>
          <a:ln w="254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Add QR Code</a:t>
            </a:r>
          </a:p>
        </p:txBody>
      </p:sp>
      <p:sp>
        <p:nvSpPr>
          <p:cNvPr id="1072" name="TextBox 1071">
            <a:extLst>
              <a:ext uri="{FF2B5EF4-FFF2-40B4-BE49-F238E27FC236}">
                <a16:creationId xmlns:a16="http://schemas.microsoft.com/office/drawing/2014/main" id="{A7E775B9-D99B-8A39-8E5B-9E25191D90E3}"/>
              </a:ext>
            </a:extLst>
          </p:cNvPr>
          <p:cNvSpPr txBox="1"/>
          <p:nvPr/>
        </p:nvSpPr>
        <p:spPr>
          <a:xfrm>
            <a:off x="6200768" y="5207644"/>
            <a:ext cx="1480918" cy="553998"/>
          </a:xfrm>
          <a:prstGeom prst="rect">
            <a:avLst/>
          </a:prstGeom>
          <a:noFill/>
        </p:spPr>
        <p:txBody>
          <a:bodyPr wrap="square" numCol="1" rtlCol="0">
            <a:spAutoFit/>
          </a:bodyPr>
          <a:lstStyle/>
          <a:p>
            <a:pPr marL="171450" indent="-171450">
              <a:buFontTx/>
              <a:buChar char="-"/>
            </a:pPr>
            <a:r>
              <a:rPr lang="en-US" sz="1000" dirty="0"/>
              <a:t>FEV1 &lt; 30% predicted</a:t>
            </a:r>
          </a:p>
          <a:p>
            <a:pPr marL="171450" indent="-171450">
              <a:buFontTx/>
              <a:buChar char="-"/>
            </a:pPr>
            <a:r>
              <a:rPr lang="en-US" sz="1000" dirty="0"/>
              <a:t>Cyanosis</a:t>
            </a:r>
          </a:p>
          <a:p>
            <a:pPr marL="171450" indent="-171450">
              <a:buFontTx/>
              <a:buChar char="-"/>
            </a:pPr>
            <a:r>
              <a:rPr lang="en-US" sz="1000" dirty="0" err="1"/>
              <a:t>Polycythaemia</a:t>
            </a:r>
            <a:endParaRPr lang="en-US" sz="1000" dirty="0"/>
          </a:p>
        </p:txBody>
      </p:sp>
      <p:sp>
        <p:nvSpPr>
          <p:cNvPr id="1073" name="TextBox 1072">
            <a:extLst>
              <a:ext uri="{FF2B5EF4-FFF2-40B4-BE49-F238E27FC236}">
                <a16:creationId xmlns:a16="http://schemas.microsoft.com/office/drawing/2014/main" id="{E02961FD-7E78-3258-0DFC-59DF57EF285E}"/>
              </a:ext>
            </a:extLst>
          </p:cNvPr>
          <p:cNvSpPr txBox="1"/>
          <p:nvPr/>
        </p:nvSpPr>
        <p:spPr>
          <a:xfrm>
            <a:off x="7615448" y="5200024"/>
            <a:ext cx="1480918" cy="707886"/>
          </a:xfrm>
          <a:prstGeom prst="rect">
            <a:avLst/>
          </a:prstGeom>
          <a:noFill/>
        </p:spPr>
        <p:txBody>
          <a:bodyPr wrap="square" numCol="1" rtlCol="0">
            <a:spAutoFit/>
          </a:bodyPr>
          <a:lstStyle/>
          <a:p>
            <a:pPr marL="171450" indent="-171450">
              <a:buFontTx/>
              <a:buChar char="-"/>
            </a:pPr>
            <a:r>
              <a:rPr lang="en-US" sz="1000" dirty="0"/>
              <a:t>Peripheral oedema</a:t>
            </a:r>
          </a:p>
          <a:p>
            <a:pPr marL="171450" indent="-171450">
              <a:buFontTx/>
              <a:buChar char="-"/>
            </a:pPr>
            <a:r>
              <a:rPr lang="en-US" sz="1000" dirty="0"/>
              <a:t>Raised JVP</a:t>
            </a:r>
          </a:p>
          <a:p>
            <a:pPr marL="171450" indent="-171450">
              <a:buFontTx/>
              <a:buChar char="-"/>
            </a:pPr>
            <a:r>
              <a:rPr lang="en-US" sz="1000" dirty="0"/>
              <a:t>SpO2 &lt;= 92% on air</a:t>
            </a:r>
          </a:p>
          <a:p>
            <a:pPr marL="171450" indent="-171450">
              <a:buFontTx/>
              <a:buChar char="-"/>
            </a:pPr>
            <a:endParaRPr lang="en-US" sz="1000" dirty="0"/>
          </a:p>
        </p:txBody>
      </p:sp>
    </p:spTree>
    <p:extLst>
      <p:ext uri="{BB962C8B-B14F-4D97-AF65-F5344CB8AC3E}">
        <p14:creationId xmlns:p14="http://schemas.microsoft.com/office/powerpoint/2010/main" val="3162631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6245F34-6B39-0FD9-1315-960BB38E634A}"/>
              </a:ext>
            </a:extLst>
          </p:cNvPr>
          <p:cNvSpPr/>
          <p:nvPr/>
        </p:nvSpPr>
        <p:spPr>
          <a:xfrm>
            <a:off x="0" y="0"/>
            <a:ext cx="12192000" cy="763422"/>
          </a:xfrm>
          <a:prstGeom prst="rect">
            <a:avLst/>
          </a:prstGeom>
          <a:solidFill>
            <a:srgbClr val="273573"/>
          </a:solidFill>
          <a:ln>
            <a:solidFill>
              <a:srgbClr val="2735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Humber and North Yorkshire Guideline for the Diagnosis and Management of COPD</a:t>
            </a:r>
          </a:p>
          <a:p>
            <a:pPr algn="ctr"/>
            <a:r>
              <a:rPr lang="en-US" b="1" dirty="0">
                <a:solidFill>
                  <a:schemeClr val="bg1"/>
                </a:solidFill>
              </a:rPr>
              <a:t>Management of Common COPD Co-Morbidities</a:t>
            </a:r>
          </a:p>
        </p:txBody>
      </p:sp>
      <p:pic>
        <p:nvPicPr>
          <p:cNvPr id="1028" name="Picture 4" descr="Humber &amp; North Yorkshire Health &amp; Care ...">
            <a:extLst>
              <a:ext uri="{FF2B5EF4-FFF2-40B4-BE49-F238E27FC236}">
                <a16:creationId xmlns:a16="http://schemas.microsoft.com/office/drawing/2014/main" id="{D1BAA8CE-7FEC-819A-49CA-53CAA91621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790575" cy="75055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52966E45-7F03-913F-BDB6-CF46982FB4F6}"/>
              </a:ext>
            </a:extLst>
          </p:cNvPr>
          <p:cNvSpPr/>
          <p:nvPr/>
        </p:nvSpPr>
        <p:spPr>
          <a:xfrm>
            <a:off x="9305924" y="816946"/>
            <a:ext cx="2828917" cy="746247"/>
          </a:xfrm>
          <a:prstGeom prst="rect">
            <a:avLst/>
          </a:prstGeom>
          <a:solidFill>
            <a:srgbClr val="FBBE3E">
              <a:alpha val="5803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Assess and Maintain </a:t>
            </a:r>
          </a:p>
          <a:p>
            <a:pPr algn="ctr"/>
            <a:r>
              <a:rPr lang="en-US" dirty="0">
                <a:solidFill>
                  <a:schemeClr val="tx1"/>
                </a:solidFill>
              </a:rPr>
              <a:t>Mental Health</a:t>
            </a:r>
          </a:p>
        </p:txBody>
      </p:sp>
      <p:sp>
        <p:nvSpPr>
          <p:cNvPr id="3" name="Rectangle 2">
            <a:extLst>
              <a:ext uri="{FF2B5EF4-FFF2-40B4-BE49-F238E27FC236}">
                <a16:creationId xmlns:a16="http://schemas.microsoft.com/office/drawing/2014/main" id="{18062574-4961-4FC5-DB50-B6293978133A}"/>
              </a:ext>
            </a:extLst>
          </p:cNvPr>
          <p:cNvSpPr/>
          <p:nvPr/>
        </p:nvSpPr>
        <p:spPr>
          <a:xfrm>
            <a:off x="9305924" y="1603353"/>
            <a:ext cx="2828917" cy="4637515"/>
          </a:xfrm>
          <a:prstGeom prst="rect">
            <a:avLst/>
          </a:prstGeom>
          <a:solidFill>
            <a:srgbClr val="C4EDF8">
              <a:alpha val="54902"/>
            </a:srgbClr>
          </a:solidFill>
          <a:ln>
            <a:solidFill>
              <a:srgbClr val="D6D3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100" b="1" dirty="0">
                <a:solidFill>
                  <a:schemeClr val="tx1"/>
                </a:solidFill>
              </a:rPr>
              <a:t>People with COPD have a high prevalence of anxiety and depression </a:t>
            </a:r>
            <a:r>
              <a:rPr lang="en-US" sz="1100" dirty="0">
                <a:solidFill>
                  <a:schemeClr val="tx1"/>
                </a:solidFill>
              </a:rPr>
              <a:t>which can contribute to their symptom burden.</a:t>
            </a:r>
          </a:p>
          <a:p>
            <a:endParaRPr lang="en-US" sz="500" dirty="0">
              <a:solidFill>
                <a:schemeClr val="tx1"/>
              </a:solidFill>
            </a:endParaRPr>
          </a:p>
          <a:p>
            <a:r>
              <a:rPr lang="en-US" sz="1100" b="1" dirty="0">
                <a:solidFill>
                  <a:schemeClr val="tx1"/>
                </a:solidFill>
              </a:rPr>
              <a:t>Anxiety and depression are often under-</a:t>
            </a:r>
            <a:r>
              <a:rPr lang="en-US" sz="1100" b="1" dirty="0" err="1">
                <a:solidFill>
                  <a:schemeClr val="tx1"/>
                </a:solidFill>
              </a:rPr>
              <a:t>recognised</a:t>
            </a:r>
            <a:r>
              <a:rPr lang="en-US" sz="1100" b="1" dirty="0">
                <a:solidFill>
                  <a:schemeClr val="tx1"/>
                </a:solidFill>
              </a:rPr>
              <a:t> </a:t>
            </a:r>
            <a:r>
              <a:rPr lang="en-US" sz="1100" dirty="0">
                <a:solidFill>
                  <a:schemeClr val="tx1"/>
                </a:solidFill>
              </a:rPr>
              <a:t>and diagnosed in people with COPD.</a:t>
            </a:r>
          </a:p>
          <a:p>
            <a:endParaRPr lang="en-US" sz="500" dirty="0">
              <a:solidFill>
                <a:schemeClr val="tx1"/>
              </a:solidFill>
            </a:endParaRPr>
          </a:p>
          <a:p>
            <a:r>
              <a:rPr lang="en-US" sz="1100" b="1" dirty="0">
                <a:solidFill>
                  <a:schemeClr val="tx1"/>
                </a:solidFill>
              </a:rPr>
              <a:t>Symptom questionnaires </a:t>
            </a:r>
            <a:r>
              <a:rPr lang="en-US" sz="1100" dirty="0">
                <a:solidFill>
                  <a:schemeClr val="tx1"/>
                </a:solidFill>
              </a:rPr>
              <a:t>such as the Hospital Anxiety and Depression Scale (HADS</a:t>
            </a:r>
            <a:r>
              <a:rPr lang="en-US" sz="1100" b="1" dirty="0">
                <a:solidFill>
                  <a:schemeClr val="tx1"/>
                </a:solidFill>
              </a:rPr>
              <a:t>) can aid </a:t>
            </a:r>
            <a:r>
              <a:rPr lang="en-US" sz="1100" dirty="0">
                <a:solidFill>
                  <a:schemeClr val="tx1"/>
                </a:solidFill>
              </a:rPr>
              <a:t>identification</a:t>
            </a:r>
          </a:p>
          <a:p>
            <a:endParaRPr lang="en-US" sz="500" b="1" dirty="0">
              <a:solidFill>
                <a:schemeClr val="tx1"/>
              </a:solidFill>
            </a:endParaRPr>
          </a:p>
          <a:p>
            <a:r>
              <a:rPr lang="en-US" sz="1200" b="1" u="sng" dirty="0">
                <a:solidFill>
                  <a:schemeClr val="tx1"/>
                </a:solidFill>
              </a:rPr>
              <a:t>Recommendation</a:t>
            </a:r>
          </a:p>
          <a:p>
            <a:r>
              <a:rPr lang="en-US" sz="1100" dirty="0">
                <a:solidFill>
                  <a:schemeClr val="tx1"/>
                </a:solidFill>
              </a:rPr>
              <a:t>Potential co-morbid anxiety and depression should be considered in all patients with COPD. HADS or PHQ-9 and GAD-7 can be considered to aid identification. </a:t>
            </a:r>
          </a:p>
          <a:p>
            <a:endParaRPr lang="en-US" sz="500" dirty="0">
              <a:solidFill>
                <a:schemeClr val="tx1"/>
              </a:solidFill>
            </a:endParaRPr>
          </a:p>
          <a:p>
            <a:r>
              <a:rPr lang="en-US" sz="1100" dirty="0">
                <a:solidFill>
                  <a:schemeClr val="tx1"/>
                </a:solidFill>
              </a:rPr>
              <a:t>Anxiety and depression in COPD should be treated the same as for people without COPD. </a:t>
            </a:r>
          </a:p>
          <a:p>
            <a:r>
              <a:rPr lang="en-US" sz="1100" b="1" dirty="0">
                <a:solidFill>
                  <a:schemeClr val="tx1"/>
                </a:solidFill>
              </a:rPr>
              <a:t>Consider:</a:t>
            </a:r>
          </a:p>
          <a:p>
            <a:endParaRPr lang="en-US" sz="500" b="1" dirty="0">
              <a:solidFill>
                <a:schemeClr val="tx1"/>
              </a:solidFill>
            </a:endParaRPr>
          </a:p>
          <a:p>
            <a:pPr marL="171450" indent="-171450">
              <a:buFontTx/>
              <a:buChar char="-"/>
            </a:pPr>
            <a:r>
              <a:rPr lang="en-US" sz="1100" b="1" dirty="0">
                <a:solidFill>
                  <a:schemeClr val="tx1"/>
                </a:solidFill>
              </a:rPr>
              <a:t>Psychological interventions: refer to IAPT</a:t>
            </a:r>
          </a:p>
          <a:p>
            <a:pPr marL="171450" indent="-171450">
              <a:buFontTx/>
              <a:buChar char="-"/>
            </a:pPr>
            <a:r>
              <a:rPr lang="en-US" sz="1100" b="1" dirty="0">
                <a:solidFill>
                  <a:schemeClr val="tx1"/>
                </a:solidFill>
              </a:rPr>
              <a:t>Drug treatment</a:t>
            </a:r>
          </a:p>
          <a:p>
            <a:pPr marL="171450" indent="-171450">
              <a:buFontTx/>
              <a:buChar char="-"/>
            </a:pPr>
            <a:r>
              <a:rPr lang="en-US" sz="1100" b="1" dirty="0">
                <a:solidFill>
                  <a:schemeClr val="tx1"/>
                </a:solidFill>
              </a:rPr>
              <a:t>Pulmonary rehabilitation</a:t>
            </a:r>
          </a:p>
          <a:p>
            <a:pPr marL="171450" indent="-171450">
              <a:buFontTx/>
              <a:buChar char="-"/>
            </a:pPr>
            <a:endParaRPr lang="en-US" sz="500" dirty="0">
              <a:solidFill>
                <a:schemeClr val="tx1"/>
              </a:solidFill>
            </a:endParaRPr>
          </a:p>
          <a:p>
            <a:r>
              <a:rPr lang="en-US" sz="1100" dirty="0">
                <a:solidFill>
                  <a:schemeClr val="tx1"/>
                </a:solidFill>
              </a:rPr>
              <a:t>For more information about diagnosing and treating depression and anxiety in adults with COPD, see </a:t>
            </a:r>
            <a:r>
              <a:rPr lang="en-US" sz="1100" dirty="0">
                <a:solidFill>
                  <a:schemeClr val="tx1"/>
                </a:solidFill>
                <a:hlinkClick r:id="rId4"/>
              </a:rPr>
              <a:t>NICE Guideline 91</a:t>
            </a:r>
            <a:r>
              <a:rPr lang="en-US" sz="1100" dirty="0">
                <a:solidFill>
                  <a:schemeClr val="tx1"/>
                </a:solidFill>
              </a:rPr>
              <a:t> and </a:t>
            </a:r>
            <a:r>
              <a:rPr lang="en-US" sz="1100" dirty="0">
                <a:solidFill>
                  <a:schemeClr val="tx1"/>
                </a:solidFill>
                <a:hlinkClick r:id="rId5"/>
              </a:rPr>
              <a:t>113</a:t>
            </a:r>
            <a:r>
              <a:rPr lang="en-US" sz="1100" dirty="0">
                <a:solidFill>
                  <a:schemeClr val="tx1"/>
                </a:solidFill>
              </a:rPr>
              <a:t> respectively.</a:t>
            </a:r>
          </a:p>
          <a:p>
            <a:endParaRPr lang="en-US" sz="1100" dirty="0">
              <a:solidFill>
                <a:schemeClr val="tx1"/>
              </a:solidFill>
            </a:endParaRPr>
          </a:p>
          <a:p>
            <a:endParaRPr lang="en-US" sz="1100" dirty="0">
              <a:solidFill>
                <a:schemeClr val="tx1"/>
              </a:solidFill>
            </a:endParaRPr>
          </a:p>
          <a:p>
            <a:endParaRPr lang="en-US" sz="1100" dirty="0">
              <a:solidFill>
                <a:schemeClr val="tx1"/>
              </a:solidFill>
            </a:endParaRPr>
          </a:p>
          <a:p>
            <a:endParaRPr lang="en-US" sz="1100" dirty="0">
              <a:solidFill>
                <a:schemeClr val="tx1"/>
              </a:solidFill>
            </a:endParaRPr>
          </a:p>
        </p:txBody>
      </p:sp>
      <p:sp>
        <p:nvSpPr>
          <p:cNvPr id="7" name="Rectangle 6">
            <a:extLst>
              <a:ext uri="{FF2B5EF4-FFF2-40B4-BE49-F238E27FC236}">
                <a16:creationId xmlns:a16="http://schemas.microsoft.com/office/drawing/2014/main" id="{E8693EE6-79B8-376F-B896-C3A691065F81}"/>
              </a:ext>
            </a:extLst>
          </p:cNvPr>
          <p:cNvSpPr/>
          <p:nvPr/>
        </p:nvSpPr>
        <p:spPr>
          <a:xfrm>
            <a:off x="6361580" y="1603353"/>
            <a:ext cx="2895601" cy="4648253"/>
          </a:xfrm>
          <a:prstGeom prst="rect">
            <a:avLst/>
          </a:prstGeom>
          <a:solidFill>
            <a:srgbClr val="C4EDF8">
              <a:alpha val="54902"/>
            </a:srgbClr>
          </a:solidFill>
          <a:ln>
            <a:solidFill>
              <a:srgbClr val="D6D3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sz="1200" b="1" dirty="0">
              <a:solidFill>
                <a:schemeClr val="tx1"/>
              </a:solidFill>
            </a:endParaRPr>
          </a:p>
          <a:p>
            <a:endParaRPr lang="en-US" sz="1200" b="1" dirty="0">
              <a:solidFill>
                <a:schemeClr val="tx1"/>
              </a:solidFill>
            </a:endParaRPr>
          </a:p>
          <a:p>
            <a:endParaRPr lang="en-US" sz="1200" b="1" dirty="0">
              <a:solidFill>
                <a:schemeClr val="tx1"/>
              </a:solidFill>
            </a:endParaRPr>
          </a:p>
        </p:txBody>
      </p:sp>
      <p:sp>
        <p:nvSpPr>
          <p:cNvPr id="13" name="Rectangle 12">
            <a:extLst>
              <a:ext uri="{FF2B5EF4-FFF2-40B4-BE49-F238E27FC236}">
                <a16:creationId xmlns:a16="http://schemas.microsoft.com/office/drawing/2014/main" id="{5DB58E36-47D7-C4B5-64D9-5563EEC408C8}"/>
              </a:ext>
            </a:extLst>
          </p:cNvPr>
          <p:cNvSpPr/>
          <p:nvPr/>
        </p:nvSpPr>
        <p:spPr>
          <a:xfrm>
            <a:off x="35861" y="6281028"/>
            <a:ext cx="12098980" cy="553998"/>
          </a:xfrm>
          <a:prstGeom prst="rect">
            <a:avLst/>
          </a:prstGeom>
          <a:solidFill>
            <a:srgbClr val="46AE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t>For information about assessing for and/or managing common comorbidities observed in COPD , visit </a:t>
            </a:r>
            <a:r>
              <a:rPr lang="en-GB" sz="1400" b="1" dirty="0">
                <a:hlinkClick r:id="rId6"/>
              </a:rPr>
              <a:t>www.</a:t>
            </a:r>
            <a:r>
              <a:rPr lang="en-GB" sz="1400" b="1" dirty="0">
                <a:solidFill>
                  <a:srgbClr val="C00000"/>
                </a:solidFill>
                <a:highlight>
                  <a:srgbClr val="FFFF00"/>
                </a:highlight>
                <a:hlinkClick r:id="rId6"/>
              </a:rPr>
              <a:t>xxxx</a:t>
            </a:r>
            <a:r>
              <a:rPr lang="en-GB" sz="1400" b="1" dirty="0">
                <a:hlinkClick r:id="rId6"/>
              </a:rPr>
              <a:t>.co.uk</a:t>
            </a:r>
            <a:r>
              <a:rPr lang="en-GB" sz="1400" b="1" dirty="0"/>
              <a:t> or scan this QR code</a:t>
            </a:r>
          </a:p>
        </p:txBody>
      </p:sp>
      <p:sp>
        <p:nvSpPr>
          <p:cNvPr id="16" name="Rectangle 15">
            <a:extLst>
              <a:ext uri="{FF2B5EF4-FFF2-40B4-BE49-F238E27FC236}">
                <a16:creationId xmlns:a16="http://schemas.microsoft.com/office/drawing/2014/main" id="{E454F615-4D9C-C7D6-3CDC-FB5EB6D0B1CC}"/>
              </a:ext>
            </a:extLst>
          </p:cNvPr>
          <p:cNvSpPr/>
          <p:nvPr/>
        </p:nvSpPr>
        <p:spPr>
          <a:xfrm>
            <a:off x="11430000" y="6281028"/>
            <a:ext cx="551756" cy="553998"/>
          </a:xfrm>
          <a:prstGeom prst="rect">
            <a:avLst/>
          </a:prstGeom>
          <a:solidFill>
            <a:schemeClr val="bg1"/>
          </a:solidFill>
          <a:ln w="254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Add QR Code</a:t>
            </a:r>
          </a:p>
        </p:txBody>
      </p:sp>
      <p:sp>
        <p:nvSpPr>
          <p:cNvPr id="5" name="TextBox 4"/>
          <p:cNvSpPr txBox="1"/>
          <p:nvPr/>
        </p:nvSpPr>
        <p:spPr>
          <a:xfrm>
            <a:off x="6343652" y="1610405"/>
            <a:ext cx="2895600" cy="1169551"/>
          </a:xfrm>
          <a:prstGeom prst="rect">
            <a:avLst/>
          </a:prstGeom>
          <a:noFill/>
        </p:spPr>
        <p:txBody>
          <a:bodyPr wrap="square" rtlCol="0">
            <a:spAutoFit/>
          </a:bodyPr>
          <a:lstStyle/>
          <a:p>
            <a:pPr algn="just"/>
            <a:r>
              <a:rPr lang="en-GB" sz="1000" b="1" dirty="0"/>
              <a:t>Patients with COPD are at increased risk of osteoporosis</a:t>
            </a:r>
            <a:r>
              <a:rPr lang="en-GB" sz="1000" dirty="0"/>
              <a:t>. Both disease and treatment related factors contribute to osteoporosis risk. </a:t>
            </a:r>
            <a:r>
              <a:rPr lang="en-GB" sz="1000" b="1" dirty="0"/>
              <a:t>Measures to reduce the risk of osteoporosis include smoking cessation, promoting physical activity / weight bearing exercise, and minimising OCS exposure</a:t>
            </a:r>
            <a:r>
              <a:rPr lang="en-GB" sz="1000" dirty="0"/>
              <a:t>, among others. </a:t>
            </a:r>
          </a:p>
        </p:txBody>
      </p:sp>
      <p:sp>
        <p:nvSpPr>
          <p:cNvPr id="15" name="TextBox 14"/>
          <p:cNvSpPr txBox="1"/>
          <p:nvPr/>
        </p:nvSpPr>
        <p:spPr>
          <a:xfrm>
            <a:off x="6352604" y="2786076"/>
            <a:ext cx="2895600" cy="3454792"/>
          </a:xfrm>
          <a:prstGeom prst="rect">
            <a:avLst/>
          </a:prstGeom>
          <a:noFill/>
        </p:spPr>
        <p:txBody>
          <a:bodyPr wrap="square" rtlCol="0">
            <a:spAutoFit/>
          </a:bodyPr>
          <a:lstStyle/>
          <a:p>
            <a:r>
              <a:rPr lang="en-GB" sz="1200" b="1" u="sng" dirty="0"/>
              <a:t>Recommendation</a:t>
            </a:r>
          </a:p>
          <a:p>
            <a:r>
              <a:rPr lang="en-GB" sz="1000" dirty="0"/>
              <a:t>Assess bone health for all patients with COPD using </a:t>
            </a:r>
            <a:r>
              <a:rPr lang="en-GB" sz="1000" dirty="0">
                <a:hlinkClick r:id="rId7"/>
              </a:rPr>
              <a:t>FRAX</a:t>
            </a:r>
            <a:r>
              <a:rPr lang="en-GB" sz="1000" dirty="0"/>
              <a:t>. </a:t>
            </a:r>
          </a:p>
          <a:p>
            <a:endParaRPr lang="en-GB" sz="1200" dirty="0"/>
          </a:p>
          <a:p>
            <a:endParaRPr lang="en-GB" sz="1200" dirty="0"/>
          </a:p>
          <a:p>
            <a:endParaRPr lang="en-GB" sz="1050" dirty="0"/>
          </a:p>
          <a:p>
            <a:r>
              <a:rPr lang="en-GB" sz="1000" dirty="0"/>
              <a:t>and follow </a:t>
            </a:r>
            <a:r>
              <a:rPr lang="en-GB" sz="1000" dirty="0">
                <a:hlinkClick r:id="rId8"/>
              </a:rPr>
              <a:t>National Osteoporosis Guideline Group (NOGG) guidelines</a:t>
            </a:r>
            <a:r>
              <a:rPr lang="en-GB" sz="1000" dirty="0"/>
              <a:t>. </a:t>
            </a:r>
          </a:p>
          <a:p>
            <a:endParaRPr lang="en-GB" sz="300" dirty="0"/>
          </a:p>
          <a:p>
            <a:pPr algn="ctr"/>
            <a:r>
              <a:rPr lang="en-GB" sz="900" b="1" dirty="0"/>
              <a:t>*NB. 3 or more short courses of prednisolone 30mg od has the same cumulative oral corticosteroid dose as 3 months treatment at 5mg daily.</a:t>
            </a:r>
          </a:p>
          <a:p>
            <a:endParaRPr lang="en-GB" sz="500" dirty="0"/>
          </a:p>
          <a:p>
            <a:r>
              <a:rPr lang="en-GB" sz="1000" dirty="0"/>
              <a:t>If:</a:t>
            </a:r>
          </a:p>
          <a:p>
            <a:pPr marL="171450" indent="-171450">
              <a:buFontTx/>
              <a:buChar char="-"/>
            </a:pPr>
            <a:r>
              <a:rPr lang="en-GB" sz="1000" dirty="0"/>
              <a:t>Receiving maintenance prednisolone 5mg od or more for 3 months (or equivalent)*, arrange a DEXA scan and treat as per guidelines.</a:t>
            </a:r>
          </a:p>
          <a:p>
            <a:endParaRPr lang="en-GB" sz="600" dirty="0"/>
          </a:p>
          <a:p>
            <a:pPr marL="171450" indent="-171450">
              <a:buFontTx/>
              <a:buChar char="-"/>
            </a:pPr>
            <a:r>
              <a:rPr lang="en-GB" sz="1000" dirty="0"/>
              <a:t>If a history of vertebral or other major osteoporotic fracture, consider treatment with Alendronate 70mg or </a:t>
            </a:r>
            <a:r>
              <a:rPr lang="en-GB" sz="1000" dirty="0" err="1"/>
              <a:t>Risedronate</a:t>
            </a:r>
            <a:r>
              <a:rPr lang="en-GB" sz="1000" dirty="0"/>
              <a:t> 35mg once weekly along with Calcium 1-1.2 grams and </a:t>
            </a:r>
            <a:r>
              <a:rPr lang="en-GB" sz="1000" dirty="0" err="1"/>
              <a:t>Colecalciferol</a:t>
            </a:r>
            <a:r>
              <a:rPr lang="en-GB" sz="1000" dirty="0"/>
              <a:t> 800 units daily. </a:t>
            </a:r>
            <a:endParaRPr lang="en-GB" sz="1200" dirty="0"/>
          </a:p>
        </p:txBody>
      </p:sp>
      <p:sp>
        <p:nvSpPr>
          <p:cNvPr id="17" name="Rectangle 16">
            <a:extLst>
              <a:ext uri="{FF2B5EF4-FFF2-40B4-BE49-F238E27FC236}">
                <a16:creationId xmlns:a16="http://schemas.microsoft.com/office/drawing/2014/main" id="{E454F615-4D9C-C7D6-3CDC-FB5EB6D0B1CC}"/>
              </a:ext>
            </a:extLst>
          </p:cNvPr>
          <p:cNvSpPr/>
          <p:nvPr/>
        </p:nvSpPr>
        <p:spPr>
          <a:xfrm>
            <a:off x="7379381" y="3245226"/>
            <a:ext cx="623536" cy="553998"/>
          </a:xfrm>
          <a:prstGeom prst="rect">
            <a:avLst/>
          </a:prstGeom>
          <a:solidFill>
            <a:schemeClr val="bg1"/>
          </a:solidFill>
          <a:ln w="254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Add QR Code</a:t>
            </a:r>
          </a:p>
        </p:txBody>
      </p:sp>
      <p:sp>
        <p:nvSpPr>
          <p:cNvPr id="18" name="Rectangle 17">
            <a:extLst>
              <a:ext uri="{FF2B5EF4-FFF2-40B4-BE49-F238E27FC236}">
                <a16:creationId xmlns:a16="http://schemas.microsoft.com/office/drawing/2014/main" id="{BF1636DD-CD26-BFD3-D5DA-01F4D9E14ED1}"/>
              </a:ext>
            </a:extLst>
          </p:cNvPr>
          <p:cNvSpPr/>
          <p:nvPr/>
        </p:nvSpPr>
        <p:spPr>
          <a:xfrm>
            <a:off x="6343630" y="816946"/>
            <a:ext cx="2895600" cy="746247"/>
          </a:xfrm>
          <a:prstGeom prst="rect">
            <a:avLst/>
          </a:prstGeom>
          <a:solidFill>
            <a:srgbClr val="FBBE3E">
              <a:alpha val="5803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Assess and Maintain </a:t>
            </a:r>
          </a:p>
          <a:p>
            <a:pPr algn="ctr"/>
            <a:r>
              <a:rPr lang="en-US" dirty="0">
                <a:solidFill>
                  <a:schemeClr val="tx1"/>
                </a:solidFill>
              </a:rPr>
              <a:t>Bone Health</a:t>
            </a:r>
          </a:p>
        </p:txBody>
      </p:sp>
      <p:sp>
        <p:nvSpPr>
          <p:cNvPr id="19" name="Rectangle 18">
            <a:extLst>
              <a:ext uri="{FF2B5EF4-FFF2-40B4-BE49-F238E27FC236}">
                <a16:creationId xmlns:a16="http://schemas.microsoft.com/office/drawing/2014/main" id="{81E51175-34E1-1F78-A5A9-C0CBF7C6C77D}"/>
              </a:ext>
            </a:extLst>
          </p:cNvPr>
          <p:cNvSpPr/>
          <p:nvPr/>
        </p:nvSpPr>
        <p:spPr>
          <a:xfrm>
            <a:off x="3076516" y="816946"/>
            <a:ext cx="3227346" cy="746247"/>
          </a:xfrm>
          <a:prstGeom prst="rect">
            <a:avLst/>
          </a:prstGeom>
          <a:solidFill>
            <a:srgbClr val="FBBE3E">
              <a:alpha val="5803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Assess and Modify Cardiovascular Risk</a:t>
            </a:r>
          </a:p>
        </p:txBody>
      </p:sp>
      <p:sp>
        <p:nvSpPr>
          <p:cNvPr id="20" name="Rectangle 19">
            <a:extLst>
              <a:ext uri="{FF2B5EF4-FFF2-40B4-BE49-F238E27FC236}">
                <a16:creationId xmlns:a16="http://schemas.microsoft.com/office/drawing/2014/main" id="{DC777B9F-46F9-239E-72D2-439795877EC6}"/>
              </a:ext>
            </a:extLst>
          </p:cNvPr>
          <p:cNvSpPr/>
          <p:nvPr/>
        </p:nvSpPr>
        <p:spPr>
          <a:xfrm>
            <a:off x="3076516" y="1617251"/>
            <a:ext cx="3227345" cy="4623617"/>
          </a:xfrm>
          <a:prstGeom prst="rect">
            <a:avLst/>
          </a:prstGeom>
          <a:solidFill>
            <a:srgbClr val="C4EDF8">
              <a:alpha val="54902"/>
            </a:srgbClr>
          </a:solidFill>
          <a:ln>
            <a:solidFill>
              <a:srgbClr val="D6D3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b="1" dirty="0">
                <a:solidFill>
                  <a:schemeClr val="tx1"/>
                </a:solidFill>
              </a:rPr>
              <a:t>People with COPD have an elevated risk of cardiovascular (CV) disease </a:t>
            </a:r>
            <a:r>
              <a:rPr lang="en-US" sz="1100" dirty="0">
                <a:solidFill>
                  <a:schemeClr val="tx1"/>
                </a:solidFill>
              </a:rPr>
              <a:t>compared with people without COPD. </a:t>
            </a:r>
          </a:p>
          <a:p>
            <a:endParaRPr lang="en-US" sz="500" dirty="0">
              <a:solidFill>
                <a:schemeClr val="tx1"/>
              </a:solidFill>
            </a:endParaRPr>
          </a:p>
          <a:p>
            <a:r>
              <a:rPr lang="en-US" sz="1100" dirty="0">
                <a:solidFill>
                  <a:schemeClr val="tx1"/>
                </a:solidFill>
              </a:rPr>
              <a:t>The </a:t>
            </a:r>
            <a:r>
              <a:rPr lang="en-US" sz="1200" b="1" dirty="0">
                <a:solidFill>
                  <a:schemeClr val="tx1"/>
                </a:solidFill>
              </a:rPr>
              <a:t>risk of CV events </a:t>
            </a:r>
            <a:r>
              <a:rPr lang="en-US" sz="1100" dirty="0">
                <a:solidFill>
                  <a:schemeClr val="tx1"/>
                </a:solidFill>
              </a:rPr>
              <a:t>is </a:t>
            </a:r>
            <a:r>
              <a:rPr lang="en-US" sz="1200" b="1" dirty="0">
                <a:solidFill>
                  <a:schemeClr val="tx1"/>
                </a:solidFill>
              </a:rPr>
              <a:t>significantly increased during and after exacerbations </a:t>
            </a:r>
            <a:r>
              <a:rPr lang="en-US" sz="1100" dirty="0">
                <a:solidFill>
                  <a:schemeClr val="tx1"/>
                </a:solidFill>
              </a:rPr>
              <a:t>of COPD.  A UK study revealed that the risk of a CV event was almost 15 x higher in the first 14 days post exacerbation. </a:t>
            </a:r>
          </a:p>
          <a:p>
            <a:endParaRPr lang="en-US" sz="500" dirty="0">
              <a:solidFill>
                <a:schemeClr val="tx1"/>
              </a:solidFill>
            </a:endParaRPr>
          </a:p>
          <a:p>
            <a:r>
              <a:rPr lang="en-US" sz="1200" b="1" dirty="0">
                <a:solidFill>
                  <a:schemeClr val="tx1"/>
                </a:solidFill>
              </a:rPr>
              <a:t>Existing CV risk scores </a:t>
            </a:r>
            <a:r>
              <a:rPr lang="en-US" sz="1100" dirty="0">
                <a:solidFill>
                  <a:schemeClr val="tx1"/>
                </a:solidFill>
              </a:rPr>
              <a:t>(e.g. QRISK3) </a:t>
            </a:r>
            <a:r>
              <a:rPr lang="en-US" sz="1200" b="1" dirty="0">
                <a:solidFill>
                  <a:schemeClr val="tx1"/>
                </a:solidFill>
              </a:rPr>
              <a:t>underestimate the CV risk in people with COPD</a:t>
            </a:r>
            <a:r>
              <a:rPr lang="en-US" sz="1100" b="1" dirty="0">
                <a:solidFill>
                  <a:schemeClr val="tx1"/>
                </a:solidFill>
              </a:rPr>
              <a:t>, </a:t>
            </a:r>
            <a:r>
              <a:rPr lang="en-US" sz="1100" dirty="0">
                <a:solidFill>
                  <a:schemeClr val="tx1"/>
                </a:solidFill>
              </a:rPr>
              <a:t>particularly in younger and female patients, and all COPD patients should therefore be considered high risk. </a:t>
            </a:r>
          </a:p>
          <a:p>
            <a:endParaRPr lang="en-US" sz="500" dirty="0">
              <a:solidFill>
                <a:schemeClr val="tx1"/>
              </a:solidFill>
            </a:endParaRPr>
          </a:p>
          <a:p>
            <a:r>
              <a:rPr lang="en-US" sz="1200" b="1" u="sng" dirty="0">
                <a:solidFill>
                  <a:schemeClr val="tx1"/>
                </a:solidFill>
              </a:rPr>
              <a:t>Recommendation</a:t>
            </a:r>
          </a:p>
          <a:p>
            <a:r>
              <a:rPr lang="en-US" sz="1100" dirty="0">
                <a:solidFill>
                  <a:schemeClr val="tx1"/>
                </a:solidFill>
              </a:rPr>
              <a:t>All patients with COPD should be assessed for conventional CV risk factors (see </a:t>
            </a:r>
            <a:r>
              <a:rPr lang="en-US" sz="1100" dirty="0">
                <a:solidFill>
                  <a:schemeClr val="tx1"/>
                </a:solidFill>
                <a:hlinkClick r:id="rId9"/>
              </a:rPr>
              <a:t>NICE Guideline 238</a:t>
            </a:r>
            <a:r>
              <a:rPr lang="en-US" sz="1100" dirty="0">
                <a:solidFill>
                  <a:schemeClr val="tx1"/>
                </a:solidFill>
              </a:rPr>
              <a:t>).</a:t>
            </a:r>
          </a:p>
          <a:p>
            <a:r>
              <a:rPr lang="en-US" sz="1100" dirty="0">
                <a:solidFill>
                  <a:schemeClr val="tx1"/>
                </a:solidFill>
              </a:rPr>
              <a:t>Assess for:  </a:t>
            </a:r>
          </a:p>
          <a:p>
            <a:pPr marL="171450" indent="-171450">
              <a:buFontTx/>
              <a:buChar char="-"/>
            </a:pPr>
            <a:r>
              <a:rPr lang="en-US" sz="1100" dirty="0">
                <a:solidFill>
                  <a:schemeClr val="tx1"/>
                </a:solidFill>
              </a:rPr>
              <a:t>Diabetes</a:t>
            </a:r>
          </a:p>
          <a:p>
            <a:pPr marL="171450" indent="-171450">
              <a:buFontTx/>
              <a:buChar char="-"/>
            </a:pPr>
            <a:r>
              <a:rPr lang="en-US" sz="1100" dirty="0">
                <a:solidFill>
                  <a:schemeClr val="tx1"/>
                </a:solidFill>
              </a:rPr>
              <a:t>Hypertension</a:t>
            </a:r>
          </a:p>
          <a:p>
            <a:pPr marL="171450" indent="-171450">
              <a:buFontTx/>
              <a:buChar char="-"/>
            </a:pPr>
            <a:r>
              <a:rPr lang="en-US" sz="1100" dirty="0">
                <a:solidFill>
                  <a:schemeClr val="tx1"/>
                </a:solidFill>
              </a:rPr>
              <a:t>Hyperlipidemia</a:t>
            </a:r>
          </a:p>
          <a:p>
            <a:pPr marL="171450" indent="-171450">
              <a:buFontTx/>
              <a:buChar char="-"/>
            </a:pPr>
            <a:r>
              <a:rPr lang="en-US" sz="1100" dirty="0">
                <a:solidFill>
                  <a:schemeClr val="tx1"/>
                </a:solidFill>
              </a:rPr>
              <a:t>Smoking</a:t>
            </a:r>
          </a:p>
          <a:p>
            <a:r>
              <a:rPr lang="en-US" sz="1100" dirty="0">
                <a:solidFill>
                  <a:schemeClr val="tx1"/>
                </a:solidFill>
              </a:rPr>
              <a:t>Modify risk in accordance with relevant guidelines. </a:t>
            </a:r>
          </a:p>
          <a:p>
            <a:endParaRPr lang="en-US" sz="500" dirty="0">
              <a:solidFill>
                <a:schemeClr val="tx1"/>
              </a:solidFill>
            </a:endParaRPr>
          </a:p>
          <a:p>
            <a:r>
              <a:rPr lang="en-US" sz="1100" dirty="0">
                <a:solidFill>
                  <a:schemeClr val="tx1"/>
                </a:solidFill>
              </a:rPr>
              <a:t>COPD should be considered an independent risk factor and treatment should be </a:t>
            </a:r>
            <a:r>
              <a:rPr lang="en-US" sz="1100" dirty="0" err="1">
                <a:solidFill>
                  <a:schemeClr val="tx1"/>
                </a:solidFill>
              </a:rPr>
              <a:t>optimised</a:t>
            </a:r>
            <a:r>
              <a:rPr lang="en-US" sz="1100" dirty="0">
                <a:solidFill>
                  <a:schemeClr val="tx1"/>
                </a:solidFill>
              </a:rPr>
              <a:t> in accordance with this guideline (page 2). </a:t>
            </a:r>
          </a:p>
        </p:txBody>
      </p:sp>
      <p:sp>
        <p:nvSpPr>
          <p:cNvPr id="21" name="Rectangle 20">
            <a:extLst>
              <a:ext uri="{FF2B5EF4-FFF2-40B4-BE49-F238E27FC236}">
                <a16:creationId xmlns:a16="http://schemas.microsoft.com/office/drawing/2014/main" id="{EEA6CF76-19BC-46F4-2D50-3A15900B1B60}"/>
              </a:ext>
            </a:extLst>
          </p:cNvPr>
          <p:cNvSpPr/>
          <p:nvPr/>
        </p:nvSpPr>
        <p:spPr>
          <a:xfrm>
            <a:off x="35861" y="816946"/>
            <a:ext cx="2982926" cy="746247"/>
          </a:xfrm>
          <a:prstGeom prst="rect">
            <a:avLst/>
          </a:prstGeom>
          <a:solidFill>
            <a:srgbClr val="FBBE3E">
              <a:alpha val="5803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Assess and Modify Exacerbation Risk</a:t>
            </a:r>
          </a:p>
        </p:txBody>
      </p:sp>
      <p:sp>
        <p:nvSpPr>
          <p:cNvPr id="22" name="Rectangle 21">
            <a:extLst>
              <a:ext uri="{FF2B5EF4-FFF2-40B4-BE49-F238E27FC236}">
                <a16:creationId xmlns:a16="http://schemas.microsoft.com/office/drawing/2014/main" id="{C76B7E2B-5B75-8327-8C8B-347A9ADC6C97}"/>
              </a:ext>
            </a:extLst>
          </p:cNvPr>
          <p:cNvSpPr/>
          <p:nvPr/>
        </p:nvSpPr>
        <p:spPr>
          <a:xfrm>
            <a:off x="35861" y="1603603"/>
            <a:ext cx="2982926" cy="4637265"/>
          </a:xfrm>
          <a:prstGeom prst="rect">
            <a:avLst/>
          </a:prstGeom>
          <a:solidFill>
            <a:srgbClr val="C4EDF8">
              <a:alpha val="54902"/>
            </a:srgbClr>
          </a:solidFill>
          <a:ln>
            <a:solidFill>
              <a:srgbClr val="D6D3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100" b="1" dirty="0">
                <a:solidFill>
                  <a:schemeClr val="tx1"/>
                </a:solidFill>
              </a:rPr>
              <a:t>COPD exacerbations are </a:t>
            </a:r>
            <a:r>
              <a:rPr lang="en-US" sz="1100" dirty="0">
                <a:solidFill>
                  <a:schemeClr val="tx1"/>
                </a:solidFill>
              </a:rPr>
              <a:t>defined as </a:t>
            </a:r>
            <a:r>
              <a:rPr lang="en-US" sz="1100" b="1" dirty="0">
                <a:solidFill>
                  <a:schemeClr val="tx1"/>
                </a:solidFill>
              </a:rPr>
              <a:t>episodes of acute symptom worsening</a:t>
            </a:r>
            <a:r>
              <a:rPr lang="en-US" sz="1100" dirty="0">
                <a:solidFill>
                  <a:schemeClr val="tx1"/>
                </a:solidFill>
              </a:rPr>
              <a:t> and are </a:t>
            </a:r>
            <a:r>
              <a:rPr lang="en-US" sz="1100" b="1" dirty="0">
                <a:solidFill>
                  <a:schemeClr val="tx1"/>
                </a:solidFill>
              </a:rPr>
              <a:t>often associated</a:t>
            </a:r>
            <a:r>
              <a:rPr lang="en-US" sz="1100" dirty="0">
                <a:solidFill>
                  <a:schemeClr val="tx1"/>
                </a:solidFill>
              </a:rPr>
              <a:t> with local/systemic </a:t>
            </a:r>
            <a:r>
              <a:rPr lang="en-US" sz="1100" b="1" dirty="0">
                <a:solidFill>
                  <a:schemeClr val="tx1"/>
                </a:solidFill>
              </a:rPr>
              <a:t>inflammation. </a:t>
            </a:r>
          </a:p>
          <a:p>
            <a:endParaRPr lang="en-US" sz="500" dirty="0">
              <a:solidFill>
                <a:schemeClr val="tx1"/>
              </a:solidFill>
            </a:endParaRPr>
          </a:p>
          <a:p>
            <a:r>
              <a:rPr lang="en-US" sz="1100" b="1" dirty="0">
                <a:solidFill>
                  <a:schemeClr val="tx1"/>
                </a:solidFill>
              </a:rPr>
              <a:t>Exacerbations</a:t>
            </a:r>
            <a:r>
              <a:rPr lang="en-US" sz="1100" dirty="0">
                <a:solidFill>
                  <a:schemeClr val="tx1"/>
                </a:solidFill>
              </a:rPr>
              <a:t> significantly </a:t>
            </a:r>
            <a:r>
              <a:rPr lang="en-US" sz="1100" b="1" dirty="0">
                <a:solidFill>
                  <a:schemeClr val="tx1"/>
                </a:solidFill>
              </a:rPr>
              <a:t>impact symptom burden, quality of life, </a:t>
            </a:r>
            <a:r>
              <a:rPr lang="en-US" sz="1100" dirty="0">
                <a:solidFill>
                  <a:schemeClr val="tx1"/>
                </a:solidFill>
              </a:rPr>
              <a:t>rate of </a:t>
            </a:r>
            <a:r>
              <a:rPr lang="en-US" sz="1100" b="1" dirty="0">
                <a:solidFill>
                  <a:schemeClr val="tx1"/>
                </a:solidFill>
              </a:rPr>
              <a:t>lung function decline</a:t>
            </a:r>
            <a:r>
              <a:rPr lang="en-US" sz="1100" dirty="0">
                <a:solidFill>
                  <a:schemeClr val="tx1"/>
                </a:solidFill>
              </a:rPr>
              <a:t>, risk of important </a:t>
            </a:r>
            <a:r>
              <a:rPr lang="en-US" sz="1100" b="1" dirty="0">
                <a:solidFill>
                  <a:schemeClr val="tx1"/>
                </a:solidFill>
              </a:rPr>
              <a:t>comorbidities</a:t>
            </a:r>
            <a:r>
              <a:rPr lang="en-US" sz="1100" dirty="0">
                <a:solidFill>
                  <a:schemeClr val="tx1"/>
                </a:solidFill>
              </a:rPr>
              <a:t>, and </a:t>
            </a:r>
            <a:r>
              <a:rPr lang="en-US" sz="1100" b="1" dirty="0">
                <a:solidFill>
                  <a:schemeClr val="tx1"/>
                </a:solidFill>
              </a:rPr>
              <a:t>mortality</a:t>
            </a:r>
            <a:r>
              <a:rPr lang="en-US" sz="1100" dirty="0">
                <a:solidFill>
                  <a:schemeClr val="tx1"/>
                </a:solidFill>
              </a:rPr>
              <a:t>. </a:t>
            </a:r>
          </a:p>
          <a:p>
            <a:endParaRPr lang="en-US" sz="500" dirty="0">
              <a:solidFill>
                <a:schemeClr val="tx1"/>
              </a:solidFill>
            </a:endParaRPr>
          </a:p>
          <a:p>
            <a:r>
              <a:rPr lang="en-US" sz="1100" dirty="0">
                <a:solidFill>
                  <a:schemeClr val="tx1"/>
                </a:solidFill>
              </a:rPr>
              <a:t>The </a:t>
            </a:r>
            <a:r>
              <a:rPr lang="en-US" sz="1100" b="1" dirty="0">
                <a:solidFill>
                  <a:schemeClr val="tx1"/>
                </a:solidFill>
              </a:rPr>
              <a:t>risk of exacerbations is</a:t>
            </a:r>
            <a:r>
              <a:rPr lang="en-US" sz="1100" dirty="0">
                <a:solidFill>
                  <a:schemeClr val="tx1"/>
                </a:solidFill>
              </a:rPr>
              <a:t> significantly </a:t>
            </a:r>
            <a:r>
              <a:rPr lang="en-US" sz="1100" b="1" dirty="0">
                <a:solidFill>
                  <a:schemeClr val="tx1"/>
                </a:solidFill>
              </a:rPr>
              <a:t>increased</a:t>
            </a:r>
            <a:r>
              <a:rPr lang="en-US" sz="1100" dirty="0">
                <a:solidFill>
                  <a:schemeClr val="tx1"/>
                </a:solidFill>
              </a:rPr>
              <a:t> among people with: </a:t>
            </a:r>
          </a:p>
          <a:p>
            <a:pPr marL="171450" indent="-171450">
              <a:buFontTx/>
              <a:buChar char="-"/>
            </a:pPr>
            <a:r>
              <a:rPr lang="en-US" sz="1100" b="1" dirty="0">
                <a:solidFill>
                  <a:schemeClr val="tx1"/>
                </a:solidFill>
              </a:rPr>
              <a:t>High symptom burden </a:t>
            </a:r>
            <a:r>
              <a:rPr lang="en-US" sz="1100" dirty="0">
                <a:solidFill>
                  <a:schemeClr val="tx1"/>
                </a:solidFill>
              </a:rPr>
              <a:t>(</a:t>
            </a:r>
            <a:r>
              <a:rPr lang="en-US" sz="1100" dirty="0" err="1">
                <a:solidFill>
                  <a:schemeClr val="tx1"/>
                </a:solidFill>
              </a:rPr>
              <a:t>dyspnoea</a:t>
            </a:r>
            <a:r>
              <a:rPr lang="en-US" sz="1100" dirty="0">
                <a:solidFill>
                  <a:schemeClr val="tx1"/>
                </a:solidFill>
              </a:rPr>
              <a:t>, chronic bronchitis).</a:t>
            </a:r>
          </a:p>
          <a:p>
            <a:pPr marL="171450" indent="-171450">
              <a:buFontTx/>
              <a:buChar char="-"/>
            </a:pPr>
            <a:r>
              <a:rPr lang="en-US" sz="1100" b="1" dirty="0">
                <a:solidFill>
                  <a:schemeClr val="tx1"/>
                </a:solidFill>
              </a:rPr>
              <a:t>Raised blood eosinophils</a:t>
            </a:r>
          </a:p>
          <a:p>
            <a:pPr marL="171450" indent="-171450">
              <a:buFontTx/>
              <a:buChar char="-"/>
            </a:pPr>
            <a:r>
              <a:rPr lang="en-US" sz="1100" b="1" dirty="0">
                <a:solidFill>
                  <a:schemeClr val="tx1"/>
                </a:solidFill>
              </a:rPr>
              <a:t>History of past exacerbations</a:t>
            </a:r>
          </a:p>
          <a:p>
            <a:pPr marL="171450" indent="-171450">
              <a:buFontTx/>
              <a:buChar char="-"/>
            </a:pPr>
            <a:r>
              <a:rPr lang="en-US" sz="1100" dirty="0">
                <a:solidFill>
                  <a:schemeClr val="tx1"/>
                </a:solidFill>
              </a:rPr>
              <a:t>Certain </a:t>
            </a:r>
            <a:r>
              <a:rPr lang="en-US" sz="1100" b="1" dirty="0">
                <a:solidFill>
                  <a:schemeClr val="tx1"/>
                </a:solidFill>
              </a:rPr>
              <a:t>comorbidities</a:t>
            </a:r>
            <a:r>
              <a:rPr lang="en-US" sz="1100" dirty="0">
                <a:solidFill>
                  <a:schemeClr val="tx1"/>
                </a:solidFill>
              </a:rPr>
              <a:t> (e.g. GORD and CV disease). </a:t>
            </a:r>
          </a:p>
          <a:p>
            <a:pPr marL="171450" indent="-171450">
              <a:buFontTx/>
              <a:buChar char="-"/>
            </a:pPr>
            <a:endParaRPr lang="en-US" sz="500" dirty="0">
              <a:solidFill>
                <a:schemeClr val="tx1"/>
              </a:solidFill>
            </a:endParaRPr>
          </a:p>
          <a:p>
            <a:r>
              <a:rPr lang="en-US" sz="1200" b="1" u="sng" dirty="0">
                <a:solidFill>
                  <a:schemeClr val="tx1"/>
                </a:solidFill>
              </a:rPr>
              <a:t>Reducing exacerbation risk </a:t>
            </a:r>
            <a:r>
              <a:rPr lang="en-US" sz="1100" b="1" u="sng" dirty="0">
                <a:solidFill>
                  <a:schemeClr val="tx1"/>
                </a:solidFill>
              </a:rPr>
              <a:t>is a key goal of COPD treatment. </a:t>
            </a:r>
          </a:p>
          <a:p>
            <a:pPr marL="171450" indent="-171450">
              <a:buFontTx/>
              <a:buChar char="-"/>
            </a:pPr>
            <a:r>
              <a:rPr lang="en-US" sz="1100" dirty="0">
                <a:solidFill>
                  <a:schemeClr val="tx1"/>
                </a:solidFill>
              </a:rPr>
              <a:t>Single inhaled triple therapy (SITT) is recommended for people with past history of exacerbations and blood eosinophils ≥  0.3 x 10</a:t>
            </a:r>
            <a:r>
              <a:rPr lang="en-US" sz="1100" baseline="30000" dirty="0">
                <a:solidFill>
                  <a:schemeClr val="tx1"/>
                </a:solidFill>
              </a:rPr>
              <a:t>9</a:t>
            </a:r>
            <a:r>
              <a:rPr lang="en-US" sz="1100" dirty="0">
                <a:solidFill>
                  <a:schemeClr val="tx1"/>
                </a:solidFill>
              </a:rPr>
              <a:t>/L (page 2).</a:t>
            </a:r>
          </a:p>
          <a:p>
            <a:pPr marL="171450" indent="-171450">
              <a:buFontTx/>
              <a:buChar char="-"/>
            </a:pPr>
            <a:r>
              <a:rPr lang="en-US" sz="1100" dirty="0">
                <a:solidFill>
                  <a:schemeClr val="tx1"/>
                </a:solidFill>
              </a:rPr>
              <a:t>People with blood eosinophils between 0.1 and 0.3 x 10</a:t>
            </a:r>
            <a:r>
              <a:rPr lang="en-US" sz="1100" baseline="30000" dirty="0">
                <a:solidFill>
                  <a:schemeClr val="tx1"/>
                </a:solidFill>
              </a:rPr>
              <a:t>9</a:t>
            </a:r>
            <a:r>
              <a:rPr lang="en-US" sz="1100" dirty="0">
                <a:solidFill>
                  <a:schemeClr val="tx1"/>
                </a:solidFill>
              </a:rPr>
              <a:t>/L are likely to benefit from SITT but decision to treat should be balanced against pneumonia risk </a:t>
            </a:r>
            <a:r>
              <a:rPr lang="en-US" sz="800" dirty="0">
                <a:solidFill>
                  <a:schemeClr val="tx1"/>
                </a:solidFill>
              </a:rPr>
              <a:t>(e.g. increased with frailty, history of recurrent pneumonia, mycobacterial infection). </a:t>
            </a:r>
          </a:p>
          <a:p>
            <a:pPr marL="171450" indent="-171450">
              <a:buFontTx/>
              <a:buChar char="-"/>
            </a:pPr>
            <a:endParaRPr lang="en-US" sz="1200" dirty="0">
              <a:solidFill>
                <a:schemeClr val="tx1"/>
              </a:solidFill>
            </a:endParaRPr>
          </a:p>
        </p:txBody>
      </p:sp>
    </p:spTree>
    <p:extLst>
      <p:ext uri="{BB962C8B-B14F-4D97-AF65-F5344CB8AC3E}">
        <p14:creationId xmlns:p14="http://schemas.microsoft.com/office/powerpoint/2010/main" val="16574846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1174624CA836641BE22D1EB9A9E2204" ma:contentTypeVersion="19" ma:contentTypeDescription="Create a new document." ma:contentTypeScope="" ma:versionID="8c534e726c896b57c82b5b99f4f319a2">
  <xsd:schema xmlns:xsd="http://www.w3.org/2001/XMLSchema" xmlns:xs="http://www.w3.org/2001/XMLSchema" xmlns:p="http://schemas.microsoft.com/office/2006/metadata/properties" xmlns:ns1="http://schemas.microsoft.com/sharepoint/v3" xmlns:ns2="f20c8ee1-5c4d-4fe6-a884-671ceaf52101" xmlns:ns3="daf8bb99-f63a-4e33-b200-ec62ac311639" targetNamespace="http://schemas.microsoft.com/office/2006/metadata/properties" ma:root="true" ma:fieldsID="27677d382d494c3cc9cf583fe71f4b5e" ns1:_="" ns2:_="" ns3:_="">
    <xsd:import namespace="http://schemas.microsoft.com/sharepoint/v3"/>
    <xsd:import namespace="f20c8ee1-5c4d-4fe6-a884-671ceaf52101"/>
    <xsd:import namespace="daf8bb99-f63a-4e33-b200-ec62ac31163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ObjectDetectorVersions" minOccurs="0"/>
                <xsd:element ref="ns2:lcf76f155ced4ddcb4097134ff3c332f" minOccurs="0"/>
                <xsd:element ref="ns3:TaxCatchAll" minOccurs="0"/>
                <xsd:element ref="ns3:SharedWithUsers" minOccurs="0"/>
                <xsd:element ref="ns3:SharedWithDetails" minOccurs="0"/>
                <xsd:element ref="ns1:_ip_UnifiedCompliancePolicyProperties" minOccurs="0"/>
                <xsd:element ref="ns1:_ip_UnifiedCompliancePolicyUIAc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3" nillable="true" ma:displayName="Unified Compliance Policy Properties" ma:hidden="true" ma:internalName="_ip_UnifiedCompliancePolicyProperties">
      <xsd:simpleType>
        <xsd:restriction base="dms:Note"/>
      </xsd:simpleType>
    </xsd:element>
    <xsd:element name="_ip_UnifiedCompliancePolicyUIAction" ma:index="2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20c8ee1-5c4d-4fe6-a884-671ceaf5210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af8bb99-f63a-4e33-b200-ec62ac311639"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e8631231-6f43-4857-8242-87355a4339e9}" ma:internalName="TaxCatchAll" ma:showField="CatchAllData" ma:web="daf8bb99-f63a-4e33-b200-ec62ac311639">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lcf76f155ced4ddcb4097134ff3c332f xmlns="f20c8ee1-5c4d-4fe6-a884-671ceaf52101">
      <Terms xmlns="http://schemas.microsoft.com/office/infopath/2007/PartnerControls"/>
    </lcf76f155ced4ddcb4097134ff3c332f>
    <TaxCatchAll xmlns="daf8bb99-f63a-4e33-b200-ec62ac311639"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345CEE4-7582-4922-BA80-AE0F1555A9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f20c8ee1-5c4d-4fe6-a884-671ceaf52101"/>
    <ds:schemaRef ds:uri="daf8bb99-f63a-4e33-b200-ec62ac31163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843A599-10B8-4A9F-9194-7674F20BDB42}">
  <ds:schemaRefs>
    <ds:schemaRef ds:uri="http://schemas.microsoft.com/office/2006/metadata/properties"/>
    <ds:schemaRef ds:uri="http://schemas.microsoft.com/office/infopath/2007/PartnerControls"/>
    <ds:schemaRef ds:uri="http://schemas.microsoft.com/sharepoint/v3"/>
    <ds:schemaRef ds:uri="f20c8ee1-5c4d-4fe6-a884-671ceaf52101"/>
    <ds:schemaRef ds:uri="daf8bb99-f63a-4e33-b200-ec62ac311639"/>
  </ds:schemaRefs>
</ds:datastoreItem>
</file>

<file path=customXml/itemProps3.xml><?xml version="1.0" encoding="utf-8"?>
<ds:datastoreItem xmlns:ds="http://schemas.openxmlformats.org/officeDocument/2006/customXml" ds:itemID="{F7F2E075-B14C-4B9F-B759-106F9BD2E18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12398</TotalTime>
  <Words>2668</Words>
  <Application>Microsoft Office PowerPoint</Application>
  <PresentationFormat>Widescreen</PresentationFormat>
  <Paragraphs>296</Paragraphs>
  <Slides>4</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Calibri Light</vt:lpstr>
      <vt:lpstr>Cambria Math</vt:lpstr>
      <vt:lpstr>Times New Roman</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Crooks</dc:creator>
  <cp:lastModifiedBy>KANE, Nancy (THE NEWCASTLE UPON TYNE HOSPITALS NHS FOUNDATION TRUST)</cp:lastModifiedBy>
  <cp:revision>108</cp:revision>
  <dcterms:created xsi:type="dcterms:W3CDTF">2025-01-14T20:37:10Z</dcterms:created>
  <dcterms:modified xsi:type="dcterms:W3CDTF">2025-03-21T14:00:03Z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0x01010031174624CA836641BE22D1EB9A9E2204</vt:lpwstr>
  </property>
  <property fmtid="{D5CDD505-2E9C-101B-9397-08002B2CF9AE}" pid="3" name="MediaServiceImageTags">
    <vt:lpwstr/>
  </property>
</Properties>
</file>