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0"/>
  </p:notesMasterIdLst>
  <p:sldIdLst>
    <p:sldId id="260" r:id="rId5"/>
    <p:sldId id="262" r:id="rId6"/>
    <p:sldId id="259" r:id="rId7"/>
    <p:sldId id="261" r:id="rId8"/>
    <p:sldId id="257" r:id="rId9"/>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4D8F2"/>
    <a:srgbClr val="E6E6E6"/>
    <a:srgbClr val="E8D9F3"/>
    <a:srgbClr val="203864"/>
    <a:srgbClr val="F3F3F4"/>
    <a:srgbClr val="E53D4A"/>
    <a:srgbClr val="FFFFFF"/>
    <a:srgbClr val="FE5450"/>
    <a:srgbClr val="FE4C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202" autoAdjust="0"/>
    <p:restoredTop sz="94673"/>
  </p:normalViewPr>
  <p:slideViewPr>
    <p:cSldViewPr snapToGrid="0">
      <p:cViewPr varScale="1">
        <p:scale>
          <a:sx n="130" d="100"/>
          <a:sy n="130" d="100"/>
        </p:scale>
        <p:origin x="1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138FE1-8716-ED4E-BDD6-FEC447C3A8E9}" type="datetimeFigureOut">
              <a:rPr lang="en-US" smtClean="0"/>
              <a:t>3/21/2025</a:t>
            </a:fld>
            <a:endParaRPr lang="en-US"/>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9EFCB7-9333-604F-B9C2-D18996CC3C83}" type="slidenum">
              <a:rPr lang="en-US" smtClean="0"/>
              <a:t>‹#›</a:t>
            </a:fld>
            <a:endParaRPr lang="en-US"/>
          </a:p>
        </p:txBody>
      </p:sp>
    </p:spTree>
    <p:extLst>
      <p:ext uri="{BB962C8B-B14F-4D97-AF65-F5344CB8AC3E}">
        <p14:creationId xmlns:p14="http://schemas.microsoft.com/office/powerpoint/2010/main" val="4129018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Removed </a:t>
            </a:r>
            <a:r>
              <a:rPr lang="en-US" dirty="0" err="1"/>
              <a:t>bricanyl</a:t>
            </a:r>
            <a:endParaRPr lang="en-US" dirty="0"/>
          </a:p>
          <a:p>
            <a:r>
              <a:rPr lang="en-US" dirty="0"/>
              <a:t>Added statement ‘unless using MART’, to SABA box</a:t>
            </a:r>
          </a:p>
          <a:p>
            <a:r>
              <a:rPr lang="en-US" dirty="0"/>
              <a:t>Removed statement re ‘off-label’ in MART box…. This is a recommended approach by BTS, NICE, SIGN guidelines so I don’t think we need to explicitly state that it is off-label here….</a:t>
            </a:r>
          </a:p>
        </p:txBody>
      </p:sp>
      <p:sp>
        <p:nvSpPr>
          <p:cNvPr id="4" name="Slide Number Placeholder 3"/>
          <p:cNvSpPr>
            <a:spLocks noGrp="1"/>
          </p:cNvSpPr>
          <p:nvPr>
            <p:ph type="sldNum" sz="quarter" idx="5"/>
          </p:nvPr>
        </p:nvSpPr>
        <p:spPr/>
        <p:txBody>
          <a:bodyPr/>
          <a:lstStyle/>
          <a:p>
            <a:fld id="{209EFCB7-9333-604F-B9C2-D18996CC3C83}" type="slidenum">
              <a:rPr lang="en-US" smtClean="0"/>
              <a:t>2</a:t>
            </a:fld>
            <a:endParaRPr lang="en-US"/>
          </a:p>
        </p:txBody>
      </p:sp>
    </p:spTree>
    <p:extLst>
      <p:ext uri="{BB962C8B-B14F-4D97-AF65-F5344CB8AC3E}">
        <p14:creationId xmlns:p14="http://schemas.microsoft.com/office/powerpoint/2010/main" val="30370586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9EFCB7-9333-604F-B9C2-D18996CC3C83}" type="slidenum">
              <a:rPr lang="en-US" smtClean="0"/>
              <a:t>3</a:t>
            </a:fld>
            <a:endParaRPr lang="en-US"/>
          </a:p>
        </p:txBody>
      </p:sp>
    </p:spTree>
    <p:extLst>
      <p:ext uri="{BB962C8B-B14F-4D97-AF65-F5344CB8AC3E}">
        <p14:creationId xmlns:p14="http://schemas.microsoft.com/office/powerpoint/2010/main" val="3752262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9EFCB7-9333-604F-B9C2-D18996CC3C83}" type="slidenum">
              <a:rPr lang="en-US" smtClean="0"/>
              <a:t>4</a:t>
            </a:fld>
            <a:endParaRPr lang="en-US"/>
          </a:p>
        </p:txBody>
      </p:sp>
    </p:spTree>
    <p:extLst>
      <p:ext uri="{BB962C8B-B14F-4D97-AF65-F5344CB8AC3E}">
        <p14:creationId xmlns:p14="http://schemas.microsoft.com/office/powerpoint/2010/main" val="544860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B51B8E4-30C1-49C4-B0A6-2ED7005B67E3}" type="datetimeFigureOut">
              <a:rPr lang="en-GB" smtClean="0"/>
              <a:t>21/03/2025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C0D2BF-EB41-47A9-8D2F-BB78D8A42EF9}" type="slidenum">
              <a:rPr lang="en-GB" smtClean="0"/>
              <a:t>‹#›</a:t>
            </a:fld>
            <a:endParaRPr lang="en-GB"/>
          </a:p>
        </p:txBody>
      </p:sp>
    </p:spTree>
    <p:extLst>
      <p:ext uri="{BB962C8B-B14F-4D97-AF65-F5344CB8AC3E}">
        <p14:creationId xmlns:p14="http://schemas.microsoft.com/office/powerpoint/2010/main" val="3697892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51B8E4-30C1-49C4-B0A6-2ED7005B67E3}" type="datetimeFigureOut">
              <a:rPr lang="en-GB" smtClean="0"/>
              <a:t>21/03/2025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C0D2BF-EB41-47A9-8D2F-BB78D8A42EF9}" type="slidenum">
              <a:rPr lang="en-GB" smtClean="0"/>
              <a:t>‹#›</a:t>
            </a:fld>
            <a:endParaRPr lang="en-GB"/>
          </a:p>
        </p:txBody>
      </p:sp>
    </p:spTree>
    <p:extLst>
      <p:ext uri="{BB962C8B-B14F-4D97-AF65-F5344CB8AC3E}">
        <p14:creationId xmlns:p14="http://schemas.microsoft.com/office/powerpoint/2010/main" val="83239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51B8E4-30C1-49C4-B0A6-2ED7005B67E3}" type="datetimeFigureOut">
              <a:rPr lang="en-GB" smtClean="0"/>
              <a:t>21/03/2025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C0D2BF-EB41-47A9-8D2F-BB78D8A42EF9}" type="slidenum">
              <a:rPr lang="en-GB" smtClean="0"/>
              <a:t>‹#›</a:t>
            </a:fld>
            <a:endParaRPr lang="en-GB"/>
          </a:p>
        </p:txBody>
      </p:sp>
    </p:spTree>
    <p:extLst>
      <p:ext uri="{BB962C8B-B14F-4D97-AF65-F5344CB8AC3E}">
        <p14:creationId xmlns:p14="http://schemas.microsoft.com/office/powerpoint/2010/main" val="3236146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51B8E4-30C1-49C4-B0A6-2ED7005B67E3}" type="datetimeFigureOut">
              <a:rPr lang="en-GB" smtClean="0"/>
              <a:t>21/03/2025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C0D2BF-EB41-47A9-8D2F-BB78D8A42EF9}" type="slidenum">
              <a:rPr lang="en-GB" smtClean="0"/>
              <a:t>‹#›</a:t>
            </a:fld>
            <a:endParaRPr lang="en-GB"/>
          </a:p>
        </p:txBody>
      </p:sp>
    </p:spTree>
    <p:extLst>
      <p:ext uri="{BB962C8B-B14F-4D97-AF65-F5344CB8AC3E}">
        <p14:creationId xmlns:p14="http://schemas.microsoft.com/office/powerpoint/2010/main" val="1830842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B51B8E4-30C1-49C4-B0A6-2ED7005B67E3}" type="datetimeFigureOut">
              <a:rPr lang="en-GB" smtClean="0"/>
              <a:t>21/03/2025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8C0D2BF-EB41-47A9-8D2F-BB78D8A42EF9}" type="slidenum">
              <a:rPr lang="en-GB" smtClean="0"/>
              <a:t>‹#›</a:t>
            </a:fld>
            <a:endParaRPr lang="en-GB"/>
          </a:p>
        </p:txBody>
      </p:sp>
    </p:spTree>
    <p:extLst>
      <p:ext uri="{BB962C8B-B14F-4D97-AF65-F5344CB8AC3E}">
        <p14:creationId xmlns:p14="http://schemas.microsoft.com/office/powerpoint/2010/main" val="3485883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B51B8E4-30C1-49C4-B0A6-2ED7005B67E3}" type="datetimeFigureOut">
              <a:rPr lang="en-GB" smtClean="0"/>
              <a:t>21/03/2025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C0D2BF-EB41-47A9-8D2F-BB78D8A42EF9}" type="slidenum">
              <a:rPr lang="en-GB" smtClean="0"/>
              <a:t>‹#›</a:t>
            </a:fld>
            <a:endParaRPr lang="en-GB"/>
          </a:p>
        </p:txBody>
      </p:sp>
    </p:spTree>
    <p:extLst>
      <p:ext uri="{BB962C8B-B14F-4D97-AF65-F5344CB8AC3E}">
        <p14:creationId xmlns:p14="http://schemas.microsoft.com/office/powerpoint/2010/main" val="2451789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51B8E4-30C1-49C4-B0A6-2ED7005B67E3}" type="datetimeFigureOut">
              <a:rPr lang="en-GB" smtClean="0"/>
              <a:t>21/03/2025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8C0D2BF-EB41-47A9-8D2F-BB78D8A42EF9}" type="slidenum">
              <a:rPr lang="en-GB" smtClean="0"/>
              <a:t>‹#›</a:t>
            </a:fld>
            <a:endParaRPr lang="en-GB"/>
          </a:p>
        </p:txBody>
      </p:sp>
    </p:spTree>
    <p:extLst>
      <p:ext uri="{BB962C8B-B14F-4D97-AF65-F5344CB8AC3E}">
        <p14:creationId xmlns:p14="http://schemas.microsoft.com/office/powerpoint/2010/main" val="1100240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B51B8E4-30C1-49C4-B0A6-2ED7005B67E3}" type="datetimeFigureOut">
              <a:rPr lang="en-GB" smtClean="0"/>
              <a:t>21/03/2025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8C0D2BF-EB41-47A9-8D2F-BB78D8A42EF9}" type="slidenum">
              <a:rPr lang="en-GB" smtClean="0"/>
              <a:t>‹#›</a:t>
            </a:fld>
            <a:endParaRPr lang="en-GB"/>
          </a:p>
        </p:txBody>
      </p:sp>
    </p:spTree>
    <p:extLst>
      <p:ext uri="{BB962C8B-B14F-4D97-AF65-F5344CB8AC3E}">
        <p14:creationId xmlns:p14="http://schemas.microsoft.com/office/powerpoint/2010/main" val="850973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51B8E4-30C1-49C4-B0A6-2ED7005B67E3}" type="datetimeFigureOut">
              <a:rPr lang="en-GB" smtClean="0"/>
              <a:t>21/03/2025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8C0D2BF-EB41-47A9-8D2F-BB78D8A42EF9}" type="slidenum">
              <a:rPr lang="en-GB" smtClean="0"/>
              <a:t>‹#›</a:t>
            </a:fld>
            <a:endParaRPr lang="en-GB"/>
          </a:p>
        </p:txBody>
      </p:sp>
    </p:spTree>
    <p:extLst>
      <p:ext uri="{BB962C8B-B14F-4D97-AF65-F5344CB8AC3E}">
        <p14:creationId xmlns:p14="http://schemas.microsoft.com/office/powerpoint/2010/main" val="163524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B51B8E4-30C1-49C4-B0A6-2ED7005B67E3}" type="datetimeFigureOut">
              <a:rPr lang="en-GB" smtClean="0"/>
              <a:t>21/03/2025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C0D2BF-EB41-47A9-8D2F-BB78D8A42EF9}" type="slidenum">
              <a:rPr lang="en-GB" smtClean="0"/>
              <a:t>‹#›</a:t>
            </a:fld>
            <a:endParaRPr lang="en-GB"/>
          </a:p>
        </p:txBody>
      </p:sp>
    </p:spTree>
    <p:extLst>
      <p:ext uri="{BB962C8B-B14F-4D97-AF65-F5344CB8AC3E}">
        <p14:creationId xmlns:p14="http://schemas.microsoft.com/office/powerpoint/2010/main" val="2208346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B51B8E4-30C1-49C4-B0A6-2ED7005B67E3}" type="datetimeFigureOut">
              <a:rPr lang="en-GB" smtClean="0"/>
              <a:t>21/03/2025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8C0D2BF-EB41-47A9-8D2F-BB78D8A42EF9}" type="slidenum">
              <a:rPr lang="en-GB" smtClean="0"/>
              <a:t>‹#›</a:t>
            </a:fld>
            <a:endParaRPr lang="en-GB"/>
          </a:p>
        </p:txBody>
      </p:sp>
    </p:spTree>
    <p:extLst>
      <p:ext uri="{BB962C8B-B14F-4D97-AF65-F5344CB8AC3E}">
        <p14:creationId xmlns:p14="http://schemas.microsoft.com/office/powerpoint/2010/main" val="548736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51B8E4-30C1-49C4-B0A6-2ED7005B67E3}" type="datetimeFigureOut">
              <a:rPr lang="en-GB" smtClean="0"/>
              <a:t>21/03/2025</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C0D2BF-EB41-47A9-8D2F-BB78D8A42EF9}" type="slidenum">
              <a:rPr lang="en-GB" smtClean="0"/>
              <a:t>‹#›</a:t>
            </a:fld>
            <a:endParaRPr lang="en-GB"/>
          </a:p>
        </p:txBody>
      </p:sp>
      <p:sp>
        <p:nvSpPr>
          <p:cNvPr id="7" name="TextBox 6">
            <a:extLst>
              <a:ext uri="{FF2B5EF4-FFF2-40B4-BE49-F238E27FC236}">
                <a16:creationId xmlns:a16="http://schemas.microsoft.com/office/drawing/2014/main" id="{65D3D3C6-8CEE-CB0B-29FE-B282D35A20D1}"/>
              </a:ext>
            </a:extLst>
          </p:cNvPr>
          <p:cNvSpPr txBox="1"/>
          <p:nvPr userDrawn="1"/>
        </p:nvSpPr>
        <p:spPr>
          <a:xfrm rot="19053178">
            <a:off x="2448432" y="2321004"/>
            <a:ext cx="5009137" cy="2215991"/>
          </a:xfrm>
          <a:prstGeom prst="rect">
            <a:avLst/>
          </a:prstGeom>
          <a:noFill/>
        </p:spPr>
        <p:txBody>
          <a:bodyPr wrap="square" rtlCol="0">
            <a:spAutoFit/>
          </a:bodyPr>
          <a:lstStyle/>
          <a:p>
            <a:r>
              <a:rPr lang="en-GB" sz="13800" dirty="0">
                <a:solidFill>
                  <a:schemeClr val="bg1">
                    <a:lumMod val="85000"/>
                  </a:schemeClr>
                </a:solidFill>
              </a:rPr>
              <a:t>DRAFT</a:t>
            </a:r>
          </a:p>
        </p:txBody>
      </p:sp>
    </p:spTree>
    <p:extLst>
      <p:ext uri="{BB962C8B-B14F-4D97-AF65-F5344CB8AC3E}">
        <p14:creationId xmlns:p14="http://schemas.microsoft.com/office/powerpoint/2010/main" val="868108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tmp"/></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2.png"/><Relationship Id="rId18" Type="http://schemas.openxmlformats.org/officeDocument/2006/relationships/image" Target="../media/image16.png"/><Relationship Id="rId26" Type="http://schemas.openxmlformats.org/officeDocument/2006/relationships/image" Target="../media/image21.png"/><Relationship Id="rId3" Type="http://schemas.openxmlformats.org/officeDocument/2006/relationships/image" Target="../media/image4.png"/><Relationship Id="rId21" Type="http://schemas.openxmlformats.org/officeDocument/2006/relationships/image" Target="../media/image18.png"/><Relationship Id="rId7" Type="http://schemas.openxmlformats.org/officeDocument/2006/relationships/image" Target="../media/image7.png"/><Relationship Id="rId12" Type="http://schemas.openxmlformats.org/officeDocument/2006/relationships/image" Target="cid:image002.png@01D958DE.AD41E0A0" TargetMode="External"/><Relationship Id="rId17" Type="http://schemas.openxmlformats.org/officeDocument/2006/relationships/image" Target="../media/image15.png"/><Relationship Id="rId25" Type="http://schemas.openxmlformats.org/officeDocument/2006/relationships/hyperlink" Target="https://www.asthmaandlung.org.uk/living-with/inhaler-videos/easi-breathe" TargetMode="External"/><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image" Target="../media/image17.png"/><Relationship Id="rId29" Type="http://schemas.openxmlformats.org/officeDocument/2006/relationships/image" Target="../media/image24.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png"/><Relationship Id="rId24" Type="http://schemas.openxmlformats.org/officeDocument/2006/relationships/image" Target="../media/image20.png"/><Relationship Id="rId5" Type="http://schemas.openxmlformats.org/officeDocument/2006/relationships/image" Target="../media/image3.tmp"/><Relationship Id="rId15" Type="http://schemas.openxmlformats.org/officeDocument/2006/relationships/image" Target="../media/image13.png"/><Relationship Id="rId23" Type="http://schemas.openxmlformats.org/officeDocument/2006/relationships/image" Target="../media/image19.png"/><Relationship Id="rId28" Type="http://schemas.openxmlformats.org/officeDocument/2006/relationships/image" Target="../media/image23.png"/><Relationship Id="rId10" Type="http://schemas.openxmlformats.org/officeDocument/2006/relationships/image" Target="../media/image10.png"/><Relationship Id="rId19" Type="http://schemas.openxmlformats.org/officeDocument/2006/relationships/hyperlink" Target="https://www.asthmaandlung.org.uk/living-with/inhaler-videos/spacer-no-mask" TargetMode="External"/><Relationship Id="rId4" Type="http://schemas.openxmlformats.org/officeDocument/2006/relationships/image" Target="../media/image5.png"/><Relationship Id="rId9" Type="http://schemas.openxmlformats.org/officeDocument/2006/relationships/image" Target="../media/image9.png"/><Relationship Id="rId14" Type="http://schemas.openxmlformats.org/officeDocument/2006/relationships/image" Target="cid:image001.png@01D9608C.217BF500" TargetMode="External"/><Relationship Id="rId22" Type="http://schemas.openxmlformats.org/officeDocument/2006/relationships/hyperlink" Target="https://www.asthmaandlung.org.uk/living-with/inhaler-videos/easyhaler" TargetMode="External"/><Relationship Id="rId27" Type="http://schemas.openxmlformats.org/officeDocument/2006/relationships/image" Target="../media/image22.png"/><Relationship Id="rId30" Type="http://schemas.openxmlformats.org/officeDocument/2006/relationships/image" Target="../media/image25.png"/></Relationships>
</file>

<file path=ppt/slides/_rels/slide3.xml.rels><?xml version="1.0" encoding="UTF-8" standalone="yes"?>
<Relationships xmlns="http://schemas.openxmlformats.org/package/2006/relationships"><Relationship Id="rId8" Type="http://schemas.openxmlformats.org/officeDocument/2006/relationships/image" Target="../media/image3.tmp"/><Relationship Id="rId13" Type="http://schemas.openxmlformats.org/officeDocument/2006/relationships/image" Target="../media/image30.png"/><Relationship Id="rId3" Type="http://schemas.openxmlformats.org/officeDocument/2006/relationships/image" Target="../media/image250.png"/><Relationship Id="rId7" Type="http://schemas.openxmlformats.org/officeDocument/2006/relationships/image" Target="../media/image27.png"/><Relationship Id="rId12" Type="http://schemas.openxmlformats.org/officeDocument/2006/relationships/image" Target="../media/image28.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26.png"/><Relationship Id="rId11" Type="http://schemas.openxmlformats.org/officeDocument/2006/relationships/image" Target="../media/image29.png"/><Relationship Id="rId5" Type="http://schemas.openxmlformats.org/officeDocument/2006/relationships/image" Target="../media/image50.png"/><Relationship Id="rId10" Type="http://schemas.openxmlformats.org/officeDocument/2006/relationships/image" Target="../media/image90.png"/></Relationships>
</file>

<file path=ppt/slides/_rels/slide4.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33.png"/><Relationship Id="rId7" Type="http://schemas.openxmlformats.org/officeDocument/2006/relationships/image" Target="../media/image3.tmp"/><Relationship Id="rId12" Type="http://schemas.openxmlformats.org/officeDocument/2006/relationships/image" Target="../media/image30.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2.png"/><Relationship Id="rId11" Type="http://schemas.openxmlformats.org/officeDocument/2006/relationships/image" Target="../media/image34.png"/><Relationship Id="rId5" Type="http://schemas.openxmlformats.org/officeDocument/2006/relationships/image" Target="../media/image31.png"/><Relationship Id="rId10" Type="http://schemas.openxmlformats.org/officeDocument/2006/relationships/image" Target="../media/image28.png"/><Relationship Id="rId4" Type="http://schemas.openxmlformats.org/officeDocument/2006/relationships/image" Target="../media/image120.png"/><Relationship Id="rId9" Type="http://schemas.openxmlformats.org/officeDocument/2006/relationships/image" Target="../media/image27.png"/></Relationships>
</file>

<file path=ppt/slides/_rels/slide5.xml.rels><?xml version="1.0" encoding="UTF-8" standalone="yes"?>
<Relationships xmlns="http://schemas.openxmlformats.org/package/2006/relationships"><Relationship Id="rId8" Type="http://schemas.openxmlformats.org/officeDocument/2006/relationships/image" Target="../media/image37.png"/><Relationship Id="rId3" Type="http://schemas.openxmlformats.org/officeDocument/2006/relationships/hyperlink" Target="https://www.asthma.org.uk/advice/inhaler-videos/" TargetMode="External"/><Relationship Id="rId7" Type="http://schemas.openxmlformats.org/officeDocument/2006/relationships/hyperlink" Target="https://www.greenerpractice.co.uk/high-quality-and-low-carbon-asthma-care/" TargetMode="External"/><Relationship Id="rId2" Type="http://schemas.openxmlformats.org/officeDocument/2006/relationships/image" Target="../media/image35.tmp"/><Relationship Id="rId1" Type="http://schemas.openxmlformats.org/officeDocument/2006/relationships/slideLayout" Target="../slideLayouts/slideLayout1.xml"/><Relationship Id="rId6" Type="http://schemas.openxmlformats.org/officeDocument/2006/relationships/image" Target="../media/image36.tmp"/><Relationship Id="rId5" Type="http://schemas.openxmlformats.org/officeDocument/2006/relationships/hyperlink" Target="https://sentinelplus.info/" TargetMode="External"/><Relationship Id="rId4" Type="http://schemas.openxmlformats.org/officeDocument/2006/relationships/image" Target="../media/image35.png"/><Relationship Id="rId9" Type="http://schemas.openxmlformats.org/officeDocument/2006/relationships/image" Target="../media/image3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a:extLst>
              <a:ext uri="{FF2B5EF4-FFF2-40B4-BE49-F238E27FC236}">
                <a16:creationId xmlns:a16="http://schemas.microsoft.com/office/drawing/2014/main" id="{8CC0BD90-9A3F-4D0B-8CF7-04BB9484F5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76136"/>
            <a:ext cx="9889493" cy="528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a:stretch>
            <a:fillRect/>
          </a:stretch>
        </p:blipFill>
        <p:spPr>
          <a:xfrm>
            <a:off x="219075" y="5786437"/>
            <a:ext cx="4935257" cy="938213"/>
          </a:xfrm>
          <a:prstGeom prst="rect">
            <a:avLst/>
          </a:prstGeom>
        </p:spPr>
      </p:pic>
      <p:sp>
        <p:nvSpPr>
          <p:cNvPr id="6" name="TextBox 5"/>
          <p:cNvSpPr txBox="1"/>
          <p:nvPr/>
        </p:nvSpPr>
        <p:spPr>
          <a:xfrm>
            <a:off x="496605" y="392918"/>
            <a:ext cx="9392887" cy="461665"/>
          </a:xfrm>
          <a:prstGeom prst="rect">
            <a:avLst/>
          </a:prstGeom>
          <a:noFill/>
        </p:spPr>
        <p:txBody>
          <a:bodyPr wrap="square" rtlCol="0">
            <a:spAutoFit/>
          </a:bodyPr>
          <a:lstStyle/>
          <a:p>
            <a:r>
              <a:rPr lang="en-GB" sz="2400" b="1" dirty="0"/>
              <a:t>Humber and North Yorkshire 2024 Asthma Guidelines</a:t>
            </a:r>
            <a:endParaRPr lang="en-GB" sz="2400" dirty="0"/>
          </a:p>
        </p:txBody>
      </p:sp>
      <p:sp>
        <p:nvSpPr>
          <p:cNvPr id="8" name="TextBox 7"/>
          <p:cNvSpPr txBox="1"/>
          <p:nvPr/>
        </p:nvSpPr>
        <p:spPr>
          <a:xfrm>
            <a:off x="496606" y="1316379"/>
            <a:ext cx="9315451" cy="2123658"/>
          </a:xfrm>
          <a:prstGeom prst="rect">
            <a:avLst/>
          </a:prstGeom>
          <a:noFill/>
        </p:spPr>
        <p:txBody>
          <a:bodyPr wrap="square" rtlCol="0">
            <a:spAutoFit/>
          </a:bodyPr>
          <a:lstStyle/>
          <a:p>
            <a:pPr>
              <a:spcAft>
                <a:spcPts val="600"/>
              </a:spcAft>
            </a:pPr>
            <a:r>
              <a:rPr lang="en-GB" sz="1600" dirty="0"/>
              <a:t>The enclosed asthma guidelines are intended for use by clinicians working in Humber and North Yorkshire. These guidelines have been developed to inform treatment decisions for:</a:t>
            </a:r>
          </a:p>
          <a:p>
            <a:pPr marL="742950" lvl="1" indent="-285750">
              <a:spcAft>
                <a:spcPts val="600"/>
              </a:spcAft>
              <a:buFontTx/>
              <a:buChar char="-"/>
            </a:pPr>
            <a:r>
              <a:rPr lang="en-GB" sz="1600" dirty="0"/>
              <a:t>People with suspected asthma that are awaiting objective diagnostic testing</a:t>
            </a:r>
          </a:p>
          <a:p>
            <a:pPr marL="742950" lvl="1" indent="-285750">
              <a:spcAft>
                <a:spcPts val="600"/>
              </a:spcAft>
              <a:buFontTx/>
              <a:buChar char="-"/>
            </a:pPr>
            <a:r>
              <a:rPr lang="en-GB" sz="1600" dirty="0"/>
              <a:t>People with newly diagnosed asthma</a:t>
            </a:r>
          </a:p>
          <a:p>
            <a:pPr marL="742950" lvl="1" indent="-285750">
              <a:spcAft>
                <a:spcPts val="600"/>
              </a:spcAft>
              <a:buFontTx/>
              <a:buChar char="-"/>
            </a:pPr>
            <a:r>
              <a:rPr lang="en-GB" sz="1600" dirty="0"/>
              <a:t>People with uncontrolled asthma considered by their clinician to require a change in treatment</a:t>
            </a:r>
          </a:p>
          <a:p>
            <a:pPr marL="742950" lvl="1" indent="-285750">
              <a:spcAft>
                <a:spcPts val="600"/>
              </a:spcAft>
              <a:buFontTx/>
              <a:buChar char="-"/>
            </a:pPr>
            <a:r>
              <a:rPr lang="en-GB" sz="1600" dirty="0"/>
              <a:t>People considered by their clinician to require a change in asthma treatment for another reason through shared decision making</a:t>
            </a:r>
          </a:p>
        </p:txBody>
      </p:sp>
      <p:sp>
        <p:nvSpPr>
          <p:cNvPr id="9" name="TextBox 8"/>
          <p:cNvSpPr txBox="1"/>
          <p:nvPr/>
        </p:nvSpPr>
        <p:spPr>
          <a:xfrm>
            <a:off x="496606" y="3903400"/>
            <a:ext cx="5857875" cy="1077218"/>
          </a:xfrm>
          <a:prstGeom prst="rect">
            <a:avLst/>
          </a:prstGeom>
          <a:noFill/>
        </p:spPr>
        <p:txBody>
          <a:bodyPr wrap="square" rtlCol="0">
            <a:spAutoFit/>
          </a:bodyPr>
          <a:lstStyle/>
          <a:p>
            <a:r>
              <a:rPr lang="en-GB" sz="1600" dirty="0"/>
              <a:t>These guidelines </a:t>
            </a:r>
            <a:r>
              <a:rPr lang="en-GB" sz="1600" b="1" u="sng" dirty="0"/>
              <a:t>are not</a:t>
            </a:r>
            <a:r>
              <a:rPr lang="en-GB" sz="1600" dirty="0"/>
              <a:t> intended to and </a:t>
            </a:r>
            <a:r>
              <a:rPr lang="en-GB" sz="1600" b="1" u="sng" dirty="0"/>
              <a:t>should not</a:t>
            </a:r>
            <a:r>
              <a:rPr lang="en-GB" sz="1600" b="1" dirty="0"/>
              <a:t> </a:t>
            </a:r>
            <a:r>
              <a:rPr lang="en-GB" sz="1600" dirty="0"/>
              <a:t>be used to support or justify a switch in asthma therapy that is not clinically indicated. All change in treatment should be made through shared decision making between a patient and their clinician. </a:t>
            </a:r>
          </a:p>
        </p:txBody>
      </p:sp>
      <p:sp>
        <p:nvSpPr>
          <p:cNvPr id="10" name="Rectangle 9"/>
          <p:cNvSpPr/>
          <p:nvPr/>
        </p:nvSpPr>
        <p:spPr>
          <a:xfrm>
            <a:off x="7284184" y="5434075"/>
            <a:ext cx="2581559" cy="1400175"/>
          </a:xfrm>
          <a:prstGeom prst="rect">
            <a:avLst/>
          </a:prstGeom>
          <a:no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400"/>
              </a:spcAft>
            </a:pPr>
            <a:r>
              <a:rPr lang="en-GB" sz="1100" b="1" dirty="0">
                <a:solidFill>
                  <a:schemeClr val="tx1"/>
                </a:solidFill>
              </a:rPr>
              <a:t>Guideline Key</a:t>
            </a:r>
          </a:p>
          <a:p>
            <a:pPr marL="171450" indent="-171450">
              <a:buFontTx/>
              <a:buChar char="-"/>
            </a:pPr>
            <a:r>
              <a:rPr lang="en-GB" sz="1000" dirty="0">
                <a:solidFill>
                  <a:schemeClr val="tx1"/>
                </a:solidFill>
              </a:rPr>
              <a:t>AIR: anti inflammatory reliever</a:t>
            </a:r>
          </a:p>
          <a:p>
            <a:pPr marL="171450" indent="-171450">
              <a:buFontTx/>
              <a:buChar char="-"/>
            </a:pPr>
            <a:r>
              <a:rPr lang="en-GB" sz="1000" dirty="0">
                <a:solidFill>
                  <a:schemeClr val="tx1"/>
                </a:solidFill>
              </a:rPr>
              <a:t>ICS: inhaled corticosteroid</a:t>
            </a:r>
          </a:p>
          <a:p>
            <a:pPr marL="171450" indent="-171450">
              <a:buFontTx/>
              <a:buChar char="-"/>
            </a:pPr>
            <a:r>
              <a:rPr lang="en-GB" sz="1000" dirty="0">
                <a:solidFill>
                  <a:schemeClr val="tx1"/>
                </a:solidFill>
              </a:rPr>
              <a:t>LABA: long-acting beta agonist</a:t>
            </a:r>
          </a:p>
          <a:p>
            <a:pPr marL="171450" indent="-171450">
              <a:buFontTx/>
              <a:buChar char="-"/>
            </a:pPr>
            <a:r>
              <a:rPr lang="en-GB" sz="1000" dirty="0">
                <a:solidFill>
                  <a:schemeClr val="tx1"/>
                </a:solidFill>
              </a:rPr>
              <a:t>LAMA: long-acting muscarinic antagonist</a:t>
            </a:r>
          </a:p>
          <a:p>
            <a:pPr marL="171450" indent="-171450">
              <a:buFontTx/>
              <a:buChar char="-"/>
            </a:pPr>
            <a:r>
              <a:rPr lang="en-GB" sz="1000" dirty="0">
                <a:solidFill>
                  <a:schemeClr val="tx1"/>
                </a:solidFill>
              </a:rPr>
              <a:t>LTRA: leukotriene receptor antagonist</a:t>
            </a:r>
          </a:p>
          <a:p>
            <a:pPr marL="171450" indent="-171450">
              <a:buFontTx/>
              <a:buChar char="-"/>
            </a:pPr>
            <a:r>
              <a:rPr lang="en-GB" sz="1000" dirty="0">
                <a:solidFill>
                  <a:schemeClr val="tx1"/>
                </a:solidFill>
              </a:rPr>
              <a:t>MART: maintenance and reliever therapy</a:t>
            </a:r>
          </a:p>
          <a:p>
            <a:pPr marL="171450" indent="-171450">
              <a:buFontTx/>
              <a:buChar char="-"/>
            </a:pPr>
            <a:r>
              <a:rPr lang="en-GB" sz="1000" dirty="0">
                <a:solidFill>
                  <a:schemeClr val="tx1"/>
                </a:solidFill>
              </a:rPr>
              <a:t>SABA: short-acting beta-agonist</a:t>
            </a:r>
          </a:p>
        </p:txBody>
      </p:sp>
      <p:sp>
        <p:nvSpPr>
          <p:cNvPr id="2" name="TextBox 1"/>
          <p:cNvSpPr txBox="1"/>
          <p:nvPr/>
        </p:nvSpPr>
        <p:spPr>
          <a:xfrm>
            <a:off x="4408737" y="6683603"/>
            <a:ext cx="3228303" cy="215444"/>
          </a:xfrm>
          <a:prstGeom prst="rect">
            <a:avLst/>
          </a:prstGeom>
          <a:noFill/>
        </p:spPr>
        <p:txBody>
          <a:bodyPr wrap="square" rtlCol="0">
            <a:spAutoFit/>
          </a:bodyPr>
          <a:lstStyle/>
          <a:p>
            <a:r>
              <a:rPr lang="en-GB" sz="800" b="1" dirty="0"/>
              <a:t>HNY</a:t>
            </a:r>
            <a:r>
              <a:rPr lang="en-GB" sz="800" dirty="0"/>
              <a:t> Adult Asthma Guidelines </a:t>
            </a:r>
            <a:r>
              <a:rPr lang="en-GB" sz="800" b="1" dirty="0"/>
              <a:t>FINAL Approved by </a:t>
            </a:r>
            <a:r>
              <a:rPr lang="en-GB" sz="800" b="1" dirty="0" err="1">
                <a:highlight>
                  <a:srgbClr val="FFFF00"/>
                </a:highlight>
              </a:rPr>
              <a:t>xxxxxxx</a:t>
            </a:r>
            <a:endParaRPr lang="en-GB" sz="800" dirty="0">
              <a:highlight>
                <a:srgbClr val="FFFF00"/>
              </a:highlight>
            </a:endParaRPr>
          </a:p>
        </p:txBody>
      </p:sp>
      <p:sp>
        <p:nvSpPr>
          <p:cNvPr id="3" name="TextBox 2">
            <a:extLst>
              <a:ext uri="{FF2B5EF4-FFF2-40B4-BE49-F238E27FC236}">
                <a16:creationId xmlns:a16="http://schemas.microsoft.com/office/drawing/2014/main" id="{BADFB4B9-BAE4-B410-B514-11398E824E55}"/>
              </a:ext>
            </a:extLst>
          </p:cNvPr>
          <p:cNvSpPr txBox="1"/>
          <p:nvPr/>
        </p:nvSpPr>
        <p:spPr>
          <a:xfrm>
            <a:off x="7943383" y="3746161"/>
            <a:ext cx="1877260" cy="1554272"/>
          </a:xfrm>
          <a:prstGeom prst="rect">
            <a:avLst/>
          </a:prstGeom>
          <a:noFill/>
        </p:spPr>
        <p:txBody>
          <a:bodyPr wrap="square" rtlCol="0">
            <a:spAutoFit/>
          </a:bodyPr>
          <a:lstStyle/>
          <a:p>
            <a:pPr>
              <a:spcAft>
                <a:spcPts val="300"/>
              </a:spcAft>
            </a:pPr>
            <a:r>
              <a:rPr lang="en-GB" sz="900" b="1" dirty="0"/>
              <a:t>The green leaf symbol  identifies the lower carbon footprint regimen and devices. </a:t>
            </a:r>
          </a:p>
          <a:p>
            <a:pPr>
              <a:spcAft>
                <a:spcPts val="300"/>
              </a:spcAft>
            </a:pPr>
            <a:r>
              <a:rPr lang="en-GB" sz="900" b="1" dirty="0"/>
              <a:t>Inhaler choice should be based on an individual patient’s needs, choice and ability to use the device. </a:t>
            </a:r>
          </a:p>
          <a:p>
            <a:pPr>
              <a:spcAft>
                <a:spcPts val="300"/>
              </a:spcAft>
            </a:pPr>
            <a:r>
              <a:rPr lang="en-GB" sz="900" b="1" dirty="0"/>
              <a:t>Controlled asthma has a significantly lower environmental impact than uncontrolled asthma. </a:t>
            </a:r>
          </a:p>
        </p:txBody>
      </p:sp>
      <p:sp>
        <p:nvSpPr>
          <p:cNvPr id="7" name="Rectangle 6">
            <a:extLst>
              <a:ext uri="{FF2B5EF4-FFF2-40B4-BE49-F238E27FC236}">
                <a16:creationId xmlns:a16="http://schemas.microsoft.com/office/drawing/2014/main" id="{7AA1CAFF-0FDA-3D63-60FF-72F76D0F9D10}"/>
              </a:ext>
            </a:extLst>
          </p:cNvPr>
          <p:cNvSpPr/>
          <p:nvPr/>
        </p:nvSpPr>
        <p:spPr>
          <a:xfrm>
            <a:off x="7284183" y="3712415"/>
            <a:ext cx="2581559" cy="1586747"/>
          </a:xfrm>
          <a:prstGeom prst="rect">
            <a:avLst/>
          </a:prstGeom>
          <a:no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p>
        </p:txBody>
      </p:sp>
      <p:pic>
        <p:nvPicPr>
          <p:cNvPr id="11" name="Picture 10" descr="Screen Clipping">
            <a:extLst>
              <a:ext uri="{FF2B5EF4-FFF2-40B4-BE49-F238E27FC236}">
                <a16:creationId xmlns:a16="http://schemas.microsoft.com/office/drawing/2014/main" id="{517D1201-5B0D-BDD9-08E6-704B2794FD2A}"/>
              </a:ext>
            </a:extLst>
          </p:cNvPr>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374359" y="4247305"/>
            <a:ext cx="523924" cy="501144"/>
          </a:xfrm>
          <a:prstGeom prst="rect">
            <a:avLst/>
          </a:prstGeom>
        </p:spPr>
      </p:pic>
    </p:spTree>
    <p:extLst>
      <p:ext uri="{BB962C8B-B14F-4D97-AF65-F5344CB8AC3E}">
        <p14:creationId xmlns:p14="http://schemas.microsoft.com/office/powerpoint/2010/main" val="2875844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Box 43">
            <a:extLst>
              <a:ext uri="{FF2B5EF4-FFF2-40B4-BE49-F238E27FC236}">
                <a16:creationId xmlns:a16="http://schemas.microsoft.com/office/drawing/2014/main" id="{275ACFA1-5894-E94D-4D6D-949AE7B3555A}"/>
              </a:ext>
            </a:extLst>
          </p:cNvPr>
          <p:cNvSpPr txBox="1"/>
          <p:nvPr/>
        </p:nvSpPr>
        <p:spPr>
          <a:xfrm>
            <a:off x="1497726" y="2266504"/>
            <a:ext cx="1012503" cy="1800000"/>
          </a:xfrm>
          <a:prstGeom prst="rect">
            <a:avLst/>
          </a:prstGeom>
          <a:solidFill>
            <a:schemeClr val="accent1">
              <a:lumMod val="20000"/>
              <a:lumOff val="80000"/>
            </a:schemeClr>
          </a:solidFill>
        </p:spPr>
        <p:txBody>
          <a:bodyPr wrap="square" rtlCol="0" anchor="ctr">
            <a:spAutoFit/>
          </a:bodyPr>
          <a:lstStyle/>
          <a:p>
            <a:pPr algn="ctr"/>
            <a:endParaRPr lang="en-US" sz="800" b="1" dirty="0"/>
          </a:p>
        </p:txBody>
      </p:sp>
      <p:sp>
        <p:nvSpPr>
          <p:cNvPr id="125" name="TextBox 124">
            <a:extLst>
              <a:ext uri="{FF2B5EF4-FFF2-40B4-BE49-F238E27FC236}">
                <a16:creationId xmlns:a16="http://schemas.microsoft.com/office/drawing/2014/main" id="{194EE16E-FEEF-756B-9ACD-F47EFE1A23F5}"/>
              </a:ext>
            </a:extLst>
          </p:cNvPr>
          <p:cNvSpPr txBox="1"/>
          <p:nvPr/>
        </p:nvSpPr>
        <p:spPr>
          <a:xfrm>
            <a:off x="-10804" y="386791"/>
            <a:ext cx="1512000" cy="1428083"/>
          </a:xfrm>
          <a:prstGeom prst="rect">
            <a:avLst/>
          </a:prstGeom>
          <a:solidFill>
            <a:schemeClr val="accent4">
              <a:lumMod val="40000"/>
              <a:lumOff val="60000"/>
            </a:schemeClr>
          </a:solidFill>
          <a:ln w="19050">
            <a:noFill/>
          </a:ln>
        </p:spPr>
        <p:txBody>
          <a:bodyPr wrap="square" rtlCol="0">
            <a:spAutoFit/>
          </a:bodyPr>
          <a:lstStyle/>
          <a:p>
            <a:r>
              <a:rPr lang="en-GB" sz="620" b="1" dirty="0">
                <a:solidFill>
                  <a:srgbClr val="000000"/>
                </a:solidFill>
                <a:ea typeface="Times New Roman" panose="02020603050405020304" pitchFamily="18" charset="0"/>
              </a:rPr>
              <a:t>Before adjusting asthma medications, consider and address the reasons for uncontrolled asthma</a:t>
            </a:r>
            <a:r>
              <a:rPr lang="en-GB" sz="620" dirty="0">
                <a:solidFill>
                  <a:srgbClr val="000000"/>
                </a:solidFill>
                <a:ea typeface="Times New Roman" panose="02020603050405020304" pitchFamily="18" charset="0"/>
              </a:rPr>
              <a:t>. These may include:</a:t>
            </a:r>
          </a:p>
          <a:p>
            <a:pPr marL="180000" lvl="0" indent="-180000">
              <a:buSzPts val="1000"/>
              <a:buFont typeface="Symbol" panose="05050102010706020507" pitchFamily="18" charset="2"/>
              <a:buChar char=""/>
              <a:tabLst>
                <a:tab pos="457200" algn="l"/>
              </a:tabLst>
            </a:pPr>
            <a:r>
              <a:rPr lang="en-GB" sz="620" dirty="0">
                <a:solidFill>
                  <a:srgbClr val="000000"/>
                </a:solidFill>
                <a:ea typeface="Times New Roman" panose="02020603050405020304" pitchFamily="18" charset="0"/>
              </a:rPr>
              <a:t>Alternative diagnoses or comorbidities.</a:t>
            </a:r>
            <a:endParaRPr lang="en-GB" sz="620" dirty="0">
              <a:solidFill>
                <a:srgbClr val="000000"/>
              </a:solidFill>
              <a:ea typeface="Calibri" panose="020F0502020204030204" pitchFamily="34" charset="0"/>
            </a:endParaRPr>
          </a:p>
          <a:p>
            <a:pPr marL="180000" lvl="0" indent="-180000">
              <a:buSzPts val="1000"/>
              <a:buFont typeface="Symbol" panose="05050102010706020507" pitchFamily="18" charset="2"/>
              <a:buChar char=""/>
              <a:tabLst>
                <a:tab pos="457200" algn="l"/>
              </a:tabLst>
            </a:pPr>
            <a:r>
              <a:rPr lang="en-GB" sz="620" dirty="0">
                <a:solidFill>
                  <a:srgbClr val="000000"/>
                </a:solidFill>
                <a:ea typeface="Times New Roman" panose="02020603050405020304" pitchFamily="18" charset="0"/>
              </a:rPr>
              <a:t>Poor adherence to treatment.</a:t>
            </a:r>
            <a:endParaRPr lang="en-GB" sz="620" dirty="0">
              <a:solidFill>
                <a:srgbClr val="000000"/>
              </a:solidFill>
              <a:ea typeface="Calibri" panose="020F0502020204030204" pitchFamily="34" charset="0"/>
            </a:endParaRPr>
          </a:p>
          <a:p>
            <a:pPr marL="180000" lvl="0" indent="-180000">
              <a:buSzPts val="1000"/>
              <a:buFont typeface="Symbol" panose="05050102010706020507" pitchFamily="18" charset="2"/>
              <a:buChar char=""/>
              <a:tabLst>
                <a:tab pos="457200" algn="l"/>
              </a:tabLst>
            </a:pPr>
            <a:r>
              <a:rPr lang="en-GB" sz="620" dirty="0">
                <a:solidFill>
                  <a:srgbClr val="000000"/>
                </a:solidFill>
                <a:ea typeface="Times New Roman" panose="02020603050405020304" pitchFamily="18" charset="0"/>
              </a:rPr>
              <a:t>Suboptimal inhaler technique.</a:t>
            </a:r>
            <a:endParaRPr lang="en-GB" sz="620" dirty="0">
              <a:solidFill>
                <a:srgbClr val="000000"/>
              </a:solidFill>
              <a:ea typeface="Calibri" panose="020F0502020204030204" pitchFamily="34" charset="0"/>
            </a:endParaRPr>
          </a:p>
          <a:p>
            <a:pPr marL="180000" lvl="0" indent="-180000">
              <a:buSzPts val="1000"/>
              <a:buFont typeface="Symbol" panose="05050102010706020507" pitchFamily="18" charset="2"/>
              <a:buChar char=""/>
              <a:tabLst>
                <a:tab pos="457200" algn="l"/>
              </a:tabLst>
            </a:pPr>
            <a:r>
              <a:rPr lang="en-GB" sz="620" dirty="0">
                <a:solidFill>
                  <a:srgbClr val="000000"/>
                </a:solidFill>
                <a:ea typeface="Times New Roman" panose="02020603050405020304" pitchFamily="18" charset="0"/>
              </a:rPr>
              <a:t>Smoking or exposure to e-cigarettes (active or passive).</a:t>
            </a:r>
            <a:endParaRPr lang="en-GB" sz="620" dirty="0">
              <a:solidFill>
                <a:srgbClr val="000000"/>
              </a:solidFill>
              <a:ea typeface="Calibri" panose="020F0502020204030204" pitchFamily="34" charset="0"/>
            </a:endParaRPr>
          </a:p>
          <a:p>
            <a:pPr marL="180000" lvl="0" indent="-180000">
              <a:buSzPts val="1000"/>
              <a:buFont typeface="Symbol" panose="05050102010706020507" pitchFamily="18" charset="2"/>
              <a:buChar char=""/>
              <a:tabLst>
                <a:tab pos="457200" algn="l"/>
              </a:tabLst>
            </a:pPr>
            <a:r>
              <a:rPr lang="en-GB" sz="620" dirty="0">
                <a:solidFill>
                  <a:srgbClr val="000000"/>
                </a:solidFill>
                <a:ea typeface="Times New Roman" panose="02020603050405020304" pitchFamily="18" charset="0"/>
              </a:rPr>
              <a:t>Psychosocial factors.</a:t>
            </a:r>
            <a:endParaRPr lang="en-GB" sz="620" dirty="0">
              <a:solidFill>
                <a:srgbClr val="000000"/>
              </a:solidFill>
              <a:ea typeface="Calibri" panose="020F0502020204030204" pitchFamily="34" charset="0"/>
            </a:endParaRPr>
          </a:p>
          <a:p>
            <a:pPr marL="180000" lvl="0" indent="-180000">
              <a:buSzPts val="1000"/>
              <a:buFont typeface="Symbol" panose="05050102010706020507" pitchFamily="18" charset="2"/>
              <a:buChar char=""/>
              <a:tabLst>
                <a:tab pos="457200" algn="l"/>
              </a:tabLst>
            </a:pPr>
            <a:r>
              <a:rPr lang="en-GB" sz="620" dirty="0">
                <a:solidFill>
                  <a:srgbClr val="000000"/>
                </a:solidFill>
                <a:ea typeface="Times New Roman" panose="02020603050405020304" pitchFamily="18" charset="0"/>
              </a:rPr>
              <a:t>Seasonal influences.</a:t>
            </a:r>
            <a:endParaRPr lang="en-GB" sz="620" dirty="0">
              <a:solidFill>
                <a:srgbClr val="000000"/>
              </a:solidFill>
              <a:ea typeface="Calibri" panose="020F0502020204030204" pitchFamily="34" charset="0"/>
            </a:endParaRPr>
          </a:p>
          <a:p>
            <a:pPr marL="180000" lvl="0" indent="-180000">
              <a:buSzPts val="1000"/>
              <a:buFont typeface="Symbol" panose="05050102010706020507" pitchFamily="18" charset="2"/>
              <a:buChar char=""/>
              <a:tabLst>
                <a:tab pos="457200" algn="l"/>
              </a:tabLst>
            </a:pPr>
            <a:r>
              <a:rPr lang="en-GB" sz="620" dirty="0">
                <a:solidFill>
                  <a:srgbClr val="000000"/>
                </a:solidFill>
                <a:ea typeface="Times New Roman" panose="02020603050405020304" pitchFamily="18" charset="0"/>
              </a:rPr>
              <a:t>Environmental triggers such as air pollution (indoor and outdoor).</a:t>
            </a:r>
            <a:endParaRPr lang="en-GB" sz="620" dirty="0">
              <a:ea typeface="Calibri" panose="020F0502020204030204" pitchFamily="34" charset="0"/>
            </a:endParaRPr>
          </a:p>
        </p:txBody>
      </p:sp>
      <p:sp>
        <p:nvSpPr>
          <p:cNvPr id="187" name="TextBox 186">
            <a:extLst>
              <a:ext uri="{FF2B5EF4-FFF2-40B4-BE49-F238E27FC236}">
                <a16:creationId xmlns:a16="http://schemas.microsoft.com/office/drawing/2014/main" id="{DD8DE571-8CC8-A5DA-F788-DD714588F381}"/>
              </a:ext>
            </a:extLst>
          </p:cNvPr>
          <p:cNvSpPr txBox="1"/>
          <p:nvPr/>
        </p:nvSpPr>
        <p:spPr>
          <a:xfrm flipH="1">
            <a:off x="3397" y="1763245"/>
            <a:ext cx="1512190" cy="507831"/>
          </a:xfrm>
          <a:prstGeom prst="rect">
            <a:avLst/>
          </a:prstGeom>
          <a:solidFill>
            <a:schemeClr val="accent1">
              <a:lumMod val="60000"/>
              <a:lumOff val="40000"/>
            </a:schemeClr>
          </a:solidFill>
        </p:spPr>
        <p:txBody>
          <a:bodyPr wrap="square" rtlCol="0">
            <a:spAutoFit/>
          </a:bodyPr>
          <a:lstStyle/>
          <a:p>
            <a:pPr algn="ctr"/>
            <a:r>
              <a:rPr lang="en-US" sz="900" b="1" dirty="0"/>
              <a:t>Arrange diagnostic testing in accordance with Guidelines.</a:t>
            </a:r>
          </a:p>
        </p:txBody>
      </p:sp>
      <p:sp>
        <p:nvSpPr>
          <p:cNvPr id="86" name="Rectangle 85">
            <a:extLst>
              <a:ext uri="{FF2B5EF4-FFF2-40B4-BE49-F238E27FC236}">
                <a16:creationId xmlns:a16="http://schemas.microsoft.com/office/drawing/2014/main" id="{C7B13C75-E9BF-4CD9-AAD3-FE891622FA91}"/>
              </a:ext>
            </a:extLst>
          </p:cNvPr>
          <p:cNvSpPr/>
          <p:nvPr/>
        </p:nvSpPr>
        <p:spPr>
          <a:xfrm>
            <a:off x="6207183" y="5008506"/>
            <a:ext cx="2088000" cy="936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sp>
        <p:nvSpPr>
          <p:cNvPr id="83" name="Rectangle 82">
            <a:extLst>
              <a:ext uri="{FF2B5EF4-FFF2-40B4-BE49-F238E27FC236}">
                <a16:creationId xmlns:a16="http://schemas.microsoft.com/office/drawing/2014/main" id="{A81C9FB3-73B9-9806-23FF-7557836B43CD}"/>
              </a:ext>
            </a:extLst>
          </p:cNvPr>
          <p:cNvSpPr/>
          <p:nvPr/>
        </p:nvSpPr>
        <p:spPr>
          <a:xfrm>
            <a:off x="8295183" y="847534"/>
            <a:ext cx="1613914" cy="5076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sp>
        <p:nvSpPr>
          <p:cNvPr id="2" name="TextBox 1">
            <a:extLst>
              <a:ext uri="{FF2B5EF4-FFF2-40B4-BE49-F238E27FC236}">
                <a16:creationId xmlns:a16="http://schemas.microsoft.com/office/drawing/2014/main" id="{E400647C-79DC-1E46-AD24-D5D54952FC28}"/>
              </a:ext>
            </a:extLst>
          </p:cNvPr>
          <p:cNvSpPr txBox="1"/>
          <p:nvPr/>
        </p:nvSpPr>
        <p:spPr>
          <a:xfrm>
            <a:off x="1518254" y="4934391"/>
            <a:ext cx="1008000" cy="1077218"/>
          </a:xfrm>
          <a:prstGeom prst="rect">
            <a:avLst/>
          </a:prstGeom>
          <a:solidFill>
            <a:schemeClr val="accent6">
              <a:lumMod val="40000"/>
              <a:lumOff val="60000"/>
            </a:schemeClr>
          </a:solidFill>
        </p:spPr>
        <p:txBody>
          <a:bodyPr wrap="square" rtlCol="0" anchor="ctr">
            <a:spAutoFit/>
          </a:bodyPr>
          <a:lstStyle/>
          <a:p>
            <a:pPr algn="ctr"/>
            <a:endParaRPr lang="en-US" sz="800" b="1" dirty="0"/>
          </a:p>
          <a:p>
            <a:pPr algn="ctr"/>
            <a:r>
              <a:rPr lang="en-US" sz="800" b="1" dirty="0"/>
              <a:t>Consider MART </a:t>
            </a:r>
            <a:r>
              <a:rPr lang="en-US" sz="800" i="1" dirty="0"/>
              <a:t>Assess ability of child and carers to manage MART regimen &amp; DPI</a:t>
            </a:r>
          </a:p>
          <a:p>
            <a:pPr algn="ctr"/>
            <a:endParaRPr lang="en-US" sz="800" i="1" dirty="0"/>
          </a:p>
          <a:p>
            <a:pPr algn="ctr"/>
            <a:endParaRPr lang="en-US" sz="800" i="1" dirty="0"/>
          </a:p>
        </p:txBody>
      </p:sp>
      <p:sp>
        <p:nvSpPr>
          <p:cNvPr id="24" name="Rectangle 23">
            <a:extLst>
              <a:ext uri="{FF2B5EF4-FFF2-40B4-BE49-F238E27FC236}">
                <a16:creationId xmlns:a16="http://schemas.microsoft.com/office/drawing/2014/main" id="{CD85C3A4-6B4B-80B6-60FB-D44662AD50D0}"/>
              </a:ext>
            </a:extLst>
          </p:cNvPr>
          <p:cNvSpPr/>
          <p:nvPr/>
        </p:nvSpPr>
        <p:spPr>
          <a:xfrm>
            <a:off x="2488860" y="5013061"/>
            <a:ext cx="3729806" cy="936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sp>
        <p:nvSpPr>
          <p:cNvPr id="328" name="Rectangle 327">
            <a:extLst>
              <a:ext uri="{FF2B5EF4-FFF2-40B4-BE49-F238E27FC236}">
                <a16:creationId xmlns:a16="http://schemas.microsoft.com/office/drawing/2014/main" id="{4DD0AD81-DEB6-EBEB-B55D-A120A3244401}"/>
              </a:ext>
            </a:extLst>
          </p:cNvPr>
          <p:cNvSpPr/>
          <p:nvPr/>
        </p:nvSpPr>
        <p:spPr>
          <a:xfrm>
            <a:off x="-25554" y="4659819"/>
            <a:ext cx="1374449" cy="70937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sp>
        <p:nvSpPr>
          <p:cNvPr id="27" name="Rectangle 26">
            <a:extLst>
              <a:ext uri="{FF2B5EF4-FFF2-40B4-BE49-F238E27FC236}">
                <a16:creationId xmlns:a16="http://schemas.microsoft.com/office/drawing/2014/main" id="{3A54E42B-6BFF-4DB6-8A52-D6C136ACE535}"/>
              </a:ext>
            </a:extLst>
          </p:cNvPr>
          <p:cNvSpPr/>
          <p:nvPr/>
        </p:nvSpPr>
        <p:spPr>
          <a:xfrm>
            <a:off x="6213365" y="1177634"/>
            <a:ext cx="2088000" cy="383282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sp>
        <p:nvSpPr>
          <p:cNvPr id="23" name="Rectangle 22">
            <a:extLst>
              <a:ext uri="{FF2B5EF4-FFF2-40B4-BE49-F238E27FC236}">
                <a16:creationId xmlns:a16="http://schemas.microsoft.com/office/drawing/2014/main" id="{D0D6B833-E109-3B77-36E1-2CE00D46CEFD}"/>
              </a:ext>
            </a:extLst>
          </p:cNvPr>
          <p:cNvSpPr/>
          <p:nvPr/>
        </p:nvSpPr>
        <p:spPr>
          <a:xfrm>
            <a:off x="4161365" y="1365310"/>
            <a:ext cx="2052000" cy="364514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sp>
        <p:nvSpPr>
          <p:cNvPr id="18" name="Rectangle 17">
            <a:extLst>
              <a:ext uri="{FF2B5EF4-FFF2-40B4-BE49-F238E27FC236}">
                <a16:creationId xmlns:a16="http://schemas.microsoft.com/office/drawing/2014/main" id="{8B89ED46-30E1-6C00-EFB1-F0F8184FCD05}"/>
              </a:ext>
            </a:extLst>
          </p:cNvPr>
          <p:cNvSpPr/>
          <p:nvPr/>
        </p:nvSpPr>
        <p:spPr>
          <a:xfrm>
            <a:off x="2478427" y="1509579"/>
            <a:ext cx="1692000" cy="350362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sp>
        <p:nvSpPr>
          <p:cNvPr id="13" name="Rectangle 12">
            <a:extLst>
              <a:ext uri="{FF2B5EF4-FFF2-40B4-BE49-F238E27FC236}">
                <a16:creationId xmlns:a16="http://schemas.microsoft.com/office/drawing/2014/main" id="{C8224205-0E7D-22FB-8FF8-10ED0C0234E3}"/>
              </a:ext>
            </a:extLst>
          </p:cNvPr>
          <p:cNvSpPr/>
          <p:nvPr/>
        </p:nvSpPr>
        <p:spPr>
          <a:xfrm>
            <a:off x="-8287" y="2271076"/>
            <a:ext cx="1534826" cy="366185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sp>
        <p:nvSpPr>
          <p:cNvPr id="7" name="Rectangle 6">
            <a:extLst>
              <a:ext uri="{FF2B5EF4-FFF2-40B4-BE49-F238E27FC236}">
                <a16:creationId xmlns:a16="http://schemas.microsoft.com/office/drawing/2014/main" id="{647CCC1C-CF0E-5739-916B-E051BD5723F3}"/>
              </a:ext>
            </a:extLst>
          </p:cNvPr>
          <p:cNvSpPr/>
          <p:nvPr/>
        </p:nvSpPr>
        <p:spPr>
          <a:xfrm flipH="1" flipV="1">
            <a:off x="-16776" y="3650"/>
            <a:ext cx="9910896" cy="39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sp>
        <p:nvSpPr>
          <p:cNvPr id="4" name="TextBox 3">
            <a:extLst>
              <a:ext uri="{FF2B5EF4-FFF2-40B4-BE49-F238E27FC236}">
                <a16:creationId xmlns:a16="http://schemas.microsoft.com/office/drawing/2014/main" id="{9F288725-A709-BEED-9B24-6F516D5D8BCC}"/>
              </a:ext>
            </a:extLst>
          </p:cNvPr>
          <p:cNvSpPr txBox="1"/>
          <p:nvPr/>
        </p:nvSpPr>
        <p:spPr>
          <a:xfrm>
            <a:off x="-74375" y="-2905"/>
            <a:ext cx="1606373" cy="430887"/>
          </a:xfrm>
          <a:prstGeom prst="rect">
            <a:avLst/>
          </a:prstGeom>
          <a:noFill/>
        </p:spPr>
        <p:txBody>
          <a:bodyPr wrap="square" rtlCol="0">
            <a:spAutoFit/>
          </a:bodyPr>
          <a:lstStyle/>
          <a:p>
            <a:pPr algn="ctr"/>
            <a:r>
              <a:rPr lang="en-US" sz="1100" b="1" dirty="0">
                <a:solidFill>
                  <a:schemeClr val="bg1"/>
                </a:solidFill>
              </a:rPr>
              <a:t>Suspected Asthma</a:t>
            </a:r>
          </a:p>
          <a:p>
            <a:pPr algn="ctr"/>
            <a:r>
              <a:rPr lang="en-US" sz="1100" b="1" dirty="0">
                <a:solidFill>
                  <a:schemeClr val="bg1"/>
                </a:solidFill>
              </a:rPr>
              <a:t>Aged  5-11 years </a:t>
            </a:r>
            <a:endParaRPr lang="en-GB" sz="1100" b="1" dirty="0">
              <a:solidFill>
                <a:schemeClr val="bg1"/>
              </a:solidFill>
            </a:endParaRPr>
          </a:p>
        </p:txBody>
      </p:sp>
      <p:sp>
        <p:nvSpPr>
          <p:cNvPr id="12" name="TextBox 11">
            <a:extLst>
              <a:ext uri="{FF2B5EF4-FFF2-40B4-BE49-F238E27FC236}">
                <a16:creationId xmlns:a16="http://schemas.microsoft.com/office/drawing/2014/main" id="{625BB55C-5054-1349-27AB-8A3457D69B05}"/>
              </a:ext>
            </a:extLst>
          </p:cNvPr>
          <p:cNvSpPr txBox="1"/>
          <p:nvPr/>
        </p:nvSpPr>
        <p:spPr>
          <a:xfrm>
            <a:off x="3091051" y="35469"/>
            <a:ext cx="4029000" cy="307777"/>
          </a:xfrm>
          <a:prstGeom prst="rect">
            <a:avLst/>
          </a:prstGeom>
          <a:noFill/>
        </p:spPr>
        <p:txBody>
          <a:bodyPr wrap="square" rtlCol="0">
            <a:spAutoFit/>
          </a:bodyPr>
          <a:lstStyle/>
          <a:p>
            <a:r>
              <a:rPr lang="en-US" sz="1400" b="1" dirty="0">
                <a:solidFill>
                  <a:schemeClr val="bg1"/>
                </a:solidFill>
              </a:rPr>
              <a:t>Confirmed Asthma in Children Aged 5 -11 Years Old</a:t>
            </a:r>
            <a:endParaRPr lang="en-GB" sz="1400" b="1" dirty="0">
              <a:solidFill>
                <a:schemeClr val="bg1"/>
              </a:solidFill>
            </a:endParaRPr>
          </a:p>
        </p:txBody>
      </p:sp>
      <p:sp>
        <p:nvSpPr>
          <p:cNvPr id="33" name="Rectangle 32"/>
          <p:cNvSpPr/>
          <p:nvPr/>
        </p:nvSpPr>
        <p:spPr>
          <a:xfrm>
            <a:off x="-24950" y="5917983"/>
            <a:ext cx="9930950" cy="940017"/>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mc:AlternateContent xmlns:mc="http://schemas.openxmlformats.org/markup-compatibility/2006" xmlns:a14="http://schemas.microsoft.com/office/drawing/2010/main">
        <mc:Choice Requires="a14">
          <p:sp>
            <p:nvSpPr>
              <p:cNvPr id="106" name="TextBox 105"/>
              <p:cNvSpPr txBox="1"/>
              <p:nvPr/>
            </p:nvSpPr>
            <p:spPr>
              <a:xfrm>
                <a:off x="4272817" y="5991524"/>
                <a:ext cx="5577140" cy="784830"/>
              </a:xfrm>
              <a:prstGeom prst="rect">
                <a:avLst/>
              </a:prstGeom>
              <a:noFill/>
              <a:ln w="22225">
                <a:solidFill>
                  <a:srgbClr val="FF0000"/>
                </a:solidFill>
              </a:ln>
            </p:spPr>
            <p:txBody>
              <a:bodyPr wrap="square" rtlCol="0">
                <a:spAutoFit/>
              </a:bodyPr>
              <a:lstStyle/>
              <a:p>
                <a:pPr algn="just"/>
                <a:r>
                  <a:rPr lang="en-GB" sz="1050" b="1" dirty="0"/>
                  <a:t>Short-acting beta agonist (SABA) relievers are recommended in this age group, but </a:t>
                </a:r>
                <a:r>
                  <a:rPr lang="en-GB" sz="1050" b="1" u="sng" dirty="0"/>
                  <a:t>should not</a:t>
                </a:r>
                <a:r>
                  <a:rPr lang="en-GB" sz="1050" b="1" dirty="0"/>
                  <a:t> be prescribed without concomitant inhaled corticosteroid in the management of chronic asthma</a:t>
                </a:r>
              </a:p>
              <a:p>
                <a:pPr algn="just"/>
                <a:r>
                  <a:rPr lang="en-GB" sz="800" dirty="0"/>
                  <a:t>SABA-only treatment is associated with risk of asthma attacks and asthma deaths. </a:t>
                </a:r>
              </a:p>
              <a:p>
                <a:pPr algn="just"/>
                <a:r>
                  <a:rPr lang="en-GB" sz="800" dirty="0"/>
                  <a:t>SABA over-use in asthma (</a:t>
                </a:r>
                <a14:m>
                  <m:oMath xmlns:m="http://schemas.openxmlformats.org/officeDocument/2006/math">
                    <m:r>
                      <a:rPr lang="en-US" sz="800" b="1" i="1" smtClean="0">
                        <a:solidFill>
                          <a:schemeClr val="tx1"/>
                        </a:solidFill>
                        <a:latin typeface="Cambria Math" panose="02040503050406030204" pitchFamily="18" charset="0"/>
                        <a:ea typeface="Cambria Math" panose="02040503050406030204" pitchFamily="18" charset="0"/>
                      </a:rPr>
                      <m:t>≥ </m:t>
                    </m:r>
                  </m:oMath>
                </a14:m>
                <a:r>
                  <a:rPr lang="en-GB" sz="800" dirty="0"/>
                  <a:t>3 canisters per year) is associated with increased risk of asthma attacks and asthma deaths.</a:t>
                </a:r>
              </a:p>
              <a:p>
                <a:pPr algn="just"/>
                <a:r>
                  <a:rPr lang="en-GB" sz="800" dirty="0"/>
                  <a:t>Unless using MART, asthma patients should be prescribed inhaled corticosteroids alongside a SABA- reliever.</a:t>
                </a:r>
              </a:p>
            </p:txBody>
          </p:sp>
        </mc:Choice>
        <mc:Fallback xmlns="">
          <p:sp>
            <p:nvSpPr>
              <p:cNvPr id="106" name="TextBox 105"/>
              <p:cNvSpPr txBox="1">
                <a:spLocks noRot="1" noChangeAspect="1" noMove="1" noResize="1" noEditPoints="1" noAdjustHandles="1" noChangeArrowheads="1" noChangeShapeType="1" noTextEdit="1"/>
              </p:cNvSpPr>
              <p:nvPr/>
            </p:nvSpPr>
            <p:spPr>
              <a:xfrm>
                <a:off x="4272817" y="5991524"/>
                <a:ext cx="5577140" cy="784830"/>
              </a:xfrm>
              <a:prstGeom prst="rect">
                <a:avLst/>
              </a:prstGeom>
              <a:blipFill>
                <a:blip r:embed="rId3"/>
                <a:stretch>
                  <a:fillRect/>
                </a:stretch>
              </a:blipFill>
              <a:ln w="22225">
                <a:solidFill>
                  <a:srgbClr val="FF0000"/>
                </a:solidFill>
              </a:ln>
            </p:spPr>
            <p:txBody>
              <a:bodyPr/>
              <a:lstStyle/>
              <a:p>
                <a:r>
                  <a:rPr lang="en-US">
                    <a:noFill/>
                  </a:rPr>
                  <a:t> </a:t>
                </a:r>
              </a:p>
            </p:txBody>
          </p:sp>
        </mc:Fallback>
      </mc:AlternateContent>
      <p:sp>
        <p:nvSpPr>
          <p:cNvPr id="110" name="TextBox 109">
            <a:extLst>
              <a:ext uri="{FF2B5EF4-FFF2-40B4-BE49-F238E27FC236}">
                <a16:creationId xmlns:a16="http://schemas.microsoft.com/office/drawing/2014/main" id="{5968CC5C-B1DE-7AD0-CC8E-20405F66862A}"/>
              </a:ext>
            </a:extLst>
          </p:cNvPr>
          <p:cNvSpPr txBox="1"/>
          <p:nvPr/>
        </p:nvSpPr>
        <p:spPr>
          <a:xfrm>
            <a:off x="10731" y="2240939"/>
            <a:ext cx="1496449" cy="1923604"/>
          </a:xfrm>
          <a:prstGeom prst="rect">
            <a:avLst/>
          </a:prstGeom>
          <a:noFill/>
        </p:spPr>
        <p:txBody>
          <a:bodyPr wrap="square" rtlCol="0">
            <a:spAutoFit/>
          </a:bodyPr>
          <a:lstStyle/>
          <a:p>
            <a:pPr algn="ctr"/>
            <a:r>
              <a:rPr lang="en-US" sz="900" b="1" u="sng" dirty="0"/>
              <a:t>Trial of Treatment</a:t>
            </a:r>
          </a:p>
          <a:p>
            <a:pPr algn="ctr"/>
            <a:endParaRPr lang="en-US" sz="200" b="1" u="sng" dirty="0"/>
          </a:p>
          <a:p>
            <a:pPr algn="ctr"/>
            <a:r>
              <a:rPr lang="en-GB" sz="900" b="1" dirty="0"/>
              <a:t>Paediatric</a:t>
            </a:r>
            <a:r>
              <a:rPr lang="en-US" sz="900" b="1" dirty="0"/>
              <a:t> low dose ICS</a:t>
            </a:r>
          </a:p>
          <a:p>
            <a:pPr algn="ctr"/>
            <a:r>
              <a:rPr lang="en-US" sz="900" b="1" dirty="0"/>
              <a:t>+</a:t>
            </a:r>
          </a:p>
          <a:p>
            <a:pPr algn="ctr"/>
            <a:r>
              <a:rPr lang="en-US" sz="900" b="1" dirty="0"/>
              <a:t>SABA reliever </a:t>
            </a:r>
          </a:p>
          <a:p>
            <a:pPr algn="ctr"/>
            <a:r>
              <a:rPr lang="en-US" sz="900" b="1" dirty="0"/>
              <a:t>as needed</a:t>
            </a:r>
          </a:p>
          <a:p>
            <a:pPr algn="ctr"/>
            <a:r>
              <a:rPr lang="en-US" sz="900" dirty="0"/>
              <a:t>for relief of symptoms</a:t>
            </a:r>
          </a:p>
          <a:p>
            <a:pPr algn="ctr"/>
            <a:endParaRPr lang="en-US" sz="200" dirty="0"/>
          </a:p>
          <a:p>
            <a:pPr algn="ctr"/>
            <a:r>
              <a:rPr lang="en-US" sz="900" dirty="0"/>
              <a:t>Review response to treatment at 8 weeks</a:t>
            </a:r>
          </a:p>
          <a:p>
            <a:pPr algn="ctr"/>
            <a:endParaRPr lang="en-US" sz="200" dirty="0"/>
          </a:p>
          <a:p>
            <a:pPr algn="ctr"/>
            <a:r>
              <a:rPr lang="en-US" sz="900" b="1" dirty="0"/>
              <a:t>If good response and/or asthma diagnosis confirmed</a:t>
            </a:r>
          </a:p>
          <a:p>
            <a:pPr algn="ctr"/>
            <a:r>
              <a:rPr lang="en-US" sz="900" b="1" u="sng" dirty="0"/>
              <a:t>Continue</a:t>
            </a:r>
          </a:p>
          <a:p>
            <a:pPr algn="ctr"/>
            <a:endParaRPr lang="en-US" sz="500" dirty="0"/>
          </a:p>
        </p:txBody>
      </p:sp>
      <p:sp>
        <p:nvSpPr>
          <p:cNvPr id="161" name="TextBox 160"/>
          <p:cNvSpPr txBox="1"/>
          <p:nvPr/>
        </p:nvSpPr>
        <p:spPr>
          <a:xfrm>
            <a:off x="1500612" y="-22074"/>
            <a:ext cx="1419609" cy="461665"/>
          </a:xfrm>
          <a:prstGeom prst="rect">
            <a:avLst/>
          </a:prstGeom>
          <a:noFill/>
        </p:spPr>
        <p:txBody>
          <a:bodyPr wrap="square" rtlCol="0">
            <a:spAutoFit/>
          </a:bodyPr>
          <a:lstStyle/>
          <a:p>
            <a:r>
              <a:rPr lang="en-GB" sz="800" b="1" dirty="0"/>
              <a:t>HNY</a:t>
            </a:r>
            <a:r>
              <a:rPr lang="en-GB" sz="800" dirty="0"/>
              <a:t> Asthma Guidelines </a:t>
            </a:r>
            <a:r>
              <a:rPr lang="en-GB" sz="800" b="1" dirty="0"/>
              <a:t>FINAL Approved by IPMOC </a:t>
            </a:r>
            <a:r>
              <a:rPr lang="en-GB" sz="800" b="1" dirty="0" err="1">
                <a:highlight>
                  <a:srgbClr val="FFFF00"/>
                </a:highlight>
              </a:rPr>
              <a:t>xxxxxxx</a:t>
            </a:r>
            <a:endParaRPr lang="en-GB" sz="800" dirty="0">
              <a:highlight>
                <a:srgbClr val="FFFF00"/>
              </a:highlight>
            </a:endParaRPr>
          </a:p>
        </p:txBody>
      </p:sp>
      <p:cxnSp>
        <p:nvCxnSpPr>
          <p:cNvPr id="235" name="Straight Connector 234">
            <a:extLst>
              <a:ext uri="{FF2B5EF4-FFF2-40B4-BE49-F238E27FC236}">
                <a16:creationId xmlns:a16="http://schemas.microsoft.com/office/drawing/2014/main" id="{FC2BF151-5F47-B183-CABF-3A41FFC3F409}"/>
              </a:ext>
            </a:extLst>
          </p:cNvPr>
          <p:cNvCxnSpPr/>
          <p:nvPr/>
        </p:nvCxnSpPr>
        <p:spPr>
          <a:xfrm flipV="1">
            <a:off x="-23734" y="4056395"/>
            <a:ext cx="1440000" cy="322"/>
          </a:xfrm>
          <a:prstGeom prst="line">
            <a:avLst/>
          </a:prstGeom>
          <a:ln w="25400">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236" name="TextBox 235">
            <a:extLst>
              <a:ext uri="{FF2B5EF4-FFF2-40B4-BE49-F238E27FC236}">
                <a16:creationId xmlns:a16="http://schemas.microsoft.com/office/drawing/2014/main" id="{EBBB56B5-AFDE-2367-6C5E-5D01B34FF5E0}"/>
              </a:ext>
            </a:extLst>
          </p:cNvPr>
          <p:cNvSpPr txBox="1"/>
          <p:nvPr/>
        </p:nvSpPr>
        <p:spPr>
          <a:xfrm>
            <a:off x="1521351" y="4069534"/>
            <a:ext cx="972000" cy="936000"/>
          </a:xfrm>
          <a:prstGeom prst="rect">
            <a:avLst/>
          </a:prstGeom>
          <a:solidFill>
            <a:schemeClr val="accent1">
              <a:lumMod val="20000"/>
              <a:lumOff val="80000"/>
            </a:schemeClr>
          </a:solidFill>
        </p:spPr>
        <p:txBody>
          <a:bodyPr wrap="square" rtlCol="0" anchor="ctr">
            <a:spAutoFit/>
          </a:bodyPr>
          <a:lstStyle/>
          <a:p>
            <a:pPr algn="ctr"/>
            <a:r>
              <a:rPr lang="en-US" sz="800" b="1" dirty="0"/>
              <a:t>Licensed treatment options (traditional track)</a:t>
            </a:r>
          </a:p>
        </p:txBody>
      </p:sp>
      <p:grpSp>
        <p:nvGrpSpPr>
          <p:cNvPr id="39" name="Group 38">
            <a:extLst>
              <a:ext uri="{FF2B5EF4-FFF2-40B4-BE49-F238E27FC236}">
                <a16:creationId xmlns:a16="http://schemas.microsoft.com/office/drawing/2014/main" id="{23C8AFC7-9834-8633-2EC5-B6364D3EE572}"/>
              </a:ext>
            </a:extLst>
          </p:cNvPr>
          <p:cNvGrpSpPr/>
          <p:nvPr/>
        </p:nvGrpSpPr>
        <p:grpSpPr>
          <a:xfrm>
            <a:off x="7648971" y="4109834"/>
            <a:ext cx="719072" cy="886981"/>
            <a:chOff x="2890255" y="5370129"/>
            <a:chExt cx="719072" cy="886981"/>
          </a:xfrm>
        </p:grpSpPr>
        <p:pic>
          <p:nvPicPr>
            <p:cNvPr id="241" name="Picture 240" descr="Screen Clipping">
              <a:extLst>
                <a:ext uri="{FF2B5EF4-FFF2-40B4-BE49-F238E27FC236}">
                  <a16:creationId xmlns:a16="http://schemas.microsoft.com/office/drawing/2014/main" id="{D024DE41-21C6-4A72-3136-AD4EA686DD60}"/>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3202432" y="5419102"/>
              <a:ext cx="123987" cy="288000"/>
            </a:xfrm>
            <a:prstGeom prst="rect">
              <a:avLst/>
            </a:prstGeom>
          </p:spPr>
        </p:pic>
        <p:sp>
          <p:nvSpPr>
            <p:cNvPr id="242" name="TextBox 241">
              <a:extLst>
                <a:ext uri="{FF2B5EF4-FFF2-40B4-BE49-F238E27FC236}">
                  <a16:creationId xmlns:a16="http://schemas.microsoft.com/office/drawing/2014/main" id="{C1099FD8-3C40-2F6E-2D0E-5DA84DC09C15}"/>
                </a:ext>
              </a:extLst>
            </p:cNvPr>
            <p:cNvSpPr txBox="1"/>
            <p:nvPr/>
          </p:nvSpPr>
          <p:spPr>
            <a:xfrm>
              <a:off x="2890255" y="5795445"/>
              <a:ext cx="719072" cy="461665"/>
            </a:xfrm>
            <a:prstGeom prst="rect">
              <a:avLst/>
            </a:prstGeom>
            <a:noFill/>
          </p:spPr>
          <p:txBody>
            <a:bodyPr wrap="square" rtlCol="0">
              <a:spAutoFit/>
            </a:bodyPr>
            <a:lstStyle/>
            <a:p>
              <a:pPr algn="ctr"/>
              <a:r>
                <a:rPr lang="en-GB" sz="600" dirty="0"/>
                <a:t>Symbicort 200/6 DPI </a:t>
              </a:r>
              <a:r>
                <a:rPr lang="en-GB" sz="600" b="1" dirty="0"/>
                <a:t>One </a:t>
              </a:r>
              <a:r>
                <a:rPr lang="en-GB" sz="600" dirty="0"/>
                <a:t>inhalation BD or </a:t>
              </a:r>
              <a:r>
                <a:rPr lang="en-GB" sz="600" b="1" dirty="0"/>
                <a:t>Two </a:t>
              </a:r>
              <a:r>
                <a:rPr lang="en-GB" sz="600" dirty="0"/>
                <a:t>OD</a:t>
              </a:r>
              <a:endParaRPr lang="en-GB" sz="600" b="1" dirty="0"/>
            </a:p>
          </p:txBody>
        </p:sp>
        <p:pic>
          <p:nvPicPr>
            <p:cNvPr id="243" name="Picture 242" descr="Screen Clipping">
              <a:extLst>
                <a:ext uri="{FF2B5EF4-FFF2-40B4-BE49-F238E27FC236}">
                  <a16:creationId xmlns:a16="http://schemas.microsoft.com/office/drawing/2014/main" id="{CF0BAAC8-5525-15E5-000A-0FF7BB54BFBB}"/>
                </a:ext>
              </a:extLst>
            </p:cNvPr>
            <p:cNvPicPr>
              <a:picLocks noChangeAspect="1"/>
            </p:cNvPicPr>
            <p:nvPr/>
          </p:nvPicPr>
          <p:blipFill>
            <a:blip r:embed="rId5"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353012" y="5370129"/>
              <a:ext cx="150546" cy="144000"/>
            </a:xfrm>
            <a:prstGeom prst="rect">
              <a:avLst/>
            </a:prstGeom>
          </p:spPr>
        </p:pic>
      </p:grpSp>
      <p:grpSp>
        <p:nvGrpSpPr>
          <p:cNvPr id="16" name="Group 15">
            <a:extLst>
              <a:ext uri="{FF2B5EF4-FFF2-40B4-BE49-F238E27FC236}">
                <a16:creationId xmlns:a16="http://schemas.microsoft.com/office/drawing/2014/main" id="{3A0F033B-A6BE-9EA0-525A-8D3836DE10D5}"/>
              </a:ext>
            </a:extLst>
          </p:cNvPr>
          <p:cNvGrpSpPr/>
          <p:nvPr/>
        </p:nvGrpSpPr>
        <p:grpSpPr>
          <a:xfrm>
            <a:off x="-93203" y="4125900"/>
            <a:ext cx="545894" cy="839316"/>
            <a:chOff x="-36592" y="4677069"/>
            <a:chExt cx="545894" cy="839316"/>
          </a:xfrm>
        </p:grpSpPr>
        <p:pic>
          <p:nvPicPr>
            <p:cNvPr id="6" name="Picture 5">
              <a:extLst>
                <a:ext uri="{FF2B5EF4-FFF2-40B4-BE49-F238E27FC236}">
                  <a16:creationId xmlns:a16="http://schemas.microsoft.com/office/drawing/2014/main" id="{74B0C921-C67E-9626-45B5-3A9AA53B0D1F}"/>
                </a:ext>
              </a:extLst>
            </p:cNvPr>
            <p:cNvPicPr>
              <a:picLocks noChangeAspect="1"/>
            </p:cNvPicPr>
            <p:nvPr/>
          </p:nvPicPr>
          <p:blipFill rotWithShape="1">
            <a:blip r:embed="rId6" cstate="hqprint">
              <a:clrChange>
                <a:clrFrom>
                  <a:srgbClr val="FFFFFF"/>
                </a:clrFrom>
                <a:clrTo>
                  <a:srgbClr val="FFFFFF">
                    <a:alpha val="0"/>
                  </a:srgbClr>
                </a:clrTo>
              </a:clrChange>
              <a:extLst>
                <a:ext uri="{28A0092B-C50C-407E-A947-70E740481C1C}">
                  <a14:useLocalDpi xmlns:a14="http://schemas.microsoft.com/office/drawing/2010/main" val="0"/>
                </a:ext>
              </a:extLst>
            </a:blip>
            <a:srcRect l="17544" t="9309" r="6619" b="1737"/>
            <a:stretch/>
          </p:blipFill>
          <p:spPr bwMode="auto">
            <a:xfrm>
              <a:off x="167185" y="4677069"/>
              <a:ext cx="151441" cy="293749"/>
            </a:xfrm>
            <a:prstGeom prst="rect">
              <a:avLst/>
            </a:prstGeom>
            <a:ln>
              <a:noFill/>
            </a:ln>
            <a:extLst>
              <a:ext uri="{53640926-AAD7-44D8-BBD7-CCE9431645EC}">
                <a14:shadowObscured xmlns:a14="http://schemas.microsoft.com/office/drawing/2010/main"/>
              </a:ext>
            </a:extLst>
          </p:spPr>
        </p:pic>
        <p:sp>
          <p:nvSpPr>
            <p:cNvPr id="11" name="TextBox 10">
              <a:extLst>
                <a:ext uri="{FF2B5EF4-FFF2-40B4-BE49-F238E27FC236}">
                  <a16:creationId xmlns:a16="http://schemas.microsoft.com/office/drawing/2014/main" id="{432A0B39-3A33-9624-07A8-F6248F6313EE}"/>
                </a:ext>
              </a:extLst>
            </p:cNvPr>
            <p:cNvSpPr txBox="1"/>
            <p:nvPr/>
          </p:nvSpPr>
          <p:spPr>
            <a:xfrm>
              <a:off x="-36592" y="4962387"/>
              <a:ext cx="545894" cy="553998"/>
            </a:xfrm>
            <a:prstGeom prst="rect">
              <a:avLst/>
            </a:prstGeom>
            <a:noFill/>
          </p:spPr>
          <p:txBody>
            <a:bodyPr wrap="square" rtlCol="0">
              <a:spAutoFit/>
            </a:bodyPr>
            <a:lstStyle/>
            <a:p>
              <a:pPr algn="ctr"/>
              <a:r>
                <a:rPr lang="en-GB" sz="600" dirty="0" err="1"/>
                <a:t>Clenil</a:t>
              </a:r>
              <a:r>
                <a:rPr lang="en-GB" sz="600" dirty="0"/>
                <a:t>® 100 </a:t>
              </a:r>
              <a:r>
                <a:rPr lang="en-GB" sz="600" dirty="0" err="1"/>
                <a:t>pMDI</a:t>
              </a:r>
              <a:endParaRPr lang="en-GB" sz="600" dirty="0"/>
            </a:p>
            <a:p>
              <a:pPr algn="ctr"/>
              <a:r>
                <a:rPr lang="en-GB" sz="600" b="1" dirty="0"/>
                <a:t>One </a:t>
              </a:r>
              <a:r>
                <a:rPr lang="en-GB" sz="600" dirty="0"/>
                <a:t>puff BD </a:t>
              </a:r>
              <a:r>
                <a:rPr lang="en-GB" sz="600" b="1" u="sng" dirty="0"/>
                <a:t>via a spacer</a:t>
              </a:r>
            </a:p>
          </p:txBody>
        </p:sp>
      </p:grpSp>
      <p:grpSp>
        <p:nvGrpSpPr>
          <p:cNvPr id="5" name="Group 4">
            <a:extLst>
              <a:ext uri="{FF2B5EF4-FFF2-40B4-BE49-F238E27FC236}">
                <a16:creationId xmlns:a16="http://schemas.microsoft.com/office/drawing/2014/main" id="{6F66EDAE-85E2-232B-208D-9880CCA9C4AC}"/>
              </a:ext>
            </a:extLst>
          </p:cNvPr>
          <p:cNvGrpSpPr/>
          <p:nvPr/>
        </p:nvGrpSpPr>
        <p:grpSpPr>
          <a:xfrm>
            <a:off x="366063" y="4130002"/>
            <a:ext cx="537379" cy="839347"/>
            <a:chOff x="419514" y="4675004"/>
            <a:chExt cx="537379" cy="839347"/>
          </a:xfrm>
        </p:grpSpPr>
        <p:pic>
          <p:nvPicPr>
            <p:cNvPr id="14" name="Picture 13">
              <a:extLst>
                <a:ext uri="{FF2B5EF4-FFF2-40B4-BE49-F238E27FC236}">
                  <a16:creationId xmlns:a16="http://schemas.microsoft.com/office/drawing/2014/main" id="{F9F64095-6294-D25E-4DAD-DF9E467833E0}"/>
                </a:ext>
              </a:extLst>
            </p:cNvPr>
            <p:cNvPicPr>
              <a:picLocks noChangeAspect="1"/>
            </p:cNvPicPr>
            <p:nvPr/>
          </p:nvPicPr>
          <p:blipFill>
            <a:blip r:embed="rId7"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65071" y="4675004"/>
              <a:ext cx="260654" cy="303899"/>
            </a:xfrm>
            <a:prstGeom prst="rect">
              <a:avLst/>
            </a:prstGeom>
          </p:spPr>
        </p:pic>
        <p:sp>
          <p:nvSpPr>
            <p:cNvPr id="15" name="TextBox 14">
              <a:extLst>
                <a:ext uri="{FF2B5EF4-FFF2-40B4-BE49-F238E27FC236}">
                  <a16:creationId xmlns:a16="http://schemas.microsoft.com/office/drawing/2014/main" id="{B3F0CEBA-9E78-A430-12C4-3B33446E9ADA}"/>
                </a:ext>
              </a:extLst>
            </p:cNvPr>
            <p:cNvSpPr txBox="1"/>
            <p:nvPr/>
          </p:nvSpPr>
          <p:spPr>
            <a:xfrm>
              <a:off x="419514" y="4960353"/>
              <a:ext cx="537379" cy="553998"/>
            </a:xfrm>
            <a:prstGeom prst="rect">
              <a:avLst/>
            </a:prstGeom>
            <a:noFill/>
          </p:spPr>
          <p:txBody>
            <a:bodyPr wrap="square" rtlCol="0">
              <a:spAutoFit/>
            </a:bodyPr>
            <a:lstStyle/>
            <a:p>
              <a:pPr algn="ctr"/>
              <a:r>
                <a:rPr lang="it-IT" sz="600" dirty="0"/>
                <a:t>Soprobec 100 pMDI</a:t>
              </a:r>
            </a:p>
            <a:p>
              <a:pPr algn="ctr"/>
              <a:r>
                <a:rPr lang="it-IT" sz="600" b="1" dirty="0"/>
                <a:t>One </a:t>
              </a:r>
              <a:r>
                <a:rPr lang="it-IT" sz="600" dirty="0"/>
                <a:t>puff BD </a:t>
              </a:r>
              <a:r>
                <a:rPr lang="it-IT" sz="600" b="1" u="sng" dirty="0"/>
                <a:t>via a spacer</a:t>
              </a:r>
            </a:p>
          </p:txBody>
        </p:sp>
      </p:grpSp>
      <p:grpSp>
        <p:nvGrpSpPr>
          <p:cNvPr id="17" name="Group 16">
            <a:extLst>
              <a:ext uri="{FF2B5EF4-FFF2-40B4-BE49-F238E27FC236}">
                <a16:creationId xmlns:a16="http://schemas.microsoft.com/office/drawing/2014/main" id="{F2BF2304-9F20-5B82-24E1-8EA094A035AC}"/>
              </a:ext>
            </a:extLst>
          </p:cNvPr>
          <p:cNvGrpSpPr/>
          <p:nvPr/>
        </p:nvGrpSpPr>
        <p:grpSpPr>
          <a:xfrm>
            <a:off x="778065" y="4111394"/>
            <a:ext cx="711346" cy="870634"/>
            <a:chOff x="785200" y="4684857"/>
            <a:chExt cx="705346" cy="870634"/>
          </a:xfrm>
        </p:grpSpPr>
        <p:pic>
          <p:nvPicPr>
            <p:cNvPr id="40" name="Picture 39">
              <a:extLst>
                <a:ext uri="{FF2B5EF4-FFF2-40B4-BE49-F238E27FC236}">
                  <a16:creationId xmlns:a16="http://schemas.microsoft.com/office/drawing/2014/main" id="{BC37FEB7-34DA-C4E1-3480-F77AE848ED02}"/>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013640" y="4684857"/>
              <a:ext cx="216445" cy="299204"/>
            </a:xfrm>
            <a:prstGeom prst="rect">
              <a:avLst/>
            </a:prstGeom>
            <a:noFill/>
            <a:ln>
              <a:noFill/>
            </a:ln>
          </p:spPr>
        </p:pic>
        <p:sp>
          <p:nvSpPr>
            <p:cNvPr id="42" name="TextBox 41">
              <a:extLst>
                <a:ext uri="{FF2B5EF4-FFF2-40B4-BE49-F238E27FC236}">
                  <a16:creationId xmlns:a16="http://schemas.microsoft.com/office/drawing/2014/main" id="{1A59D086-23E1-899D-D274-83A6D6BCCB6C}"/>
                </a:ext>
              </a:extLst>
            </p:cNvPr>
            <p:cNvSpPr txBox="1"/>
            <p:nvPr/>
          </p:nvSpPr>
          <p:spPr>
            <a:xfrm>
              <a:off x="785200" y="4973472"/>
              <a:ext cx="705346" cy="582019"/>
            </a:xfrm>
            <a:prstGeom prst="rect">
              <a:avLst/>
            </a:prstGeom>
            <a:noFill/>
          </p:spPr>
          <p:txBody>
            <a:bodyPr wrap="square">
              <a:spAutoFit/>
            </a:bodyPr>
            <a:lstStyle/>
            <a:p>
              <a:pPr algn="ctr">
                <a:lnSpc>
                  <a:spcPct val="107000"/>
                </a:lnSpc>
              </a:pPr>
              <a:r>
                <a:rPr lang="en-GB" sz="600" u="sng"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Flixotide</a:t>
              </a:r>
              <a:r>
                <a:rPr lang="en-GB" sz="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50 </a:t>
              </a:r>
              <a:r>
                <a:rPr lang="en-GB" sz="6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pMDI</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pPr>
              <a:r>
                <a:rPr lang="en-GB" sz="6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One</a:t>
              </a:r>
              <a:r>
                <a:rPr lang="en-GB" sz="6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puff BD or </a:t>
              </a:r>
              <a:r>
                <a:rPr lang="en-GB" sz="6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Two </a:t>
              </a:r>
              <a:r>
                <a:rPr lang="en-GB" sz="6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puffs OD </a:t>
              </a:r>
              <a:r>
                <a:rPr lang="en-GB" sz="600" b="1" i="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via a spacer</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29" name="Group 28">
            <a:extLst>
              <a:ext uri="{FF2B5EF4-FFF2-40B4-BE49-F238E27FC236}">
                <a16:creationId xmlns:a16="http://schemas.microsoft.com/office/drawing/2014/main" id="{71185919-AE34-C513-400E-32A390AE61F1}"/>
              </a:ext>
            </a:extLst>
          </p:cNvPr>
          <p:cNvGrpSpPr/>
          <p:nvPr/>
        </p:nvGrpSpPr>
        <p:grpSpPr>
          <a:xfrm>
            <a:off x="44798" y="4967940"/>
            <a:ext cx="576000" cy="909216"/>
            <a:chOff x="-106693" y="5356728"/>
            <a:chExt cx="576000" cy="909216"/>
          </a:xfrm>
        </p:grpSpPr>
        <p:pic>
          <p:nvPicPr>
            <p:cNvPr id="19" name="Picture 18">
              <a:extLst>
                <a:ext uri="{FF2B5EF4-FFF2-40B4-BE49-F238E27FC236}">
                  <a16:creationId xmlns:a16="http://schemas.microsoft.com/office/drawing/2014/main" id="{CC1FF687-16F7-4221-FEED-45D0636FE439}"/>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15678" y="5359898"/>
              <a:ext cx="117643" cy="294543"/>
            </a:xfrm>
            <a:prstGeom prst="rect">
              <a:avLst/>
            </a:prstGeom>
            <a:noFill/>
            <a:ln>
              <a:noFill/>
            </a:ln>
          </p:spPr>
        </p:pic>
        <p:sp>
          <p:nvSpPr>
            <p:cNvPr id="25" name="TextBox 24">
              <a:extLst>
                <a:ext uri="{FF2B5EF4-FFF2-40B4-BE49-F238E27FC236}">
                  <a16:creationId xmlns:a16="http://schemas.microsoft.com/office/drawing/2014/main" id="{D2F46D31-77B0-6775-BFBD-4DA20999E138}"/>
                </a:ext>
              </a:extLst>
            </p:cNvPr>
            <p:cNvSpPr txBox="1"/>
            <p:nvPr/>
          </p:nvSpPr>
          <p:spPr>
            <a:xfrm>
              <a:off x="-106693" y="5683925"/>
              <a:ext cx="576000" cy="582019"/>
            </a:xfrm>
            <a:prstGeom prst="rect">
              <a:avLst/>
            </a:prstGeom>
            <a:noFill/>
          </p:spPr>
          <p:txBody>
            <a:bodyPr wrap="square">
              <a:spAutoFit/>
            </a:bodyPr>
            <a:lstStyle/>
            <a:p>
              <a:pPr algn="ctr">
                <a:lnSpc>
                  <a:spcPct val="107000"/>
                </a:lnSpc>
              </a:pPr>
              <a:r>
                <a:rPr lang="en-GB" sz="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Pulmicort 100, DPI,</a:t>
              </a:r>
              <a:r>
                <a:rPr lang="en-GB" sz="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Two </a:t>
              </a:r>
              <a:r>
                <a:rPr lang="en-GB" sz="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inhalations </a:t>
              </a:r>
              <a:r>
                <a:rPr lang="en-GB" sz="600" dirty="0">
                  <a:solidFill>
                    <a:srgbClr val="000000"/>
                  </a:solidFill>
                  <a:latin typeface="Calibri" panose="020F0502020204030204" pitchFamily="34" charset="0"/>
                  <a:ea typeface="Calibri" panose="020F0502020204030204" pitchFamily="34" charset="0"/>
                  <a:cs typeface="Calibri" panose="020F0502020204030204" pitchFamily="34" charset="0"/>
                </a:rPr>
                <a:t>BD</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6" name="Picture 25" descr="Screen Clipping">
              <a:extLst>
                <a:ext uri="{FF2B5EF4-FFF2-40B4-BE49-F238E27FC236}">
                  <a16:creationId xmlns:a16="http://schemas.microsoft.com/office/drawing/2014/main" id="{CCBD95F5-1D22-D158-D1F6-5C08CB4E0908}"/>
                </a:ext>
              </a:extLst>
            </p:cNvPr>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56243" y="5356728"/>
              <a:ext cx="144000" cy="144000"/>
            </a:xfrm>
            <a:prstGeom prst="rect">
              <a:avLst/>
            </a:prstGeom>
          </p:spPr>
        </p:pic>
      </p:grpSp>
      <p:grpSp>
        <p:nvGrpSpPr>
          <p:cNvPr id="43" name="Group 42">
            <a:extLst>
              <a:ext uri="{FF2B5EF4-FFF2-40B4-BE49-F238E27FC236}">
                <a16:creationId xmlns:a16="http://schemas.microsoft.com/office/drawing/2014/main" id="{09AED0F4-DEC3-D598-8293-49D46C3727BC}"/>
              </a:ext>
            </a:extLst>
          </p:cNvPr>
          <p:cNvGrpSpPr/>
          <p:nvPr/>
        </p:nvGrpSpPr>
        <p:grpSpPr>
          <a:xfrm>
            <a:off x="717522" y="4975266"/>
            <a:ext cx="648000" cy="897956"/>
            <a:chOff x="453262" y="5296906"/>
            <a:chExt cx="648000" cy="897956"/>
          </a:xfrm>
          <a:noFill/>
        </p:grpSpPr>
        <p:pic>
          <p:nvPicPr>
            <p:cNvPr id="30" name="Picture 29">
              <a:extLst>
                <a:ext uri="{FF2B5EF4-FFF2-40B4-BE49-F238E27FC236}">
                  <a16:creationId xmlns:a16="http://schemas.microsoft.com/office/drawing/2014/main" id="{30CEE446-0D36-8F7C-1E6C-FFBD0E19B27B}"/>
                </a:ext>
              </a:extLst>
            </p:cNvPr>
            <p:cNvPicPr>
              <a:picLocks noChangeAspect="1"/>
            </p:cNvPicPr>
            <p:nvPr/>
          </p:nvPicPr>
          <p:blipFill>
            <a:blip r:embed="rId10" cstate="print">
              <a:extLst>
                <a:ext uri="{28A0092B-C50C-407E-A947-70E740481C1C}">
                  <a14:useLocalDpi xmlns:a14="http://schemas.microsoft.com/office/drawing/2010/main" val="0"/>
                </a:ext>
              </a:extLst>
            </a:blip>
            <a:srcRect/>
            <a:stretch>
              <a:fillRect/>
            </a:stretch>
          </p:blipFill>
          <p:spPr bwMode="auto">
            <a:xfrm flipH="1">
              <a:off x="640674" y="5296906"/>
              <a:ext cx="196871" cy="312218"/>
            </a:xfrm>
            <a:prstGeom prst="rect">
              <a:avLst/>
            </a:prstGeom>
            <a:grpFill/>
            <a:ln>
              <a:noFill/>
            </a:ln>
          </p:spPr>
        </p:pic>
        <p:sp>
          <p:nvSpPr>
            <p:cNvPr id="37" name="TextBox 36">
              <a:extLst>
                <a:ext uri="{FF2B5EF4-FFF2-40B4-BE49-F238E27FC236}">
                  <a16:creationId xmlns:a16="http://schemas.microsoft.com/office/drawing/2014/main" id="{2FD7039B-A02E-A9BB-F8DC-4D60462D5F25}"/>
                </a:ext>
              </a:extLst>
            </p:cNvPr>
            <p:cNvSpPr txBox="1"/>
            <p:nvPr/>
          </p:nvSpPr>
          <p:spPr>
            <a:xfrm>
              <a:off x="453262" y="5612843"/>
              <a:ext cx="648000" cy="582019"/>
            </a:xfrm>
            <a:prstGeom prst="rect">
              <a:avLst/>
            </a:prstGeom>
            <a:noFill/>
          </p:spPr>
          <p:txBody>
            <a:bodyPr wrap="square">
              <a:spAutoFit/>
            </a:bodyPr>
            <a:lstStyle/>
            <a:p>
              <a:pPr algn="ctr">
                <a:lnSpc>
                  <a:spcPct val="107000"/>
                </a:lnSpc>
              </a:pPr>
              <a:r>
                <a:rPr lang="en-GB" sz="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Budesonide 100 </a:t>
              </a:r>
              <a:r>
                <a:rPr lang="en-GB" sz="6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Easyhaler</a:t>
              </a:r>
              <a:r>
                <a:rPr lang="en-GB" sz="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(DPI)</a:t>
              </a:r>
              <a:r>
                <a:rPr lang="en-GB" sz="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pPr>
              <a:r>
                <a:rPr lang="en-GB" sz="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Two </a:t>
              </a:r>
              <a:r>
                <a:rPr lang="en-GB" sz="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inhalations</a:t>
              </a:r>
              <a:r>
                <a:rPr lang="en-GB" sz="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GB" sz="600" dirty="0">
                  <a:solidFill>
                    <a:srgbClr val="000000"/>
                  </a:solidFill>
                  <a:latin typeface="Calibri" panose="020F0502020204030204" pitchFamily="34" charset="0"/>
                  <a:ea typeface="Calibri" panose="020F0502020204030204" pitchFamily="34" charset="0"/>
                  <a:cs typeface="Times New Roman" panose="02020603050405020304" pitchFamily="18" charset="0"/>
                </a:rPr>
                <a:t>BD</a:t>
              </a:r>
              <a:r>
                <a:rPr lang="en-GB" sz="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1" name="Picture 40" descr="Screen Clipping">
              <a:extLst>
                <a:ext uri="{FF2B5EF4-FFF2-40B4-BE49-F238E27FC236}">
                  <a16:creationId xmlns:a16="http://schemas.microsoft.com/office/drawing/2014/main" id="{0BBB511F-EBFD-A984-9445-2ABD0AC99731}"/>
                </a:ext>
              </a:extLst>
            </p:cNvPr>
            <p:cNvPicPr>
              <a:picLocks noChangeAspect="1"/>
            </p:cNvPicPr>
            <p:nvPr/>
          </p:nvPicPr>
          <p:blipFill>
            <a:blip r:embed="rId5"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21909" y="5309076"/>
              <a:ext cx="150546" cy="144000"/>
            </a:xfrm>
            <a:prstGeom prst="rect">
              <a:avLst/>
            </a:prstGeom>
            <a:grpFill/>
          </p:spPr>
        </p:pic>
      </p:grpSp>
      <p:cxnSp>
        <p:nvCxnSpPr>
          <p:cNvPr id="9" name="Straight Connector 8">
            <a:extLst>
              <a:ext uri="{FF2B5EF4-FFF2-40B4-BE49-F238E27FC236}">
                <a16:creationId xmlns:a16="http://schemas.microsoft.com/office/drawing/2014/main" id="{63D9930D-7865-D9A9-A3B1-DAB4F0F8541E}"/>
              </a:ext>
            </a:extLst>
          </p:cNvPr>
          <p:cNvCxnSpPr>
            <a:cxnSpLocks/>
          </p:cNvCxnSpPr>
          <p:nvPr/>
        </p:nvCxnSpPr>
        <p:spPr>
          <a:xfrm>
            <a:off x="1502202" y="9411"/>
            <a:ext cx="13385" cy="5904000"/>
          </a:xfrm>
          <a:prstGeom prst="line">
            <a:avLst/>
          </a:prstGeom>
          <a:ln w="25400">
            <a:solidFill>
              <a:schemeClr val="accent1">
                <a:lumMod val="50000"/>
                <a:alpha val="97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52" name="Group 51">
            <a:extLst>
              <a:ext uri="{FF2B5EF4-FFF2-40B4-BE49-F238E27FC236}">
                <a16:creationId xmlns:a16="http://schemas.microsoft.com/office/drawing/2014/main" id="{2E69BE88-3F18-32F2-76AF-A789EF87B27F}"/>
              </a:ext>
            </a:extLst>
          </p:cNvPr>
          <p:cNvGrpSpPr/>
          <p:nvPr/>
        </p:nvGrpSpPr>
        <p:grpSpPr>
          <a:xfrm>
            <a:off x="7924194" y="25612"/>
            <a:ext cx="612000" cy="360000"/>
            <a:chOff x="4609734" y="-3454873"/>
            <a:chExt cx="634207" cy="388326"/>
          </a:xfrm>
        </p:grpSpPr>
        <p:sp>
          <p:nvSpPr>
            <p:cNvPr id="56" name="Rectangle: Rounded Corners 55">
              <a:extLst>
                <a:ext uri="{FF2B5EF4-FFF2-40B4-BE49-F238E27FC236}">
                  <a16:creationId xmlns:a16="http://schemas.microsoft.com/office/drawing/2014/main" id="{6410E624-6A11-D250-9DBA-618463C52C69}"/>
                </a:ext>
              </a:extLst>
            </p:cNvPr>
            <p:cNvSpPr/>
            <p:nvPr/>
          </p:nvSpPr>
          <p:spPr>
            <a:xfrm>
              <a:off x="4609734" y="-3454873"/>
              <a:ext cx="634207" cy="38832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57" name="Picture 56" descr="A picture containing text, sign, clipart&#10;&#10;Description automatically generated">
              <a:extLst>
                <a:ext uri="{FF2B5EF4-FFF2-40B4-BE49-F238E27FC236}">
                  <a16:creationId xmlns:a16="http://schemas.microsoft.com/office/drawing/2014/main" id="{974433D9-BCE5-0E51-D0B3-D55B37D2CAF9}"/>
                </a:ext>
              </a:extLst>
            </p:cNvPr>
            <p:cNvPicPr>
              <a:picLocks noChangeAspect="1"/>
            </p:cNvPicPr>
            <p:nvPr/>
          </p:nvPicPr>
          <p:blipFill>
            <a:blip r:embed="rId11" r:link="rId12" cstate="print">
              <a:extLst>
                <a:ext uri="{28A0092B-C50C-407E-A947-70E740481C1C}">
                  <a14:useLocalDpi xmlns:a14="http://schemas.microsoft.com/office/drawing/2010/main" val="0"/>
                </a:ext>
              </a:extLst>
            </a:blip>
            <a:srcRect/>
            <a:stretch>
              <a:fillRect/>
            </a:stretch>
          </p:blipFill>
          <p:spPr bwMode="auto">
            <a:xfrm>
              <a:off x="4647643" y="-3420154"/>
              <a:ext cx="548838" cy="293770"/>
            </a:xfrm>
            <a:prstGeom prst="rect">
              <a:avLst/>
            </a:prstGeom>
            <a:noFill/>
            <a:ln>
              <a:noFill/>
            </a:ln>
          </p:spPr>
        </p:pic>
      </p:grpSp>
      <p:grpSp>
        <p:nvGrpSpPr>
          <p:cNvPr id="53" name="Group 52">
            <a:extLst>
              <a:ext uri="{FF2B5EF4-FFF2-40B4-BE49-F238E27FC236}">
                <a16:creationId xmlns:a16="http://schemas.microsoft.com/office/drawing/2014/main" id="{2EA222CC-5325-F847-6531-54997E1970A3}"/>
              </a:ext>
            </a:extLst>
          </p:cNvPr>
          <p:cNvGrpSpPr/>
          <p:nvPr/>
        </p:nvGrpSpPr>
        <p:grpSpPr>
          <a:xfrm>
            <a:off x="8576235" y="25614"/>
            <a:ext cx="1296000" cy="360000"/>
            <a:chOff x="29652" y="-673"/>
            <a:chExt cx="1267067" cy="360907"/>
          </a:xfrm>
        </p:grpSpPr>
        <p:sp>
          <p:nvSpPr>
            <p:cNvPr id="54" name="Rectangle: Rounded Corners 53">
              <a:extLst>
                <a:ext uri="{FF2B5EF4-FFF2-40B4-BE49-F238E27FC236}">
                  <a16:creationId xmlns:a16="http://schemas.microsoft.com/office/drawing/2014/main" id="{8DDAB7FE-3D4F-0B33-B635-6EA7A9B25F4E}"/>
                </a:ext>
              </a:extLst>
            </p:cNvPr>
            <p:cNvSpPr/>
            <p:nvPr/>
          </p:nvSpPr>
          <p:spPr>
            <a:xfrm>
              <a:off x="29652" y="-673"/>
              <a:ext cx="1267067" cy="36090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55" name="Picture 54" descr="Text&#10;&#10;Description automatically generated">
              <a:extLst>
                <a:ext uri="{FF2B5EF4-FFF2-40B4-BE49-F238E27FC236}">
                  <a16:creationId xmlns:a16="http://schemas.microsoft.com/office/drawing/2014/main" id="{944E872C-9560-2C80-427D-CC0214879558}"/>
                </a:ext>
              </a:extLst>
            </p:cNvPr>
            <p:cNvPicPr>
              <a:picLocks noChangeAspect="1"/>
            </p:cNvPicPr>
            <p:nvPr/>
          </p:nvPicPr>
          <p:blipFill>
            <a:blip r:embed="rId13" r:link="rId14" cstate="print">
              <a:extLst>
                <a:ext uri="{28A0092B-C50C-407E-A947-70E740481C1C}">
                  <a14:useLocalDpi xmlns:a14="http://schemas.microsoft.com/office/drawing/2010/main" val="0"/>
                </a:ext>
              </a:extLst>
            </a:blip>
            <a:srcRect/>
            <a:stretch>
              <a:fillRect/>
            </a:stretch>
          </p:blipFill>
          <p:spPr bwMode="auto">
            <a:xfrm>
              <a:off x="69794" y="39235"/>
              <a:ext cx="1201061" cy="288726"/>
            </a:xfrm>
            <a:prstGeom prst="rect">
              <a:avLst/>
            </a:prstGeom>
            <a:noFill/>
            <a:ln>
              <a:noFill/>
            </a:ln>
          </p:spPr>
        </p:pic>
      </p:grpSp>
      <p:sp>
        <p:nvSpPr>
          <p:cNvPr id="50" name="Rectangle 49">
            <a:extLst>
              <a:ext uri="{FF2B5EF4-FFF2-40B4-BE49-F238E27FC236}">
                <a16:creationId xmlns:a16="http://schemas.microsoft.com/office/drawing/2014/main" id="{B9BA6DC0-3222-B09A-B629-3D787F35D61E}"/>
              </a:ext>
            </a:extLst>
          </p:cNvPr>
          <p:cNvSpPr/>
          <p:nvPr/>
        </p:nvSpPr>
        <p:spPr>
          <a:xfrm>
            <a:off x="4166591" y="2672521"/>
            <a:ext cx="2052000" cy="1368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sp>
        <p:nvSpPr>
          <p:cNvPr id="51" name="Rectangle 50">
            <a:extLst>
              <a:ext uri="{FF2B5EF4-FFF2-40B4-BE49-F238E27FC236}">
                <a16:creationId xmlns:a16="http://schemas.microsoft.com/office/drawing/2014/main" id="{097484A5-6B51-4643-832A-AD203D9A9EEC}"/>
              </a:ext>
            </a:extLst>
          </p:cNvPr>
          <p:cNvSpPr/>
          <p:nvPr/>
        </p:nvSpPr>
        <p:spPr>
          <a:xfrm>
            <a:off x="6230074" y="2514117"/>
            <a:ext cx="2092470" cy="1548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cxnSp>
        <p:nvCxnSpPr>
          <p:cNvPr id="28" name="Straight Connector 27">
            <a:extLst>
              <a:ext uri="{FF2B5EF4-FFF2-40B4-BE49-F238E27FC236}">
                <a16:creationId xmlns:a16="http://schemas.microsoft.com/office/drawing/2014/main" id="{29BF82EE-795A-D002-F19F-73C6E7827897}"/>
              </a:ext>
            </a:extLst>
          </p:cNvPr>
          <p:cNvCxnSpPr>
            <a:cxnSpLocks/>
          </p:cNvCxnSpPr>
          <p:nvPr/>
        </p:nvCxnSpPr>
        <p:spPr>
          <a:xfrm>
            <a:off x="6218666" y="1189882"/>
            <a:ext cx="0" cy="4790955"/>
          </a:xfrm>
          <a:prstGeom prst="line">
            <a:avLst/>
          </a:prstGeom>
          <a:ln w="25400">
            <a:solidFill>
              <a:schemeClr val="accent1">
                <a:lumMod val="75000"/>
                <a:alpha val="97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233C2DCB-8E94-9340-1649-A998674A7650}"/>
              </a:ext>
            </a:extLst>
          </p:cNvPr>
          <p:cNvGrpSpPr/>
          <p:nvPr/>
        </p:nvGrpSpPr>
        <p:grpSpPr>
          <a:xfrm>
            <a:off x="1592267" y="482593"/>
            <a:ext cx="8050406" cy="246221"/>
            <a:chOff x="4150201" y="4828674"/>
            <a:chExt cx="10040959" cy="181077"/>
          </a:xfrm>
        </p:grpSpPr>
        <p:cxnSp>
          <p:nvCxnSpPr>
            <p:cNvPr id="77" name="Straight Arrow Connector 76"/>
            <p:cNvCxnSpPr>
              <a:cxnSpLocks/>
            </p:cNvCxnSpPr>
            <p:nvPr/>
          </p:nvCxnSpPr>
          <p:spPr>
            <a:xfrm>
              <a:off x="4150201" y="4991404"/>
              <a:ext cx="10040959" cy="0"/>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a:off x="5551607" y="4828674"/>
              <a:ext cx="7259484" cy="181077"/>
            </a:xfrm>
            <a:prstGeom prst="rect">
              <a:avLst/>
            </a:prstGeom>
            <a:noFill/>
          </p:spPr>
          <p:txBody>
            <a:bodyPr wrap="square" rtlCol="0">
              <a:spAutoFit/>
            </a:bodyPr>
            <a:lstStyle/>
            <a:p>
              <a:pPr algn="ctr"/>
              <a:r>
                <a:rPr lang="en-GB" sz="1000" b="1" dirty="0"/>
                <a:t>Step-up and step-down treatment to achieve control with the lowest possible maintenance treatment </a:t>
              </a:r>
            </a:p>
          </p:txBody>
        </p:sp>
      </p:grpSp>
      <p:sp>
        <p:nvSpPr>
          <p:cNvPr id="85" name="Rectangle: Rounded Corners 84">
            <a:extLst>
              <a:ext uri="{FF2B5EF4-FFF2-40B4-BE49-F238E27FC236}">
                <a16:creationId xmlns:a16="http://schemas.microsoft.com/office/drawing/2014/main" id="{1C96116E-1B57-E210-E53A-50AC5581F4B4}"/>
              </a:ext>
            </a:extLst>
          </p:cNvPr>
          <p:cNvSpPr/>
          <p:nvPr/>
        </p:nvSpPr>
        <p:spPr>
          <a:xfrm>
            <a:off x="2433708" y="1469639"/>
            <a:ext cx="1785983" cy="1111735"/>
          </a:xfrm>
          <a:prstGeom prst="round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pPr>
            <a:r>
              <a:rPr lang="en-GB" sz="1000" u="sng" dirty="0">
                <a:solidFill>
                  <a:srgbClr val="000000"/>
                </a:solidFill>
                <a:effectLst/>
                <a:ea typeface="Calibri" panose="020F0502020204030204" pitchFamily="34" charset="0"/>
                <a:cs typeface="Times New Roman" panose="02020603050405020304" pitchFamily="18" charset="0"/>
              </a:rPr>
              <a:t>Continue Paediatric low </a:t>
            </a:r>
            <a:r>
              <a:rPr lang="en-GB" sz="1000" dirty="0">
                <a:solidFill>
                  <a:srgbClr val="000000"/>
                </a:solidFill>
                <a:effectLst/>
                <a:ea typeface="Calibri" panose="020F0502020204030204" pitchFamily="34" charset="0"/>
                <a:cs typeface="Times New Roman" panose="02020603050405020304" pitchFamily="18" charset="0"/>
              </a:rPr>
              <a:t>dose ICS + SABA</a:t>
            </a:r>
            <a:endParaRPr lang="en-GB" sz="1000" dirty="0">
              <a:effectLst/>
              <a:ea typeface="Calibri" panose="020F0502020204030204" pitchFamily="34" charset="0"/>
              <a:cs typeface="Times New Roman" panose="02020603050405020304" pitchFamily="18" charset="0"/>
            </a:endParaRPr>
          </a:p>
          <a:p>
            <a:pPr algn="ctr">
              <a:lnSpc>
                <a:spcPct val="107000"/>
              </a:lnSpc>
            </a:pPr>
            <a:r>
              <a:rPr lang="en-GB" sz="1000" u="sng" dirty="0">
                <a:solidFill>
                  <a:srgbClr val="000000"/>
                </a:solidFill>
                <a:effectLst/>
                <a:ea typeface="Calibri" panose="020F0502020204030204" pitchFamily="34" charset="0"/>
                <a:cs typeface="Times New Roman" panose="02020603050405020304" pitchFamily="18" charset="0"/>
              </a:rPr>
              <a:t>Consider adding</a:t>
            </a:r>
            <a:endParaRPr lang="en-GB" sz="1000" u="sng" dirty="0">
              <a:effectLst/>
              <a:ea typeface="Calibri" panose="020F0502020204030204" pitchFamily="34" charset="0"/>
              <a:cs typeface="Times New Roman" panose="02020603050405020304" pitchFamily="18" charset="0"/>
            </a:endParaRPr>
          </a:p>
          <a:p>
            <a:pPr algn="ctr">
              <a:lnSpc>
                <a:spcPct val="107000"/>
              </a:lnSpc>
            </a:pPr>
            <a:r>
              <a:rPr lang="en-GB" sz="1000" b="1" dirty="0">
                <a:solidFill>
                  <a:srgbClr val="000000"/>
                </a:solidFill>
                <a:effectLst/>
                <a:ea typeface="Calibri" panose="020F0502020204030204" pitchFamily="34" charset="0"/>
                <a:cs typeface="Times New Roman" panose="02020603050405020304" pitchFamily="18" charset="0"/>
              </a:rPr>
              <a:t>LTRA (OD)</a:t>
            </a:r>
          </a:p>
          <a:p>
            <a:pPr algn="ctr">
              <a:lnSpc>
                <a:spcPct val="107000"/>
              </a:lnSpc>
            </a:pPr>
            <a:r>
              <a:rPr lang="en-GB" sz="1000" dirty="0">
                <a:solidFill>
                  <a:srgbClr val="000000"/>
                </a:solidFill>
                <a:ea typeface="Calibri" panose="020F0502020204030204" pitchFamily="34" charset="0"/>
                <a:cs typeface="Times New Roman" panose="02020603050405020304" pitchFamily="18" charset="0"/>
              </a:rPr>
              <a:t>For a trial period of 8-12 weeks.</a:t>
            </a:r>
            <a:endParaRPr lang="en-GB" sz="1000" dirty="0">
              <a:effectLst/>
              <a:ea typeface="Calibri" panose="020F0502020204030204" pitchFamily="34" charset="0"/>
              <a:cs typeface="Times New Roman" panose="02020603050405020304" pitchFamily="18" charset="0"/>
            </a:endParaRPr>
          </a:p>
          <a:p>
            <a:pPr algn="ctr">
              <a:lnSpc>
                <a:spcPct val="107000"/>
              </a:lnSpc>
            </a:pPr>
            <a:r>
              <a:rPr lang="en-GB" sz="900" i="1" dirty="0">
                <a:solidFill>
                  <a:srgbClr val="FF0000"/>
                </a:solidFill>
                <a:effectLst/>
                <a:ea typeface="Calibri" panose="020F0502020204030204" pitchFamily="34" charset="0"/>
                <a:cs typeface="Times New Roman" panose="02020603050405020304" pitchFamily="18" charset="0"/>
              </a:rPr>
              <a:t>Stop if ineffective or side effects</a:t>
            </a:r>
          </a:p>
        </p:txBody>
      </p:sp>
      <p:cxnSp>
        <p:nvCxnSpPr>
          <p:cNvPr id="32" name="Straight Connector 31">
            <a:extLst>
              <a:ext uri="{FF2B5EF4-FFF2-40B4-BE49-F238E27FC236}">
                <a16:creationId xmlns:a16="http://schemas.microsoft.com/office/drawing/2014/main" id="{9EEA844F-8867-6F70-B739-69B5B3AAB6F1}"/>
              </a:ext>
            </a:extLst>
          </p:cNvPr>
          <p:cNvCxnSpPr>
            <a:cxnSpLocks/>
          </p:cNvCxnSpPr>
          <p:nvPr/>
        </p:nvCxnSpPr>
        <p:spPr>
          <a:xfrm>
            <a:off x="8307994" y="849697"/>
            <a:ext cx="9392" cy="5052996"/>
          </a:xfrm>
          <a:prstGeom prst="line">
            <a:avLst/>
          </a:prstGeom>
          <a:ln w="25400">
            <a:solidFill>
              <a:schemeClr val="accent1">
                <a:lumMod val="75000"/>
                <a:alpha val="97000"/>
              </a:schemeClr>
            </a:solidFill>
            <a:prstDash val="dash"/>
          </a:ln>
        </p:spPr>
        <p:style>
          <a:lnRef idx="1">
            <a:schemeClr val="accent1"/>
          </a:lnRef>
          <a:fillRef idx="0">
            <a:schemeClr val="accent1"/>
          </a:fillRef>
          <a:effectRef idx="0">
            <a:schemeClr val="accent1"/>
          </a:effectRef>
          <a:fontRef idx="minor">
            <a:schemeClr val="tx1"/>
          </a:fontRef>
        </p:style>
      </p:cxnSp>
      <p:sp>
        <p:nvSpPr>
          <p:cNvPr id="87" name="TextBox 86">
            <a:extLst>
              <a:ext uri="{FF2B5EF4-FFF2-40B4-BE49-F238E27FC236}">
                <a16:creationId xmlns:a16="http://schemas.microsoft.com/office/drawing/2014/main" id="{B093B542-9D49-8DFD-9542-316F44CBB344}"/>
              </a:ext>
            </a:extLst>
          </p:cNvPr>
          <p:cNvSpPr txBox="1"/>
          <p:nvPr/>
        </p:nvSpPr>
        <p:spPr>
          <a:xfrm>
            <a:off x="2499115" y="4159184"/>
            <a:ext cx="1574407" cy="844783"/>
          </a:xfrm>
          <a:prstGeom prst="rect">
            <a:avLst/>
          </a:prstGeom>
          <a:noFill/>
        </p:spPr>
        <p:txBody>
          <a:bodyPr wrap="square" rtlCol="0">
            <a:spAutoFit/>
          </a:bodyPr>
          <a:lstStyle/>
          <a:p>
            <a:pPr marL="171450" indent="-171450">
              <a:lnSpc>
                <a:spcPct val="107000"/>
              </a:lnSpc>
              <a:buFont typeface="Arial" panose="020B0604020202020204" pitchFamily="34" charset="0"/>
              <a:buChar char="•"/>
            </a:pPr>
            <a:r>
              <a:rPr lang="en-GB" sz="700" dirty="0">
                <a:solidFill>
                  <a:srgbClr val="000000"/>
                </a:solidFill>
                <a:effectLst/>
                <a:ea typeface="Calibri" panose="020F0502020204030204" pitchFamily="34" charset="0"/>
                <a:cs typeface="Times New Roman" panose="02020603050405020304" pitchFamily="18" charset="0"/>
              </a:rPr>
              <a:t>6months - 5years</a:t>
            </a:r>
          </a:p>
          <a:p>
            <a:pPr algn="ctr">
              <a:lnSpc>
                <a:spcPct val="107000"/>
              </a:lnSpc>
            </a:pPr>
            <a:r>
              <a:rPr lang="en-GB" sz="700" b="1" dirty="0">
                <a:solidFill>
                  <a:srgbClr val="000000"/>
                </a:solidFill>
                <a:effectLst/>
                <a:ea typeface="Calibri" panose="020F0502020204030204" pitchFamily="34" charset="0"/>
                <a:cs typeface="Times New Roman" panose="02020603050405020304" pitchFamily="18" charset="0"/>
              </a:rPr>
              <a:t>Montelukast 4mg </a:t>
            </a:r>
            <a:r>
              <a:rPr lang="en-GB" sz="700" dirty="0">
                <a:solidFill>
                  <a:srgbClr val="000000"/>
                </a:solidFill>
                <a:effectLst/>
                <a:ea typeface="Calibri" panose="020F0502020204030204" pitchFamily="34" charset="0"/>
                <a:cs typeface="Times New Roman" panose="02020603050405020304" pitchFamily="18" charset="0"/>
              </a:rPr>
              <a:t>OD</a:t>
            </a:r>
            <a:r>
              <a:rPr lang="en-GB" sz="700" b="1" dirty="0">
                <a:solidFill>
                  <a:srgbClr val="000000"/>
                </a:solidFill>
                <a:effectLst/>
                <a:ea typeface="Calibri" panose="020F0502020204030204" pitchFamily="34" charset="0"/>
                <a:cs typeface="Times New Roman" panose="02020603050405020304" pitchFamily="18" charset="0"/>
              </a:rPr>
              <a:t> </a:t>
            </a:r>
            <a:r>
              <a:rPr lang="en-GB" sz="700" dirty="0">
                <a:solidFill>
                  <a:srgbClr val="000000"/>
                </a:solidFill>
                <a:effectLst/>
                <a:ea typeface="Calibri" panose="020F0502020204030204" pitchFamily="34" charset="0"/>
                <a:cs typeface="Times New Roman" panose="02020603050405020304" pitchFamily="18" charset="0"/>
              </a:rPr>
              <a:t>at night</a:t>
            </a:r>
            <a:endParaRPr lang="en-GB" sz="700" dirty="0">
              <a:effectLst/>
              <a:ea typeface="Calibri" panose="020F0502020204030204" pitchFamily="34" charset="0"/>
              <a:cs typeface="Times New Roman" panose="02020603050405020304" pitchFamily="18" charset="0"/>
            </a:endParaRPr>
          </a:p>
          <a:p>
            <a:pPr marL="171450" indent="-171450">
              <a:lnSpc>
                <a:spcPct val="107000"/>
              </a:lnSpc>
              <a:buFont typeface="Arial" panose="020B0604020202020204" pitchFamily="34" charset="0"/>
              <a:buChar char="•"/>
            </a:pPr>
            <a:r>
              <a:rPr lang="en-GB" sz="700" dirty="0">
                <a:solidFill>
                  <a:srgbClr val="000000"/>
                </a:solidFill>
                <a:effectLst/>
                <a:ea typeface="Calibri" panose="020F0502020204030204" pitchFamily="34" charset="0"/>
                <a:cs typeface="Times New Roman" panose="02020603050405020304" pitchFamily="18" charset="0"/>
              </a:rPr>
              <a:t>6 - 11years</a:t>
            </a:r>
            <a:endParaRPr lang="en-GB" sz="700" dirty="0">
              <a:effectLst/>
              <a:ea typeface="Calibri" panose="020F0502020204030204" pitchFamily="34" charset="0"/>
              <a:cs typeface="Times New Roman" panose="02020603050405020304" pitchFamily="18" charset="0"/>
            </a:endParaRPr>
          </a:p>
          <a:p>
            <a:pPr algn="ctr">
              <a:lnSpc>
                <a:spcPct val="107000"/>
              </a:lnSpc>
            </a:pPr>
            <a:r>
              <a:rPr lang="en-GB" sz="700" b="1" dirty="0">
                <a:solidFill>
                  <a:srgbClr val="000000"/>
                </a:solidFill>
                <a:effectLst/>
                <a:ea typeface="Calibri" panose="020F0502020204030204" pitchFamily="34" charset="0"/>
                <a:cs typeface="Times New Roman" panose="02020603050405020304" pitchFamily="18" charset="0"/>
              </a:rPr>
              <a:t>Montelukast 5mg</a:t>
            </a:r>
            <a:r>
              <a:rPr lang="en-GB" sz="700" b="1" dirty="0">
                <a:ea typeface="Calibri" panose="020F0502020204030204" pitchFamily="34" charset="0"/>
                <a:cs typeface="Times New Roman" panose="02020603050405020304" pitchFamily="18" charset="0"/>
              </a:rPr>
              <a:t> </a:t>
            </a:r>
            <a:r>
              <a:rPr lang="en-GB" sz="700" dirty="0">
                <a:ea typeface="Calibri" panose="020F0502020204030204" pitchFamily="34" charset="0"/>
                <a:cs typeface="Times New Roman" panose="02020603050405020304" pitchFamily="18" charset="0"/>
              </a:rPr>
              <a:t>OD</a:t>
            </a:r>
            <a:r>
              <a:rPr lang="en-GB" sz="700" b="1" dirty="0">
                <a:ea typeface="Calibri" panose="020F0502020204030204" pitchFamily="34" charset="0"/>
                <a:cs typeface="Times New Roman" panose="02020603050405020304" pitchFamily="18" charset="0"/>
              </a:rPr>
              <a:t> </a:t>
            </a:r>
            <a:r>
              <a:rPr lang="en-GB" sz="700" dirty="0">
                <a:solidFill>
                  <a:srgbClr val="000000"/>
                </a:solidFill>
                <a:effectLst/>
                <a:ea typeface="Calibri" panose="020F0502020204030204" pitchFamily="34" charset="0"/>
                <a:cs typeface="Times New Roman" panose="02020603050405020304" pitchFamily="18" charset="0"/>
              </a:rPr>
              <a:t>at night</a:t>
            </a:r>
          </a:p>
          <a:p>
            <a:pPr algn="ctr">
              <a:lnSpc>
                <a:spcPct val="107000"/>
              </a:lnSpc>
            </a:pPr>
            <a:endParaRPr lang="en-GB" sz="400" dirty="0">
              <a:solidFill>
                <a:srgbClr val="000000"/>
              </a:solidFill>
              <a:effectLst/>
              <a:ea typeface="Calibri" panose="020F0502020204030204" pitchFamily="34" charset="0"/>
              <a:cs typeface="Times New Roman" panose="02020603050405020304" pitchFamily="18" charset="0"/>
            </a:endParaRPr>
          </a:p>
          <a:p>
            <a:pPr algn="ctr">
              <a:lnSpc>
                <a:spcPct val="107000"/>
              </a:lnSpc>
            </a:pPr>
            <a:r>
              <a:rPr lang="en-GB" sz="700" b="1" dirty="0">
                <a:solidFill>
                  <a:srgbClr val="FF0000"/>
                </a:solidFill>
                <a:effectLst/>
                <a:ea typeface="Calibri" panose="020F0502020204030204" pitchFamily="34" charset="0"/>
                <a:cs typeface="Times New Roman" panose="02020603050405020304" pitchFamily="18" charset="0"/>
              </a:rPr>
              <a:t>Discuss Potential side effects prior to prescribing</a:t>
            </a:r>
          </a:p>
        </p:txBody>
      </p:sp>
      <p:sp>
        <p:nvSpPr>
          <p:cNvPr id="22" name="TextBox 21">
            <a:extLst>
              <a:ext uri="{FF2B5EF4-FFF2-40B4-BE49-F238E27FC236}">
                <a16:creationId xmlns:a16="http://schemas.microsoft.com/office/drawing/2014/main" id="{754FD909-8553-C508-2A7A-4C1E1C5D1EAE}"/>
              </a:ext>
            </a:extLst>
          </p:cNvPr>
          <p:cNvSpPr txBox="1"/>
          <p:nvPr/>
        </p:nvSpPr>
        <p:spPr>
          <a:xfrm>
            <a:off x="2448746" y="2805061"/>
            <a:ext cx="1728000" cy="1246495"/>
          </a:xfrm>
          <a:prstGeom prst="rect">
            <a:avLst/>
          </a:prstGeom>
          <a:solidFill>
            <a:schemeClr val="accent6">
              <a:lumMod val="40000"/>
              <a:lumOff val="60000"/>
            </a:schemeClr>
          </a:solidFill>
          <a:ln>
            <a:noFill/>
          </a:ln>
        </p:spPr>
        <p:txBody>
          <a:bodyPr wrap="square" rtlCol="0">
            <a:spAutoFit/>
          </a:bodyPr>
          <a:lstStyle/>
          <a:p>
            <a:pPr algn="ctr"/>
            <a:r>
              <a:rPr lang="en-US" sz="1000" u="sng" dirty="0"/>
              <a:t>Consider switching to</a:t>
            </a:r>
          </a:p>
          <a:p>
            <a:pPr algn="ctr"/>
            <a:r>
              <a:rPr lang="en-GB" sz="1000" b="1" dirty="0"/>
              <a:t>Paediatric</a:t>
            </a:r>
            <a:r>
              <a:rPr lang="en-US" sz="1000" b="1" dirty="0"/>
              <a:t> Low dose</a:t>
            </a:r>
          </a:p>
          <a:p>
            <a:pPr algn="ctr"/>
            <a:r>
              <a:rPr lang="en-US" sz="1000" b="1" dirty="0"/>
              <a:t>Maintenance and Reliever Therapy (MART)</a:t>
            </a:r>
          </a:p>
          <a:p>
            <a:pPr algn="ctr"/>
            <a:endParaRPr lang="en-US" sz="500" b="1" u="sng" dirty="0"/>
          </a:p>
          <a:p>
            <a:pPr algn="ctr"/>
            <a:r>
              <a:rPr lang="en-US" sz="1000" dirty="0"/>
              <a:t>Regular </a:t>
            </a:r>
            <a:r>
              <a:rPr lang="en-US" sz="1000" b="1" dirty="0"/>
              <a:t>ICS/Formoterol AND </a:t>
            </a:r>
            <a:r>
              <a:rPr lang="en-US" sz="1000" dirty="0"/>
              <a:t>as required for relief of symptoms.</a:t>
            </a:r>
          </a:p>
        </p:txBody>
      </p:sp>
      <p:sp>
        <p:nvSpPr>
          <p:cNvPr id="91" name="Rectangle: Rounded Corners 90">
            <a:extLst>
              <a:ext uri="{FF2B5EF4-FFF2-40B4-BE49-F238E27FC236}">
                <a16:creationId xmlns:a16="http://schemas.microsoft.com/office/drawing/2014/main" id="{47A1DCC3-2D74-931F-E1D1-BE4989556441}"/>
              </a:ext>
            </a:extLst>
          </p:cNvPr>
          <p:cNvSpPr/>
          <p:nvPr/>
        </p:nvSpPr>
        <p:spPr>
          <a:xfrm>
            <a:off x="4299624" y="1595643"/>
            <a:ext cx="1788156" cy="756749"/>
          </a:xfrm>
          <a:prstGeom prst="round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pPr>
            <a:r>
              <a:rPr lang="en-GB" sz="1000" u="sng" dirty="0">
                <a:solidFill>
                  <a:srgbClr val="000000"/>
                </a:solidFill>
                <a:effectLst/>
                <a:ea typeface="Calibri" panose="020F0502020204030204" pitchFamily="34" charset="0"/>
                <a:cs typeface="Times New Roman" panose="02020603050405020304" pitchFamily="18" charset="0"/>
              </a:rPr>
              <a:t>Consider switching</a:t>
            </a:r>
            <a:r>
              <a:rPr lang="en-GB" sz="1000" dirty="0">
                <a:solidFill>
                  <a:srgbClr val="000000"/>
                </a:solidFill>
                <a:effectLst/>
                <a:ea typeface="Calibri" panose="020F0502020204030204" pitchFamily="34" charset="0"/>
                <a:cs typeface="Times New Roman" panose="02020603050405020304" pitchFamily="18" charset="0"/>
              </a:rPr>
              <a:t> to Paediatric low-dose ICS/LABA + SABA</a:t>
            </a:r>
          </a:p>
          <a:p>
            <a:pPr algn="ctr">
              <a:lnSpc>
                <a:spcPct val="107000"/>
              </a:lnSpc>
            </a:pPr>
            <a:r>
              <a:rPr lang="en-GB" sz="800" i="1" dirty="0">
                <a:solidFill>
                  <a:srgbClr val="000000"/>
                </a:solidFill>
                <a:ea typeface="Calibri" panose="020F0502020204030204" pitchFamily="34" charset="0"/>
                <a:cs typeface="Times New Roman" panose="02020603050405020304" pitchFamily="18" charset="0"/>
              </a:rPr>
              <a:t>(Continue LTRA if effective)</a:t>
            </a:r>
            <a:endParaRPr lang="en-GB" sz="800" i="1" dirty="0">
              <a:effectLst/>
              <a:ea typeface="Calibri" panose="020F0502020204030204" pitchFamily="34" charset="0"/>
              <a:cs typeface="Times New Roman" panose="02020603050405020304" pitchFamily="18" charset="0"/>
            </a:endParaRPr>
          </a:p>
        </p:txBody>
      </p:sp>
      <p:sp>
        <p:nvSpPr>
          <p:cNvPr id="92" name="Rectangle: Rounded Corners 91">
            <a:extLst>
              <a:ext uri="{FF2B5EF4-FFF2-40B4-BE49-F238E27FC236}">
                <a16:creationId xmlns:a16="http://schemas.microsoft.com/office/drawing/2014/main" id="{73CF4AC8-8D91-43BC-0917-D1C81B587BF5}"/>
              </a:ext>
            </a:extLst>
          </p:cNvPr>
          <p:cNvSpPr/>
          <p:nvPr/>
        </p:nvSpPr>
        <p:spPr>
          <a:xfrm>
            <a:off x="4323365" y="2994216"/>
            <a:ext cx="1728000" cy="756749"/>
          </a:xfrm>
          <a:prstGeom prst="round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pPr>
            <a:r>
              <a:rPr lang="en-GB" sz="1000" u="sng" dirty="0">
                <a:solidFill>
                  <a:srgbClr val="000000"/>
                </a:solidFill>
                <a:effectLst/>
                <a:ea typeface="Calibri" panose="020F0502020204030204" pitchFamily="34" charset="0"/>
                <a:cs typeface="Times New Roman" panose="02020603050405020304" pitchFamily="18" charset="0"/>
              </a:rPr>
              <a:t>Consider switching to </a:t>
            </a:r>
          </a:p>
          <a:p>
            <a:pPr algn="ctr">
              <a:lnSpc>
                <a:spcPct val="107000"/>
              </a:lnSpc>
            </a:pPr>
            <a:r>
              <a:rPr lang="en-GB" sz="1000" b="1" dirty="0">
                <a:solidFill>
                  <a:srgbClr val="000000"/>
                </a:solidFill>
                <a:effectLst/>
                <a:ea typeface="Calibri" panose="020F0502020204030204" pitchFamily="34" charset="0"/>
                <a:cs typeface="Times New Roman" panose="02020603050405020304" pitchFamily="18" charset="0"/>
              </a:rPr>
              <a:t>Paediatric Moderate-dose MART</a:t>
            </a:r>
          </a:p>
          <a:p>
            <a:pPr algn="ctr">
              <a:lnSpc>
                <a:spcPct val="107000"/>
              </a:lnSpc>
            </a:pPr>
            <a:endParaRPr lang="en-GB" sz="800" i="1" dirty="0">
              <a:effectLst/>
              <a:ea typeface="Calibri" panose="020F0502020204030204" pitchFamily="34" charset="0"/>
              <a:cs typeface="Times New Roman" panose="02020603050405020304" pitchFamily="18" charset="0"/>
            </a:endParaRPr>
          </a:p>
        </p:txBody>
      </p:sp>
      <p:grpSp>
        <p:nvGrpSpPr>
          <p:cNvPr id="99" name="Group 98">
            <a:extLst>
              <a:ext uri="{FF2B5EF4-FFF2-40B4-BE49-F238E27FC236}">
                <a16:creationId xmlns:a16="http://schemas.microsoft.com/office/drawing/2014/main" id="{7AB36E5E-D119-B15F-AE56-9BF3E96DD47C}"/>
              </a:ext>
            </a:extLst>
          </p:cNvPr>
          <p:cNvGrpSpPr/>
          <p:nvPr/>
        </p:nvGrpSpPr>
        <p:grpSpPr>
          <a:xfrm>
            <a:off x="2621565" y="5070311"/>
            <a:ext cx="1369115" cy="738664"/>
            <a:chOff x="2716331" y="5062522"/>
            <a:chExt cx="1369115" cy="738664"/>
          </a:xfrm>
        </p:grpSpPr>
        <p:grpSp>
          <p:nvGrpSpPr>
            <p:cNvPr id="38" name="Group 37">
              <a:extLst>
                <a:ext uri="{FF2B5EF4-FFF2-40B4-BE49-F238E27FC236}">
                  <a16:creationId xmlns:a16="http://schemas.microsoft.com/office/drawing/2014/main" id="{4427F2F1-653B-AB2C-75DC-1B25A37BB7C2}"/>
                </a:ext>
              </a:extLst>
            </p:cNvPr>
            <p:cNvGrpSpPr/>
            <p:nvPr/>
          </p:nvGrpSpPr>
          <p:grpSpPr>
            <a:xfrm>
              <a:off x="2901621" y="5062522"/>
              <a:ext cx="1183825" cy="738664"/>
              <a:chOff x="-1477342" y="3640225"/>
              <a:chExt cx="1225393" cy="738664"/>
            </a:xfrm>
          </p:grpSpPr>
          <p:sp>
            <p:nvSpPr>
              <p:cNvPr id="265" name="TextBox 264">
                <a:extLst>
                  <a:ext uri="{FF2B5EF4-FFF2-40B4-BE49-F238E27FC236}">
                    <a16:creationId xmlns:a16="http://schemas.microsoft.com/office/drawing/2014/main" id="{8D9FC572-C00E-E5B1-79AE-AE7D664B3177}"/>
                  </a:ext>
                </a:extLst>
              </p:cNvPr>
              <p:cNvSpPr txBox="1"/>
              <p:nvPr/>
            </p:nvSpPr>
            <p:spPr>
              <a:xfrm>
                <a:off x="-1331100" y="3640225"/>
                <a:ext cx="1079151" cy="738664"/>
              </a:xfrm>
              <a:prstGeom prst="rect">
                <a:avLst/>
              </a:prstGeom>
              <a:noFill/>
            </p:spPr>
            <p:txBody>
              <a:bodyPr wrap="square" rtlCol="0">
                <a:spAutoFit/>
              </a:bodyPr>
              <a:lstStyle/>
              <a:p>
                <a:pPr algn="ctr"/>
                <a:r>
                  <a:rPr lang="en-GB" sz="600" dirty="0"/>
                  <a:t>Symbicort 100/6</a:t>
                </a:r>
              </a:p>
              <a:p>
                <a:pPr algn="ctr"/>
                <a:r>
                  <a:rPr lang="en-GB" sz="600" b="1" dirty="0"/>
                  <a:t>One</a:t>
                </a:r>
                <a:r>
                  <a:rPr lang="en-GB" sz="600" dirty="0"/>
                  <a:t> inhalation BD or</a:t>
                </a:r>
                <a:r>
                  <a:rPr lang="en-GB" sz="600" b="1" dirty="0"/>
                  <a:t> Two </a:t>
                </a:r>
                <a:r>
                  <a:rPr lang="en-GB" sz="600" dirty="0"/>
                  <a:t>Inhalations OD</a:t>
                </a:r>
              </a:p>
              <a:p>
                <a:pPr algn="ctr"/>
                <a:r>
                  <a:rPr lang="en-GB" sz="600" b="1" u="sng" dirty="0"/>
                  <a:t>AND</a:t>
                </a:r>
              </a:p>
              <a:p>
                <a:pPr algn="ctr"/>
                <a:r>
                  <a:rPr lang="en-GB" sz="600" b="1" dirty="0"/>
                  <a:t>One </a:t>
                </a:r>
                <a:r>
                  <a:rPr lang="en-GB" sz="600" dirty="0"/>
                  <a:t>inhalation as required for symptom relief </a:t>
                </a:r>
                <a:r>
                  <a:rPr lang="en-GB" sz="600" b="1" dirty="0"/>
                  <a:t>(Max 8 puffs/ day)</a:t>
                </a:r>
              </a:p>
            </p:txBody>
          </p:sp>
          <p:pic>
            <p:nvPicPr>
              <p:cNvPr id="266" name="Picture 265" descr="Screen Clipping">
                <a:extLst>
                  <a:ext uri="{FF2B5EF4-FFF2-40B4-BE49-F238E27FC236}">
                    <a16:creationId xmlns:a16="http://schemas.microsoft.com/office/drawing/2014/main" id="{50FDA668-18A5-8AD3-50E9-467A41057F29}"/>
                  </a:ext>
                </a:extLst>
              </p:cNvPr>
              <p:cNvPicPr>
                <a:picLocks noChangeAspect="1"/>
              </p:cNvPicPr>
              <p:nvPr/>
            </p:nvPicPr>
            <p:blipFill>
              <a:blip r:embed="rId5"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477342" y="3727335"/>
                <a:ext cx="150546" cy="144000"/>
              </a:xfrm>
              <a:prstGeom prst="rect">
                <a:avLst/>
              </a:prstGeom>
            </p:spPr>
          </p:pic>
        </p:grpSp>
        <p:pic>
          <p:nvPicPr>
            <p:cNvPr id="97" name="Picture 96">
              <a:extLst>
                <a:ext uri="{FF2B5EF4-FFF2-40B4-BE49-F238E27FC236}">
                  <a16:creationId xmlns:a16="http://schemas.microsoft.com/office/drawing/2014/main" id="{8BD40246-A737-FB65-26AB-9A7A85E97DBD}"/>
                </a:ext>
              </a:extLst>
            </p:cNvPr>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2716331" y="5168774"/>
              <a:ext cx="183131" cy="468000"/>
            </a:xfrm>
            <a:prstGeom prst="rect">
              <a:avLst/>
            </a:prstGeom>
            <a:noFill/>
            <a:ln>
              <a:noFill/>
            </a:ln>
          </p:spPr>
        </p:pic>
      </p:grpSp>
      <p:grpSp>
        <p:nvGrpSpPr>
          <p:cNvPr id="108" name="Group 107">
            <a:extLst>
              <a:ext uri="{FF2B5EF4-FFF2-40B4-BE49-F238E27FC236}">
                <a16:creationId xmlns:a16="http://schemas.microsoft.com/office/drawing/2014/main" id="{58377BE9-EED4-169C-2685-6DA70A1AD13B}"/>
              </a:ext>
            </a:extLst>
          </p:cNvPr>
          <p:cNvGrpSpPr/>
          <p:nvPr/>
        </p:nvGrpSpPr>
        <p:grpSpPr>
          <a:xfrm>
            <a:off x="5536434" y="4084521"/>
            <a:ext cx="764054" cy="898074"/>
            <a:chOff x="5279953" y="4113108"/>
            <a:chExt cx="764054" cy="898074"/>
          </a:xfrm>
        </p:grpSpPr>
        <p:sp>
          <p:nvSpPr>
            <p:cNvPr id="105" name="TextBox 104">
              <a:extLst>
                <a:ext uri="{FF2B5EF4-FFF2-40B4-BE49-F238E27FC236}">
                  <a16:creationId xmlns:a16="http://schemas.microsoft.com/office/drawing/2014/main" id="{787BB263-2D7C-8EDF-1F3B-7220CF0D078D}"/>
                </a:ext>
              </a:extLst>
            </p:cNvPr>
            <p:cNvSpPr txBox="1"/>
            <p:nvPr/>
          </p:nvSpPr>
          <p:spPr>
            <a:xfrm>
              <a:off x="5279953" y="4527973"/>
              <a:ext cx="764054" cy="483209"/>
            </a:xfrm>
            <a:prstGeom prst="rect">
              <a:avLst/>
            </a:prstGeom>
            <a:noFill/>
          </p:spPr>
          <p:txBody>
            <a:bodyPr wrap="square">
              <a:spAutoFit/>
            </a:bodyPr>
            <a:lstStyle/>
            <a:p>
              <a:pPr algn="ctr">
                <a:lnSpc>
                  <a:spcPct val="107000"/>
                </a:lnSpc>
              </a:pPr>
              <a:r>
                <a:rPr lang="en-GB" sz="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Symbicort 100/6 DPI</a:t>
              </a:r>
              <a:r>
                <a:rPr lang="en-GB" sz="600" dirty="0">
                  <a:latin typeface="Calibri" panose="020F0502020204030204" pitchFamily="34" charset="0"/>
                  <a:ea typeface="Calibri" panose="020F0502020204030204" pitchFamily="34" charset="0"/>
                  <a:cs typeface="Times New Roman" panose="02020603050405020304" pitchFamily="18" charset="0"/>
                </a:rPr>
                <a:t> </a:t>
              </a:r>
              <a:r>
                <a:rPr lang="en-GB" sz="600" b="1" dirty="0">
                  <a:solidFill>
                    <a:srgbClr val="000000"/>
                  </a:solidFill>
                  <a:latin typeface="Calibri" panose="020F0502020204030204" pitchFamily="34" charset="0"/>
                  <a:ea typeface="Calibri" panose="020F0502020204030204" pitchFamily="34" charset="0"/>
                  <a:cs typeface="Calibri" panose="020F0502020204030204" pitchFamily="34" charset="0"/>
                </a:rPr>
                <a:t>One</a:t>
              </a:r>
              <a:r>
                <a:rPr lang="en-GB" sz="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p>
            <a:p>
              <a:pPr algn="ctr">
                <a:lnSpc>
                  <a:spcPct val="107000"/>
                </a:lnSpc>
              </a:pPr>
              <a:r>
                <a:rPr lang="en-GB" sz="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inhalation BD or </a:t>
              </a:r>
              <a:r>
                <a:rPr lang="en-GB" sz="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Two</a:t>
              </a:r>
              <a:r>
                <a:rPr lang="en-GB" sz="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OD</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7" name="Picture 106" descr="Screen Clipping">
              <a:extLst>
                <a:ext uri="{FF2B5EF4-FFF2-40B4-BE49-F238E27FC236}">
                  <a16:creationId xmlns:a16="http://schemas.microsoft.com/office/drawing/2014/main" id="{AF585F8C-7A6D-DCA0-B346-126E8AFBA393}"/>
                </a:ext>
              </a:extLst>
            </p:cNvPr>
            <p:cNvPicPr>
              <a:picLocks noChangeAspect="1"/>
            </p:cNvPicPr>
            <p:nvPr/>
          </p:nvPicPr>
          <p:blipFill>
            <a:blip r:embed="rId5"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698962" y="4113108"/>
              <a:ext cx="150546" cy="144000"/>
            </a:xfrm>
            <a:prstGeom prst="rect">
              <a:avLst/>
            </a:prstGeom>
          </p:spPr>
        </p:pic>
      </p:grpSp>
      <p:grpSp>
        <p:nvGrpSpPr>
          <p:cNvPr id="36" name="Group 35">
            <a:extLst>
              <a:ext uri="{FF2B5EF4-FFF2-40B4-BE49-F238E27FC236}">
                <a16:creationId xmlns:a16="http://schemas.microsoft.com/office/drawing/2014/main" id="{307A07F4-82C4-5B3E-B4F8-D1D1AB7C0A85}"/>
              </a:ext>
            </a:extLst>
          </p:cNvPr>
          <p:cNvGrpSpPr/>
          <p:nvPr/>
        </p:nvGrpSpPr>
        <p:grpSpPr>
          <a:xfrm>
            <a:off x="4590893" y="4133312"/>
            <a:ext cx="627768" cy="841117"/>
            <a:chOff x="4670724" y="4190085"/>
            <a:chExt cx="627768" cy="841117"/>
          </a:xfrm>
        </p:grpSpPr>
        <p:pic>
          <p:nvPicPr>
            <p:cNvPr id="96" name="Picture 95">
              <a:extLst>
                <a:ext uri="{FF2B5EF4-FFF2-40B4-BE49-F238E27FC236}">
                  <a16:creationId xmlns:a16="http://schemas.microsoft.com/office/drawing/2014/main" id="{CDB0B08B-EE7A-CD5D-BDD6-AF44C3F770C9}"/>
                </a:ext>
              </a:extLst>
            </p:cNvPr>
            <p:cNvPicPr>
              <a:picLocks noChangeAspect="1"/>
            </p:cNvPicPr>
            <p:nvPr/>
          </p:nvPicPr>
          <p:blipFill>
            <a:blip r:embed="rId16" cstate="hqprint">
              <a:extLst>
                <a:ext uri="{28A0092B-C50C-407E-A947-70E740481C1C}">
                  <a14:useLocalDpi xmlns:a14="http://schemas.microsoft.com/office/drawing/2010/main" val="0"/>
                </a:ext>
              </a:extLst>
            </a:blip>
            <a:stretch>
              <a:fillRect/>
            </a:stretch>
          </p:blipFill>
          <p:spPr>
            <a:xfrm>
              <a:off x="4876047" y="4190085"/>
              <a:ext cx="134894" cy="288000"/>
            </a:xfrm>
            <a:prstGeom prst="rect">
              <a:avLst/>
            </a:prstGeom>
          </p:spPr>
        </p:pic>
        <p:sp>
          <p:nvSpPr>
            <p:cNvPr id="112" name="TextBox 111">
              <a:extLst>
                <a:ext uri="{FF2B5EF4-FFF2-40B4-BE49-F238E27FC236}">
                  <a16:creationId xmlns:a16="http://schemas.microsoft.com/office/drawing/2014/main" id="{6AD6645B-DB2C-D4F2-EE9B-AC9AC7CD05BD}"/>
                </a:ext>
              </a:extLst>
            </p:cNvPr>
            <p:cNvSpPr txBox="1"/>
            <p:nvPr/>
          </p:nvSpPr>
          <p:spPr>
            <a:xfrm>
              <a:off x="4670724" y="4547993"/>
              <a:ext cx="627768" cy="483209"/>
            </a:xfrm>
            <a:prstGeom prst="rect">
              <a:avLst/>
            </a:prstGeom>
            <a:noFill/>
          </p:spPr>
          <p:txBody>
            <a:bodyPr wrap="square">
              <a:spAutoFit/>
            </a:bodyPr>
            <a:lstStyle/>
            <a:p>
              <a:pPr algn="ctr">
                <a:lnSpc>
                  <a:spcPct val="107000"/>
                </a:lnSpc>
              </a:pPr>
              <a:r>
                <a:rPr lang="en-GB" sz="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Seretide 50 (</a:t>
              </a:r>
              <a:r>
                <a:rPr lang="en-GB" sz="6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pMDI</a:t>
              </a:r>
              <a:r>
                <a:rPr lang="en-GB" sz="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pPr>
              <a:r>
                <a:rPr lang="en-GB" sz="6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GB" sz="600" b="1"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Two </a:t>
              </a:r>
              <a:r>
                <a:rPr lang="en-GB" sz="6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puffs BD </a:t>
              </a:r>
              <a:r>
                <a:rPr lang="en-GB" sz="600" b="1" i="1"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via a spacer</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117" name="Group 116">
            <a:extLst>
              <a:ext uri="{FF2B5EF4-FFF2-40B4-BE49-F238E27FC236}">
                <a16:creationId xmlns:a16="http://schemas.microsoft.com/office/drawing/2014/main" id="{78A2792D-5B4E-AD62-3C30-C101978759BD}"/>
              </a:ext>
            </a:extLst>
          </p:cNvPr>
          <p:cNvGrpSpPr/>
          <p:nvPr/>
        </p:nvGrpSpPr>
        <p:grpSpPr>
          <a:xfrm>
            <a:off x="4706981" y="5100767"/>
            <a:ext cx="1258228" cy="738664"/>
            <a:chOff x="-1583609" y="3657118"/>
            <a:chExt cx="1302408" cy="738664"/>
          </a:xfrm>
        </p:grpSpPr>
        <p:sp>
          <p:nvSpPr>
            <p:cNvPr id="119" name="TextBox 118">
              <a:extLst>
                <a:ext uri="{FF2B5EF4-FFF2-40B4-BE49-F238E27FC236}">
                  <a16:creationId xmlns:a16="http://schemas.microsoft.com/office/drawing/2014/main" id="{C91432CA-E0A6-1BCF-0940-59C34998BBF7}"/>
                </a:ext>
              </a:extLst>
            </p:cNvPr>
            <p:cNvSpPr txBox="1"/>
            <p:nvPr/>
          </p:nvSpPr>
          <p:spPr>
            <a:xfrm>
              <a:off x="-1360352" y="3657118"/>
              <a:ext cx="1079151" cy="738664"/>
            </a:xfrm>
            <a:prstGeom prst="rect">
              <a:avLst/>
            </a:prstGeom>
            <a:noFill/>
          </p:spPr>
          <p:txBody>
            <a:bodyPr wrap="square" rtlCol="0">
              <a:spAutoFit/>
            </a:bodyPr>
            <a:lstStyle/>
            <a:p>
              <a:pPr algn="ctr"/>
              <a:r>
                <a:rPr lang="en-GB" sz="600" dirty="0"/>
                <a:t>Symbicort 200/6</a:t>
              </a:r>
            </a:p>
            <a:p>
              <a:pPr algn="ctr"/>
              <a:r>
                <a:rPr lang="en-GB" sz="600" b="1" dirty="0"/>
                <a:t>One</a:t>
              </a:r>
              <a:r>
                <a:rPr lang="en-GB" sz="600" dirty="0"/>
                <a:t> inhalation BD or</a:t>
              </a:r>
              <a:r>
                <a:rPr lang="en-GB" sz="600" b="1" dirty="0"/>
                <a:t> Two </a:t>
              </a:r>
              <a:r>
                <a:rPr lang="en-GB" sz="600" dirty="0"/>
                <a:t>Inhalations OD</a:t>
              </a:r>
            </a:p>
            <a:p>
              <a:pPr algn="ctr"/>
              <a:r>
                <a:rPr lang="en-GB" sz="600" b="1" u="sng" dirty="0"/>
                <a:t>AND</a:t>
              </a:r>
            </a:p>
            <a:p>
              <a:pPr algn="ctr"/>
              <a:r>
                <a:rPr lang="en-GB" sz="600" b="1" dirty="0"/>
                <a:t>One </a:t>
              </a:r>
              <a:r>
                <a:rPr lang="en-GB" sz="600" dirty="0"/>
                <a:t>inhalation as required for symptom relief </a:t>
              </a:r>
              <a:r>
                <a:rPr lang="en-GB" sz="600" b="1" dirty="0"/>
                <a:t>(Max 8 puffs/ day)</a:t>
              </a:r>
            </a:p>
          </p:txBody>
        </p:sp>
        <p:pic>
          <p:nvPicPr>
            <p:cNvPr id="120" name="Picture 119" descr="Screen Clipping">
              <a:extLst>
                <a:ext uri="{FF2B5EF4-FFF2-40B4-BE49-F238E27FC236}">
                  <a16:creationId xmlns:a16="http://schemas.microsoft.com/office/drawing/2014/main" id="{CC2C4199-080F-78D7-4D76-9905014926D0}"/>
                </a:ext>
              </a:extLst>
            </p:cNvPr>
            <p:cNvPicPr>
              <a:picLocks noChangeAspect="1"/>
            </p:cNvPicPr>
            <p:nvPr/>
          </p:nvPicPr>
          <p:blipFill>
            <a:blip r:embed="rId5"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583609" y="3668201"/>
              <a:ext cx="150546" cy="144000"/>
            </a:xfrm>
            <a:prstGeom prst="rect">
              <a:avLst/>
            </a:prstGeom>
          </p:spPr>
        </p:pic>
      </p:grpSp>
      <p:pic>
        <p:nvPicPr>
          <p:cNvPr id="122" name="Picture 121" descr="Screen Clipping">
            <a:extLst>
              <a:ext uri="{FF2B5EF4-FFF2-40B4-BE49-F238E27FC236}">
                <a16:creationId xmlns:a16="http://schemas.microsoft.com/office/drawing/2014/main" id="{AF3EBD2A-CCB8-65B7-E574-DB0BD63A6625}"/>
              </a:ext>
            </a:extLst>
          </p:cNvPr>
          <p:cNvPicPr>
            <a:picLocks noChangeAspect="1"/>
          </p:cNvPicPr>
          <p:nvPr/>
        </p:nvPicPr>
        <p:blipFill>
          <a:blip r:embed="rId17" cstate="hqprint">
            <a:extLst>
              <a:ext uri="{28A0092B-C50C-407E-A947-70E740481C1C}">
                <a14:useLocalDpi xmlns:a14="http://schemas.microsoft.com/office/drawing/2010/main" val="0"/>
              </a:ext>
            </a:extLst>
          </a:blip>
          <a:stretch>
            <a:fillRect/>
          </a:stretch>
        </p:blipFill>
        <p:spPr>
          <a:xfrm>
            <a:off x="4487328" y="5210838"/>
            <a:ext cx="201477" cy="468000"/>
          </a:xfrm>
          <a:prstGeom prst="rect">
            <a:avLst/>
          </a:prstGeom>
        </p:spPr>
      </p:pic>
      <p:sp>
        <p:nvSpPr>
          <p:cNvPr id="123" name="Rectangle: Rounded Corners 122">
            <a:extLst>
              <a:ext uri="{FF2B5EF4-FFF2-40B4-BE49-F238E27FC236}">
                <a16:creationId xmlns:a16="http://schemas.microsoft.com/office/drawing/2014/main" id="{116E575F-32B7-2A5E-335D-29637E84796C}"/>
              </a:ext>
            </a:extLst>
          </p:cNvPr>
          <p:cNvSpPr/>
          <p:nvPr/>
        </p:nvSpPr>
        <p:spPr>
          <a:xfrm>
            <a:off x="6361009" y="1367444"/>
            <a:ext cx="1788156" cy="756749"/>
          </a:xfrm>
          <a:prstGeom prst="round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pPr>
            <a:r>
              <a:rPr lang="en-GB" sz="1000" u="sng" dirty="0">
                <a:solidFill>
                  <a:srgbClr val="000000"/>
                </a:solidFill>
                <a:effectLst/>
                <a:ea typeface="Calibri" panose="020F0502020204030204" pitchFamily="34" charset="0"/>
                <a:cs typeface="Times New Roman" panose="02020603050405020304" pitchFamily="18" charset="0"/>
              </a:rPr>
              <a:t>Consider increasing to</a:t>
            </a:r>
            <a:r>
              <a:rPr lang="en-GB" sz="1000" dirty="0">
                <a:solidFill>
                  <a:srgbClr val="000000"/>
                </a:solidFill>
                <a:effectLst/>
                <a:ea typeface="Calibri" panose="020F0502020204030204" pitchFamily="34" charset="0"/>
                <a:cs typeface="Times New Roman" panose="02020603050405020304" pitchFamily="18" charset="0"/>
              </a:rPr>
              <a:t> Paediatric moderate-dose ICS/LABA + SABA</a:t>
            </a:r>
          </a:p>
          <a:p>
            <a:pPr algn="ctr">
              <a:lnSpc>
                <a:spcPct val="107000"/>
              </a:lnSpc>
            </a:pPr>
            <a:r>
              <a:rPr lang="en-GB" sz="800" i="1" dirty="0">
                <a:solidFill>
                  <a:srgbClr val="000000"/>
                </a:solidFill>
                <a:ea typeface="Calibri" panose="020F0502020204030204" pitchFamily="34" charset="0"/>
                <a:cs typeface="Times New Roman" panose="02020603050405020304" pitchFamily="18" charset="0"/>
              </a:rPr>
              <a:t>(Continue LTRA if effective)</a:t>
            </a:r>
            <a:endParaRPr lang="en-GB" sz="800" i="1" dirty="0">
              <a:effectLst/>
              <a:ea typeface="Calibri" panose="020F0502020204030204" pitchFamily="34" charset="0"/>
              <a:cs typeface="Times New Roman" panose="02020603050405020304" pitchFamily="18" charset="0"/>
            </a:endParaRPr>
          </a:p>
        </p:txBody>
      </p:sp>
      <p:sp>
        <p:nvSpPr>
          <p:cNvPr id="20" name="Rectangle: Rounded Corners 19">
            <a:extLst>
              <a:ext uri="{FF2B5EF4-FFF2-40B4-BE49-F238E27FC236}">
                <a16:creationId xmlns:a16="http://schemas.microsoft.com/office/drawing/2014/main" id="{08DAEF02-0081-EBD7-6E2E-7E5F941CCE35}"/>
              </a:ext>
            </a:extLst>
          </p:cNvPr>
          <p:cNvSpPr/>
          <p:nvPr/>
        </p:nvSpPr>
        <p:spPr>
          <a:xfrm>
            <a:off x="6485085" y="2826638"/>
            <a:ext cx="1565161" cy="481443"/>
          </a:xfrm>
          <a:prstGeom prst="round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pPr>
            <a:r>
              <a:rPr lang="en-GB" sz="1000" b="1" u="sng" dirty="0">
                <a:solidFill>
                  <a:schemeClr val="tx1"/>
                </a:solidFill>
                <a:effectLst/>
                <a:ea typeface="Calibri" panose="020F0502020204030204" pitchFamily="34" charset="0"/>
                <a:cs typeface="Times New Roman" panose="02020603050405020304" pitchFamily="18" charset="0"/>
              </a:rPr>
              <a:t>*Refer the child to a specialist in asthma care</a:t>
            </a:r>
            <a:endParaRPr lang="en-GB" sz="800" i="1" dirty="0">
              <a:solidFill>
                <a:schemeClr val="tx1"/>
              </a:solidFill>
              <a:effectLst/>
              <a:ea typeface="Calibri" panose="020F0502020204030204" pitchFamily="34" charset="0"/>
              <a:cs typeface="Times New Roman" panose="02020603050405020304" pitchFamily="18" charset="0"/>
            </a:endParaRPr>
          </a:p>
        </p:txBody>
      </p:sp>
      <p:sp>
        <p:nvSpPr>
          <p:cNvPr id="35" name="Rectangle: Rounded Corners 34">
            <a:extLst>
              <a:ext uri="{FF2B5EF4-FFF2-40B4-BE49-F238E27FC236}">
                <a16:creationId xmlns:a16="http://schemas.microsoft.com/office/drawing/2014/main" id="{CDE25BBC-A563-76B3-BDAE-F7777A04A96B}"/>
              </a:ext>
            </a:extLst>
          </p:cNvPr>
          <p:cNvSpPr/>
          <p:nvPr/>
        </p:nvSpPr>
        <p:spPr>
          <a:xfrm>
            <a:off x="6519974" y="5198922"/>
            <a:ext cx="1565161" cy="481443"/>
          </a:xfrm>
          <a:prstGeom prst="round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pPr>
            <a:r>
              <a:rPr lang="en-GB" sz="1000" b="1" u="sng" dirty="0">
                <a:solidFill>
                  <a:schemeClr val="tx1"/>
                </a:solidFill>
                <a:effectLst/>
                <a:ea typeface="Calibri" panose="020F0502020204030204" pitchFamily="34" charset="0"/>
                <a:cs typeface="Times New Roman" panose="02020603050405020304" pitchFamily="18" charset="0"/>
              </a:rPr>
              <a:t>*Refer the child to a specialist in asthma care</a:t>
            </a:r>
            <a:endParaRPr lang="en-GB" sz="800" i="1" dirty="0">
              <a:solidFill>
                <a:schemeClr val="tx1"/>
              </a:solidFill>
              <a:effectLst/>
              <a:ea typeface="Calibri" panose="020F0502020204030204" pitchFamily="34" charset="0"/>
              <a:cs typeface="Times New Roman" panose="02020603050405020304" pitchFamily="18" charset="0"/>
            </a:endParaRPr>
          </a:p>
        </p:txBody>
      </p:sp>
      <p:pic>
        <p:nvPicPr>
          <p:cNvPr id="59" name="Picture 58">
            <a:extLst>
              <a:ext uri="{FF2B5EF4-FFF2-40B4-BE49-F238E27FC236}">
                <a16:creationId xmlns:a16="http://schemas.microsoft.com/office/drawing/2014/main" id="{E73538EF-FA03-4871-1439-82F0AEA50BE8}"/>
              </a:ext>
            </a:extLst>
          </p:cNvPr>
          <p:cNvPicPr>
            <a:picLocks noChangeAspect="1"/>
          </p:cNvPicPr>
          <p:nvPr/>
        </p:nvPicPr>
        <p:blipFill>
          <a:blip r:embed="rId15" cstate="hqprint">
            <a:extLst>
              <a:ext uri="{28A0092B-C50C-407E-A947-70E740481C1C}">
                <a14:useLocalDpi xmlns:a14="http://schemas.microsoft.com/office/drawing/2010/main" val="0"/>
              </a:ext>
            </a:extLst>
          </a:blip>
          <a:srcRect/>
          <a:stretch>
            <a:fillRect/>
          </a:stretch>
        </p:blipFill>
        <p:spPr bwMode="auto">
          <a:xfrm>
            <a:off x="5834175" y="4158807"/>
            <a:ext cx="112696" cy="288000"/>
          </a:xfrm>
          <a:prstGeom prst="rect">
            <a:avLst/>
          </a:prstGeom>
          <a:noFill/>
          <a:ln>
            <a:noFill/>
          </a:ln>
        </p:spPr>
      </p:pic>
      <p:sp>
        <p:nvSpPr>
          <p:cNvPr id="60" name="TextBox 59">
            <a:extLst>
              <a:ext uri="{FF2B5EF4-FFF2-40B4-BE49-F238E27FC236}">
                <a16:creationId xmlns:a16="http://schemas.microsoft.com/office/drawing/2014/main" id="{B58EA212-F170-CDB0-AC07-5178B6D5D01B}"/>
              </a:ext>
            </a:extLst>
          </p:cNvPr>
          <p:cNvSpPr txBox="1"/>
          <p:nvPr/>
        </p:nvSpPr>
        <p:spPr>
          <a:xfrm>
            <a:off x="6652868" y="4515881"/>
            <a:ext cx="627768" cy="483209"/>
          </a:xfrm>
          <a:prstGeom prst="rect">
            <a:avLst/>
          </a:prstGeom>
          <a:noFill/>
        </p:spPr>
        <p:txBody>
          <a:bodyPr wrap="square">
            <a:spAutoFit/>
          </a:bodyPr>
          <a:lstStyle/>
          <a:p>
            <a:pPr algn="ctr">
              <a:lnSpc>
                <a:spcPct val="107000"/>
              </a:lnSpc>
            </a:pPr>
            <a:r>
              <a:rPr lang="en-GB" sz="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Seretide 125 (</a:t>
            </a:r>
            <a:r>
              <a:rPr lang="en-GB" sz="6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pMDI</a:t>
            </a:r>
            <a:r>
              <a:rPr lang="en-GB" sz="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pPr>
            <a:r>
              <a:rPr lang="en-GB" sz="6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GB" sz="600" b="1"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One</a:t>
            </a:r>
            <a:r>
              <a:rPr lang="en-GB" sz="600" b="1"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GB" sz="6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puff BD </a:t>
            </a:r>
            <a:r>
              <a:rPr lang="en-GB" sz="600" b="1" i="1"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via a spacer</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6" name="Picture 65">
            <a:extLst>
              <a:ext uri="{FF2B5EF4-FFF2-40B4-BE49-F238E27FC236}">
                <a16:creationId xmlns:a16="http://schemas.microsoft.com/office/drawing/2014/main" id="{6F6E52B0-D6A1-30AC-EDC4-325C7F509E8C}"/>
              </a:ext>
            </a:extLst>
          </p:cNvPr>
          <p:cNvPicPr>
            <a:picLocks noChangeAspect="1"/>
          </p:cNvPicPr>
          <p:nvPr/>
        </p:nvPicPr>
        <p:blipFill>
          <a:blip r:embed="rId18"/>
          <a:stretch>
            <a:fillRect/>
          </a:stretch>
        </p:blipFill>
        <p:spPr>
          <a:xfrm>
            <a:off x="6862569" y="4124795"/>
            <a:ext cx="179802" cy="288000"/>
          </a:xfrm>
          <a:prstGeom prst="rect">
            <a:avLst/>
          </a:prstGeom>
        </p:spPr>
      </p:pic>
      <p:sp>
        <p:nvSpPr>
          <p:cNvPr id="93" name="Rectangle: Rounded Corners 92">
            <a:extLst>
              <a:ext uri="{FF2B5EF4-FFF2-40B4-BE49-F238E27FC236}">
                <a16:creationId xmlns:a16="http://schemas.microsoft.com/office/drawing/2014/main" id="{673FFC49-9B45-4810-8AEE-24428FF023CE}"/>
              </a:ext>
            </a:extLst>
          </p:cNvPr>
          <p:cNvSpPr/>
          <p:nvPr/>
        </p:nvSpPr>
        <p:spPr>
          <a:xfrm>
            <a:off x="8230208" y="785275"/>
            <a:ext cx="1784797" cy="4595062"/>
          </a:xfrm>
          <a:prstGeom prst="round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pPr>
            <a:r>
              <a:rPr lang="en-GB" sz="1100" b="1" kern="1200" dirty="0">
                <a:solidFill>
                  <a:srgbClr val="000000"/>
                </a:solidFill>
                <a:effectLst/>
                <a:ea typeface="Calibri" panose="020F0502020204030204" pitchFamily="34" charset="0"/>
                <a:cs typeface="Calibri" panose="020F0502020204030204" pitchFamily="34" charset="0"/>
              </a:rPr>
              <a:t>*Refer the chil</a:t>
            </a:r>
            <a:r>
              <a:rPr lang="en-GB" sz="1100" b="1" dirty="0">
                <a:solidFill>
                  <a:srgbClr val="000000"/>
                </a:solidFill>
                <a:ea typeface="Calibri" panose="020F0502020204030204" pitchFamily="34" charset="0"/>
                <a:cs typeface="Calibri" panose="020F0502020204030204" pitchFamily="34" charset="0"/>
              </a:rPr>
              <a:t>d</a:t>
            </a:r>
            <a:r>
              <a:rPr lang="en-GB" sz="1100" b="1" kern="1200" dirty="0">
                <a:solidFill>
                  <a:srgbClr val="000000"/>
                </a:solidFill>
                <a:effectLst/>
                <a:ea typeface="Calibri" panose="020F0502020204030204" pitchFamily="34" charset="0"/>
                <a:cs typeface="Calibri" panose="020F0502020204030204" pitchFamily="34" charset="0"/>
              </a:rPr>
              <a:t> to a speci</a:t>
            </a:r>
            <a:r>
              <a:rPr lang="en-GB" sz="1100" b="1" dirty="0">
                <a:solidFill>
                  <a:srgbClr val="000000"/>
                </a:solidFill>
                <a:ea typeface="Calibri" panose="020F0502020204030204" pitchFamily="34" charset="0"/>
                <a:cs typeface="Calibri" panose="020F0502020204030204" pitchFamily="34" charset="0"/>
              </a:rPr>
              <a:t>alist in asthma care</a:t>
            </a:r>
            <a:r>
              <a:rPr lang="en-GB" sz="1100" kern="1200" dirty="0">
                <a:solidFill>
                  <a:srgbClr val="000000"/>
                </a:solidFill>
                <a:effectLst/>
                <a:ea typeface="Calibri" panose="020F0502020204030204" pitchFamily="34" charset="0"/>
                <a:cs typeface="Calibri" panose="020F0502020204030204" pitchFamily="34" charset="0"/>
              </a:rPr>
              <a:t>:</a:t>
            </a:r>
            <a:endParaRPr lang="en-GB" sz="1100" dirty="0">
              <a:effectLst/>
              <a:ea typeface="Calibri" panose="020F0502020204030204" pitchFamily="34" charset="0"/>
              <a:cs typeface="Times New Roman" panose="02020603050405020304" pitchFamily="18" charset="0"/>
            </a:endParaRPr>
          </a:p>
          <a:p>
            <a:pPr marL="171450" indent="-171450">
              <a:lnSpc>
                <a:spcPct val="107000"/>
              </a:lnSpc>
              <a:buFont typeface="Arial" panose="020B0604020202020204" pitchFamily="34" charset="0"/>
              <a:buChar char="•"/>
              <a:tabLst>
                <a:tab pos="228600" algn="l"/>
              </a:tabLst>
            </a:pPr>
            <a:endParaRPr lang="en-GB" sz="600" dirty="0">
              <a:solidFill>
                <a:srgbClr val="000000"/>
              </a:solidFill>
              <a:ea typeface="Calibri" panose="020F0502020204030204" pitchFamily="34" charset="0"/>
              <a:cs typeface="Calibri" panose="020F0502020204030204" pitchFamily="34" charset="0"/>
            </a:endParaRPr>
          </a:p>
          <a:p>
            <a:pPr marL="171450" indent="-171450">
              <a:lnSpc>
                <a:spcPct val="107000"/>
              </a:lnSpc>
              <a:buFont typeface="Arial" panose="020B0604020202020204" pitchFamily="34" charset="0"/>
              <a:buChar char="•"/>
              <a:tabLst>
                <a:tab pos="228600" algn="l"/>
              </a:tabLst>
            </a:pPr>
            <a:r>
              <a:rPr lang="en-GB" sz="1100" dirty="0">
                <a:solidFill>
                  <a:srgbClr val="000000"/>
                </a:solidFill>
                <a:ea typeface="Calibri" panose="020F0502020204030204" pitchFamily="34" charset="0"/>
                <a:cs typeface="Calibri" panose="020F0502020204030204" pitchFamily="34" charset="0"/>
              </a:rPr>
              <a:t>If asthma is not controlled on paediatric moderate-dose MART or Paediatric moderate dose ICS/LABA maintenance treatment</a:t>
            </a:r>
            <a:endParaRPr lang="en-GB" sz="1100" dirty="0">
              <a:effectLst/>
              <a:ea typeface="Calibri" panose="020F0502020204030204" pitchFamily="34" charset="0"/>
              <a:cs typeface="Times New Roman" panose="02020603050405020304" pitchFamily="18" charset="0"/>
            </a:endParaRPr>
          </a:p>
          <a:p>
            <a:pPr marL="171450" indent="-171450">
              <a:lnSpc>
                <a:spcPct val="107000"/>
              </a:lnSpc>
              <a:buFont typeface="Arial" panose="020B0604020202020204" pitchFamily="34" charset="0"/>
              <a:buChar char="•"/>
              <a:tabLst>
                <a:tab pos="228600" algn="l"/>
              </a:tabLst>
            </a:pPr>
            <a:r>
              <a:rPr lang="en-GB" sz="1100" kern="1200" dirty="0">
                <a:solidFill>
                  <a:srgbClr val="000000"/>
                </a:solidFill>
                <a:effectLst/>
                <a:ea typeface="Calibri" panose="020F0502020204030204" pitchFamily="34" charset="0"/>
                <a:cs typeface="Calibri" panose="020F0502020204030204" pitchFamily="34" charset="0"/>
              </a:rPr>
              <a:t>2 or more courses of oral steroids in the previous 12 months</a:t>
            </a:r>
            <a:endParaRPr lang="en-GB" sz="1100" dirty="0">
              <a:effectLst/>
              <a:ea typeface="Calibri" panose="020F0502020204030204" pitchFamily="34" charset="0"/>
              <a:cs typeface="Times New Roman" panose="02020603050405020304" pitchFamily="18" charset="0"/>
            </a:endParaRPr>
          </a:p>
          <a:p>
            <a:pPr marL="171450" indent="-171450">
              <a:lnSpc>
                <a:spcPct val="107000"/>
              </a:lnSpc>
              <a:buFont typeface="Arial" panose="020B0604020202020204" pitchFamily="34" charset="0"/>
              <a:buChar char="•"/>
              <a:tabLst>
                <a:tab pos="228600" algn="l"/>
              </a:tabLst>
            </a:pPr>
            <a:r>
              <a:rPr lang="en-GB" sz="1100" kern="1200" dirty="0">
                <a:solidFill>
                  <a:srgbClr val="000000"/>
                </a:solidFill>
                <a:effectLst/>
                <a:ea typeface="Calibri" panose="020F0502020204030204" pitchFamily="34" charset="0"/>
                <a:cs typeface="Calibri" panose="020F0502020204030204" pitchFamily="34" charset="0"/>
              </a:rPr>
              <a:t>2 or more attendances to ED in the previous 12 months</a:t>
            </a:r>
            <a:endParaRPr lang="en-GB" sz="1100" dirty="0">
              <a:effectLst/>
              <a:ea typeface="Calibri" panose="020F0502020204030204" pitchFamily="34" charset="0"/>
              <a:cs typeface="Times New Roman" panose="02020603050405020304" pitchFamily="18" charset="0"/>
            </a:endParaRPr>
          </a:p>
          <a:p>
            <a:pPr marL="171450" indent="-171450">
              <a:lnSpc>
                <a:spcPct val="107000"/>
              </a:lnSpc>
              <a:buFont typeface="Arial" panose="020B0604020202020204" pitchFamily="34" charset="0"/>
              <a:buChar char="•"/>
              <a:tabLst>
                <a:tab pos="228600" algn="l"/>
              </a:tabLst>
            </a:pPr>
            <a:r>
              <a:rPr lang="en-GB" sz="1100" kern="1200" dirty="0">
                <a:solidFill>
                  <a:srgbClr val="000000"/>
                </a:solidFill>
                <a:effectLst/>
                <a:ea typeface="Calibri" panose="020F0502020204030204" pitchFamily="34" charset="0"/>
                <a:cs typeface="Calibri" panose="020F0502020204030204" pitchFamily="34" charset="0"/>
              </a:rPr>
              <a:t>Following inpatient/acute admission to hospital</a:t>
            </a:r>
            <a:endParaRPr lang="en-GB" sz="1100" dirty="0">
              <a:effectLst/>
              <a:ea typeface="Calibri" panose="020F0502020204030204" pitchFamily="34" charset="0"/>
              <a:cs typeface="Times New Roman" panose="02020603050405020304" pitchFamily="18" charset="0"/>
            </a:endParaRPr>
          </a:p>
          <a:p>
            <a:pPr marL="171450" indent="-171450">
              <a:lnSpc>
                <a:spcPct val="107000"/>
              </a:lnSpc>
              <a:buFont typeface="Arial" panose="020B0604020202020204" pitchFamily="34" charset="0"/>
              <a:buChar char="•"/>
              <a:tabLst>
                <a:tab pos="228600" algn="l"/>
              </a:tabLst>
            </a:pPr>
            <a:r>
              <a:rPr lang="en-US" sz="1100" kern="1200" dirty="0">
                <a:solidFill>
                  <a:srgbClr val="000000"/>
                </a:solidFill>
                <a:effectLst/>
                <a:ea typeface="Arial" panose="020B0604020202020204" pitchFamily="34" charset="0"/>
                <a:cs typeface="Calibri" panose="020F0502020204030204" pitchFamily="34" charset="0"/>
              </a:rPr>
              <a:t>Diagnostic uncertainty</a:t>
            </a:r>
            <a:endParaRPr lang="en-GB" sz="1100" dirty="0">
              <a:effectLst/>
              <a:ea typeface="Calibri" panose="020F0502020204030204" pitchFamily="34" charset="0"/>
              <a:cs typeface="Times New Roman" panose="02020603050405020304" pitchFamily="18" charset="0"/>
            </a:endParaRPr>
          </a:p>
          <a:p>
            <a:pPr marL="171450" indent="-171450">
              <a:lnSpc>
                <a:spcPct val="107000"/>
              </a:lnSpc>
              <a:buFont typeface="Arial" panose="020B0604020202020204" pitchFamily="34" charset="0"/>
              <a:buChar char="•"/>
              <a:tabLst>
                <a:tab pos="228600" algn="l"/>
              </a:tabLst>
            </a:pPr>
            <a:r>
              <a:rPr lang="en-US" sz="1100" kern="1200" dirty="0">
                <a:solidFill>
                  <a:srgbClr val="000000"/>
                </a:solidFill>
                <a:effectLst/>
                <a:ea typeface="Arial" panose="020B0604020202020204" pitchFamily="34" charset="0"/>
                <a:cs typeface="Calibri" panose="020F0502020204030204" pitchFamily="34" charset="0"/>
              </a:rPr>
              <a:t>Referral to TERTIARY Care if patient has required PICU admission for asthma.</a:t>
            </a:r>
            <a:endParaRPr lang="en-GB" sz="1100" dirty="0">
              <a:effectLst/>
              <a:ea typeface="Calibri" panose="020F0502020204030204" pitchFamily="34" charset="0"/>
              <a:cs typeface="Times New Roman" panose="02020603050405020304" pitchFamily="18" charset="0"/>
            </a:endParaRPr>
          </a:p>
        </p:txBody>
      </p:sp>
      <p:sp>
        <p:nvSpPr>
          <p:cNvPr id="3" name="Rounded Rectangle 297">
            <a:extLst>
              <a:ext uri="{FF2B5EF4-FFF2-40B4-BE49-F238E27FC236}">
                <a16:creationId xmlns:a16="http://schemas.microsoft.com/office/drawing/2014/main" id="{18F06725-01F0-D973-487D-1FD94B084BC6}"/>
              </a:ext>
            </a:extLst>
          </p:cNvPr>
          <p:cNvSpPr/>
          <p:nvPr/>
        </p:nvSpPr>
        <p:spPr>
          <a:xfrm>
            <a:off x="41071" y="5959604"/>
            <a:ext cx="1584000" cy="828000"/>
          </a:xfrm>
          <a:prstGeom prst="roundRect">
            <a:avLst>
              <a:gd name="adj" fmla="val 9391"/>
            </a:avLst>
          </a:prstGeom>
          <a:solidFill>
            <a:schemeClr val="accent1">
              <a:lumMod val="20000"/>
              <a:lumOff val="80000"/>
            </a:schemeClr>
          </a:solidFill>
          <a:ln w="254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800" dirty="0">
              <a:solidFill>
                <a:schemeClr val="tx1"/>
              </a:solidFill>
            </a:endParaRPr>
          </a:p>
        </p:txBody>
      </p:sp>
      <p:sp>
        <p:nvSpPr>
          <p:cNvPr id="8" name="TextBox 7">
            <a:extLst>
              <a:ext uri="{FF2B5EF4-FFF2-40B4-BE49-F238E27FC236}">
                <a16:creationId xmlns:a16="http://schemas.microsoft.com/office/drawing/2014/main" id="{55AEC030-9FEA-E315-19DD-18C7434725C3}"/>
              </a:ext>
            </a:extLst>
          </p:cNvPr>
          <p:cNvSpPr txBox="1"/>
          <p:nvPr/>
        </p:nvSpPr>
        <p:spPr>
          <a:xfrm>
            <a:off x="24100" y="5940456"/>
            <a:ext cx="567767" cy="230832"/>
          </a:xfrm>
          <a:prstGeom prst="rect">
            <a:avLst/>
          </a:prstGeom>
          <a:noFill/>
        </p:spPr>
        <p:txBody>
          <a:bodyPr wrap="square" rtlCol="0">
            <a:spAutoFit/>
          </a:bodyPr>
          <a:lstStyle/>
          <a:p>
            <a:pPr algn="ctr"/>
            <a:r>
              <a:rPr lang="en-GB" sz="900" b="1" u="sng" dirty="0"/>
              <a:t>Spacers</a:t>
            </a:r>
          </a:p>
        </p:txBody>
      </p:sp>
      <p:pic>
        <p:nvPicPr>
          <p:cNvPr id="34" name="Picture 33">
            <a:hlinkClick r:id="rId19"/>
            <a:extLst>
              <a:ext uri="{FF2B5EF4-FFF2-40B4-BE49-F238E27FC236}">
                <a16:creationId xmlns:a16="http://schemas.microsoft.com/office/drawing/2014/main" id="{45C0C7BC-D3C8-AD60-A000-0BE6E78804C4}"/>
              </a:ext>
            </a:extLst>
          </p:cNvPr>
          <p:cNvPicPr>
            <a:picLocks noChangeAspect="1"/>
          </p:cNvPicPr>
          <p:nvPr/>
        </p:nvPicPr>
        <p:blipFill>
          <a:blip r:embed="rId20" cstate="hqprint">
            <a:extLst>
              <a:ext uri="{28A0092B-C50C-407E-A947-70E740481C1C}">
                <a14:useLocalDpi xmlns:a14="http://schemas.microsoft.com/office/drawing/2010/main" val="0"/>
              </a:ext>
            </a:extLst>
          </a:blip>
          <a:stretch>
            <a:fillRect/>
          </a:stretch>
        </p:blipFill>
        <p:spPr>
          <a:xfrm>
            <a:off x="125600" y="6228982"/>
            <a:ext cx="199714" cy="468000"/>
          </a:xfrm>
          <a:prstGeom prst="rect">
            <a:avLst/>
          </a:prstGeom>
        </p:spPr>
      </p:pic>
      <p:pic>
        <p:nvPicPr>
          <p:cNvPr id="47" name="Picture 46">
            <a:extLst>
              <a:ext uri="{FF2B5EF4-FFF2-40B4-BE49-F238E27FC236}">
                <a16:creationId xmlns:a16="http://schemas.microsoft.com/office/drawing/2014/main" id="{E005D408-83EC-F20D-8A1D-D38B2F680D64}"/>
              </a:ext>
            </a:extLst>
          </p:cNvPr>
          <p:cNvPicPr>
            <a:picLocks noChangeAspect="1"/>
          </p:cNvPicPr>
          <p:nvPr/>
        </p:nvPicPr>
        <p:blipFill>
          <a:blip r:embed="rId21" cstate="hqprint">
            <a:extLst>
              <a:ext uri="{28A0092B-C50C-407E-A947-70E740481C1C}">
                <a14:useLocalDpi xmlns:a14="http://schemas.microsoft.com/office/drawing/2010/main" val="0"/>
              </a:ext>
            </a:extLst>
          </a:blip>
          <a:stretch>
            <a:fillRect/>
          </a:stretch>
        </p:blipFill>
        <p:spPr>
          <a:xfrm rot="10800000">
            <a:off x="989440" y="6217728"/>
            <a:ext cx="192902" cy="468000"/>
          </a:xfrm>
          <a:prstGeom prst="rect">
            <a:avLst/>
          </a:prstGeom>
        </p:spPr>
      </p:pic>
      <p:sp>
        <p:nvSpPr>
          <p:cNvPr id="67" name="TextBox 66">
            <a:extLst>
              <a:ext uri="{FF2B5EF4-FFF2-40B4-BE49-F238E27FC236}">
                <a16:creationId xmlns:a16="http://schemas.microsoft.com/office/drawing/2014/main" id="{F675C9B2-FDD4-1BAC-464D-97F47A8096CE}"/>
              </a:ext>
            </a:extLst>
          </p:cNvPr>
          <p:cNvSpPr txBox="1"/>
          <p:nvPr/>
        </p:nvSpPr>
        <p:spPr>
          <a:xfrm>
            <a:off x="269386" y="6224063"/>
            <a:ext cx="654021" cy="461665"/>
          </a:xfrm>
          <a:prstGeom prst="rect">
            <a:avLst/>
          </a:prstGeom>
          <a:noFill/>
        </p:spPr>
        <p:txBody>
          <a:bodyPr wrap="square">
            <a:spAutoFit/>
          </a:bodyPr>
          <a:lstStyle/>
          <a:p>
            <a:r>
              <a:rPr lang="en-GB" sz="600" dirty="0" err="1"/>
              <a:t>Aerochamber</a:t>
            </a:r>
            <a:r>
              <a:rPr lang="en-GB" sz="600" dirty="0"/>
              <a:t> plus Flow-Vu Youth</a:t>
            </a:r>
          </a:p>
          <a:p>
            <a:r>
              <a:rPr lang="en-GB" sz="600" dirty="0"/>
              <a:t>(5-16 years)</a:t>
            </a:r>
          </a:p>
        </p:txBody>
      </p:sp>
      <p:sp>
        <p:nvSpPr>
          <p:cNvPr id="70" name="TextBox 69">
            <a:extLst>
              <a:ext uri="{FF2B5EF4-FFF2-40B4-BE49-F238E27FC236}">
                <a16:creationId xmlns:a16="http://schemas.microsoft.com/office/drawing/2014/main" id="{268CE936-55AD-B757-5CA5-F4578431791A}"/>
              </a:ext>
            </a:extLst>
          </p:cNvPr>
          <p:cNvSpPr txBox="1"/>
          <p:nvPr/>
        </p:nvSpPr>
        <p:spPr>
          <a:xfrm>
            <a:off x="1118426" y="6319868"/>
            <a:ext cx="540652" cy="276999"/>
          </a:xfrm>
          <a:prstGeom prst="rect">
            <a:avLst/>
          </a:prstGeom>
          <a:noFill/>
        </p:spPr>
        <p:txBody>
          <a:bodyPr wrap="square">
            <a:spAutoFit/>
          </a:bodyPr>
          <a:lstStyle/>
          <a:p>
            <a:pPr algn="ctr"/>
            <a:r>
              <a:rPr lang="en-GB" sz="600" dirty="0"/>
              <a:t>Volumatic Spacer</a:t>
            </a:r>
          </a:p>
        </p:txBody>
      </p:sp>
      <p:sp>
        <p:nvSpPr>
          <p:cNvPr id="68" name="Rounded Rectangle 297">
            <a:extLst>
              <a:ext uri="{FF2B5EF4-FFF2-40B4-BE49-F238E27FC236}">
                <a16:creationId xmlns:a16="http://schemas.microsoft.com/office/drawing/2014/main" id="{35A0C6AD-DEA3-36E8-FBF5-F8301720CD61}"/>
              </a:ext>
            </a:extLst>
          </p:cNvPr>
          <p:cNvSpPr/>
          <p:nvPr/>
        </p:nvSpPr>
        <p:spPr>
          <a:xfrm>
            <a:off x="1702759" y="5965712"/>
            <a:ext cx="2471223" cy="828000"/>
          </a:xfrm>
          <a:prstGeom prst="roundRect">
            <a:avLst>
              <a:gd name="adj" fmla="val 9391"/>
            </a:avLst>
          </a:prstGeom>
          <a:solidFill>
            <a:schemeClr val="accent1">
              <a:lumMod val="20000"/>
              <a:lumOff val="80000"/>
            </a:schemeClr>
          </a:solidFill>
          <a:ln w="254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800" dirty="0">
              <a:solidFill>
                <a:schemeClr val="tx1"/>
              </a:solidFill>
            </a:endParaRPr>
          </a:p>
        </p:txBody>
      </p:sp>
      <p:sp>
        <p:nvSpPr>
          <p:cNvPr id="72" name="TextBox 71">
            <a:extLst>
              <a:ext uri="{FF2B5EF4-FFF2-40B4-BE49-F238E27FC236}">
                <a16:creationId xmlns:a16="http://schemas.microsoft.com/office/drawing/2014/main" id="{D817A386-2289-E5AB-9C32-7A5E7725AFE1}"/>
              </a:ext>
            </a:extLst>
          </p:cNvPr>
          <p:cNvSpPr txBox="1"/>
          <p:nvPr/>
        </p:nvSpPr>
        <p:spPr>
          <a:xfrm>
            <a:off x="1630001" y="5949756"/>
            <a:ext cx="983981" cy="230832"/>
          </a:xfrm>
          <a:prstGeom prst="rect">
            <a:avLst/>
          </a:prstGeom>
          <a:noFill/>
        </p:spPr>
        <p:txBody>
          <a:bodyPr wrap="square" rtlCol="0">
            <a:spAutoFit/>
          </a:bodyPr>
          <a:lstStyle/>
          <a:p>
            <a:pPr algn="ctr"/>
            <a:r>
              <a:rPr lang="en-GB" sz="900" b="1" u="sng" dirty="0"/>
              <a:t>SABA Relievers</a:t>
            </a:r>
          </a:p>
        </p:txBody>
      </p:sp>
      <p:grpSp>
        <p:nvGrpSpPr>
          <p:cNvPr id="101" name="Group 100">
            <a:extLst>
              <a:ext uri="{FF2B5EF4-FFF2-40B4-BE49-F238E27FC236}">
                <a16:creationId xmlns:a16="http://schemas.microsoft.com/office/drawing/2014/main" id="{D070800E-A5B2-48B3-8FBC-7C0E9F0CFF86}"/>
              </a:ext>
            </a:extLst>
          </p:cNvPr>
          <p:cNvGrpSpPr/>
          <p:nvPr/>
        </p:nvGrpSpPr>
        <p:grpSpPr>
          <a:xfrm>
            <a:off x="1848911" y="6154997"/>
            <a:ext cx="669529" cy="632704"/>
            <a:chOff x="2310911" y="6132057"/>
            <a:chExt cx="669529" cy="632704"/>
          </a:xfrm>
        </p:grpSpPr>
        <p:pic>
          <p:nvPicPr>
            <p:cNvPr id="75" name="Picture 74" descr="Screen Clipping">
              <a:hlinkClick r:id="rId22"/>
              <a:extLst>
                <a:ext uri="{FF2B5EF4-FFF2-40B4-BE49-F238E27FC236}">
                  <a16:creationId xmlns:a16="http://schemas.microsoft.com/office/drawing/2014/main" id="{72E68F00-4D2A-2FB8-35BD-1B7CB9D94714}"/>
                </a:ext>
              </a:extLst>
            </p:cNvPr>
            <p:cNvPicPr>
              <a:picLocks noChangeAspect="1"/>
            </p:cNvPicPr>
            <p:nvPr/>
          </p:nvPicPr>
          <p:blipFill>
            <a:blip r:embed="rId23"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477415" y="6142372"/>
              <a:ext cx="191900" cy="288000"/>
            </a:xfrm>
            <a:prstGeom prst="rect">
              <a:avLst/>
            </a:prstGeom>
          </p:spPr>
        </p:pic>
        <p:pic>
          <p:nvPicPr>
            <p:cNvPr id="76" name="Picture 75" descr="Screen Clipping">
              <a:extLst>
                <a:ext uri="{FF2B5EF4-FFF2-40B4-BE49-F238E27FC236}">
                  <a16:creationId xmlns:a16="http://schemas.microsoft.com/office/drawing/2014/main" id="{EFADD3ED-4C72-10E8-61A4-4952F04A1080}"/>
                </a:ext>
              </a:extLst>
            </p:cNvPr>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602245" y="6132057"/>
              <a:ext cx="169756" cy="144000"/>
            </a:xfrm>
            <a:prstGeom prst="rect">
              <a:avLst/>
            </a:prstGeom>
          </p:spPr>
        </p:pic>
        <p:sp>
          <p:nvSpPr>
            <p:cNvPr id="89" name="TextBox 88">
              <a:extLst>
                <a:ext uri="{FF2B5EF4-FFF2-40B4-BE49-F238E27FC236}">
                  <a16:creationId xmlns:a16="http://schemas.microsoft.com/office/drawing/2014/main" id="{42B229FA-0370-0F7A-F194-FBEADEF7F88E}"/>
                </a:ext>
              </a:extLst>
            </p:cNvPr>
            <p:cNvSpPr txBox="1"/>
            <p:nvPr/>
          </p:nvSpPr>
          <p:spPr>
            <a:xfrm>
              <a:off x="2310911" y="6395429"/>
              <a:ext cx="669529" cy="369332"/>
            </a:xfrm>
            <a:prstGeom prst="rect">
              <a:avLst/>
            </a:prstGeom>
            <a:noFill/>
          </p:spPr>
          <p:txBody>
            <a:bodyPr wrap="square">
              <a:spAutoFit/>
            </a:bodyPr>
            <a:lstStyle/>
            <a:p>
              <a:r>
                <a:rPr lang="en-GB" sz="600" dirty="0"/>
                <a:t>Salbutamol </a:t>
              </a:r>
              <a:r>
                <a:rPr lang="en-GB" sz="600" dirty="0" err="1"/>
                <a:t>Easyhaler</a:t>
              </a:r>
              <a:r>
                <a:rPr lang="en-GB" sz="600" dirty="0"/>
                <a:t> (DPI)</a:t>
              </a:r>
            </a:p>
            <a:p>
              <a:r>
                <a:rPr lang="en-GB" sz="600" dirty="0"/>
                <a:t>1-2 puffs PRN</a:t>
              </a:r>
            </a:p>
          </p:txBody>
        </p:sp>
      </p:grpSp>
      <p:grpSp>
        <p:nvGrpSpPr>
          <p:cNvPr id="102" name="Group 101">
            <a:extLst>
              <a:ext uri="{FF2B5EF4-FFF2-40B4-BE49-F238E27FC236}">
                <a16:creationId xmlns:a16="http://schemas.microsoft.com/office/drawing/2014/main" id="{92763916-1649-5498-9ACE-E1919E25CC0C}"/>
              </a:ext>
            </a:extLst>
          </p:cNvPr>
          <p:cNvGrpSpPr/>
          <p:nvPr/>
        </p:nvGrpSpPr>
        <p:grpSpPr>
          <a:xfrm>
            <a:off x="2596109" y="6023881"/>
            <a:ext cx="648223" cy="744867"/>
            <a:chOff x="1803990" y="6117661"/>
            <a:chExt cx="648223" cy="744867"/>
          </a:xfrm>
        </p:grpSpPr>
        <p:pic>
          <p:nvPicPr>
            <p:cNvPr id="74" name="Picture 73" descr="Screen Clipping">
              <a:extLst>
                <a:ext uri="{FF2B5EF4-FFF2-40B4-BE49-F238E27FC236}">
                  <a16:creationId xmlns:a16="http://schemas.microsoft.com/office/drawing/2014/main" id="{C63F03FD-978E-0C15-F3E7-F47EB5F5FA99}"/>
                </a:ext>
              </a:extLst>
            </p:cNvPr>
            <p:cNvPicPr>
              <a:picLocks noChangeAspect="1"/>
            </p:cNvPicPr>
            <p:nvPr/>
          </p:nvPicPr>
          <p:blipFill>
            <a:blip r:embed="rId24"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86485" y="6117661"/>
              <a:ext cx="226408" cy="288000"/>
            </a:xfrm>
            <a:prstGeom prst="rect">
              <a:avLst/>
            </a:prstGeom>
          </p:spPr>
        </p:pic>
        <p:sp>
          <p:nvSpPr>
            <p:cNvPr id="100" name="TextBox 99">
              <a:extLst>
                <a:ext uri="{FF2B5EF4-FFF2-40B4-BE49-F238E27FC236}">
                  <a16:creationId xmlns:a16="http://schemas.microsoft.com/office/drawing/2014/main" id="{0DFC9B5E-59DA-AD2C-5FE5-B7D7080C52F2}"/>
                </a:ext>
              </a:extLst>
            </p:cNvPr>
            <p:cNvSpPr txBox="1"/>
            <p:nvPr/>
          </p:nvSpPr>
          <p:spPr>
            <a:xfrm>
              <a:off x="1803990" y="6400863"/>
              <a:ext cx="648223" cy="461665"/>
            </a:xfrm>
            <a:prstGeom prst="rect">
              <a:avLst/>
            </a:prstGeom>
            <a:noFill/>
          </p:spPr>
          <p:txBody>
            <a:bodyPr wrap="square">
              <a:spAutoFit/>
            </a:bodyPr>
            <a:lstStyle/>
            <a:p>
              <a:r>
                <a:rPr lang="it-IT" sz="600" dirty="0"/>
                <a:t>Salamol 100 </a:t>
              </a:r>
            </a:p>
            <a:p>
              <a:r>
                <a:rPr lang="it-IT" sz="600" dirty="0"/>
                <a:t>(pMDI) </a:t>
              </a:r>
            </a:p>
            <a:p>
              <a:r>
                <a:rPr lang="it-IT" sz="600" dirty="0"/>
                <a:t>1-2 puffs PRN </a:t>
              </a:r>
            </a:p>
            <a:p>
              <a:r>
                <a:rPr lang="it-IT" sz="600" b="1" dirty="0"/>
                <a:t>Via a spacer</a:t>
              </a:r>
            </a:p>
          </p:txBody>
        </p:sp>
      </p:grpSp>
      <p:grpSp>
        <p:nvGrpSpPr>
          <p:cNvPr id="124" name="Group 123">
            <a:extLst>
              <a:ext uri="{FF2B5EF4-FFF2-40B4-BE49-F238E27FC236}">
                <a16:creationId xmlns:a16="http://schemas.microsoft.com/office/drawing/2014/main" id="{82934FA3-CFC5-F6D2-0DBC-16F82DE8F48B}"/>
              </a:ext>
            </a:extLst>
          </p:cNvPr>
          <p:cNvGrpSpPr/>
          <p:nvPr/>
        </p:nvGrpSpPr>
        <p:grpSpPr>
          <a:xfrm>
            <a:off x="3345160" y="6048505"/>
            <a:ext cx="707000" cy="734575"/>
            <a:chOff x="3044467" y="6039982"/>
            <a:chExt cx="707000" cy="734575"/>
          </a:xfrm>
        </p:grpSpPr>
        <p:pic>
          <p:nvPicPr>
            <p:cNvPr id="81" name="docshape26">
              <a:hlinkClick r:id="rId25"/>
              <a:extLst>
                <a:ext uri="{FF2B5EF4-FFF2-40B4-BE49-F238E27FC236}">
                  <a16:creationId xmlns:a16="http://schemas.microsoft.com/office/drawing/2014/main" id="{FB281FC0-9974-1110-681F-F5406583331A}"/>
                </a:ext>
              </a:extLst>
            </p:cNvPr>
            <p:cNvPicPr>
              <a:picLocks noChangeAspect="1"/>
            </p:cNvPicPr>
            <p:nvPr/>
          </p:nvPicPr>
          <p:blipFill>
            <a:blip r:embed="rId26" cstate="hqprint">
              <a:extLst>
                <a:ext uri="{28A0092B-C50C-407E-A947-70E740481C1C}">
                  <a14:useLocalDpi xmlns:a14="http://schemas.microsoft.com/office/drawing/2010/main" val="0"/>
                </a:ext>
              </a:extLst>
            </a:blip>
            <a:srcRect/>
            <a:stretch>
              <a:fillRect/>
            </a:stretch>
          </p:blipFill>
          <p:spPr bwMode="auto">
            <a:xfrm>
              <a:off x="3263167" y="6039982"/>
              <a:ext cx="171410" cy="288000"/>
            </a:xfrm>
            <a:prstGeom prst="rect">
              <a:avLst/>
            </a:prstGeom>
            <a:noFill/>
            <a:ln>
              <a:noFill/>
            </a:ln>
          </p:spPr>
        </p:pic>
        <p:sp>
          <p:nvSpPr>
            <p:cNvPr id="118" name="TextBox 117">
              <a:extLst>
                <a:ext uri="{FF2B5EF4-FFF2-40B4-BE49-F238E27FC236}">
                  <a16:creationId xmlns:a16="http://schemas.microsoft.com/office/drawing/2014/main" id="{BD4E7D26-E126-3D5E-D315-F7708F3AA906}"/>
                </a:ext>
              </a:extLst>
            </p:cNvPr>
            <p:cNvSpPr txBox="1"/>
            <p:nvPr/>
          </p:nvSpPr>
          <p:spPr>
            <a:xfrm>
              <a:off x="3044467" y="6312892"/>
              <a:ext cx="707000" cy="461665"/>
            </a:xfrm>
            <a:prstGeom prst="rect">
              <a:avLst/>
            </a:prstGeom>
            <a:noFill/>
          </p:spPr>
          <p:txBody>
            <a:bodyPr wrap="square">
              <a:spAutoFit/>
            </a:bodyPr>
            <a:lstStyle/>
            <a:p>
              <a:r>
                <a:rPr lang="en-GB" sz="600" dirty="0" err="1"/>
                <a:t>Salamol</a:t>
              </a:r>
              <a:r>
                <a:rPr lang="en-GB" sz="600" dirty="0"/>
                <a:t> 100 Easi-Breath (</a:t>
              </a:r>
              <a:r>
                <a:rPr lang="en-GB" sz="600" dirty="0" err="1"/>
                <a:t>pMDI</a:t>
              </a:r>
              <a:r>
                <a:rPr lang="en-GB" sz="600" dirty="0"/>
                <a:t>)</a:t>
              </a:r>
            </a:p>
            <a:p>
              <a:r>
                <a:rPr lang="en-GB" sz="600" dirty="0"/>
                <a:t>1-2 puffs PRN</a:t>
              </a:r>
            </a:p>
          </p:txBody>
        </p:sp>
      </p:grpSp>
      <p:sp>
        <p:nvSpPr>
          <p:cNvPr id="115" name="Rectangle 114">
            <a:extLst>
              <a:ext uri="{FF2B5EF4-FFF2-40B4-BE49-F238E27FC236}">
                <a16:creationId xmlns:a16="http://schemas.microsoft.com/office/drawing/2014/main" id="{F139848A-0401-AB0D-E26E-AE16E8E6FB8E}"/>
              </a:ext>
            </a:extLst>
          </p:cNvPr>
          <p:cNvSpPr/>
          <p:nvPr/>
        </p:nvSpPr>
        <p:spPr>
          <a:xfrm>
            <a:off x="6235545" y="4055992"/>
            <a:ext cx="522000" cy="949063"/>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sp>
        <p:nvSpPr>
          <p:cNvPr id="62" name="TextBox 61">
            <a:extLst>
              <a:ext uri="{FF2B5EF4-FFF2-40B4-BE49-F238E27FC236}">
                <a16:creationId xmlns:a16="http://schemas.microsoft.com/office/drawing/2014/main" id="{141AB339-9758-562A-B710-0ECF60C54611}"/>
              </a:ext>
            </a:extLst>
          </p:cNvPr>
          <p:cNvSpPr txBox="1"/>
          <p:nvPr/>
        </p:nvSpPr>
        <p:spPr>
          <a:xfrm>
            <a:off x="6153859" y="4503979"/>
            <a:ext cx="677207" cy="483209"/>
          </a:xfrm>
          <a:prstGeom prst="rect">
            <a:avLst/>
          </a:prstGeom>
          <a:noFill/>
        </p:spPr>
        <p:txBody>
          <a:bodyPr wrap="square">
            <a:spAutoFit/>
          </a:bodyPr>
          <a:lstStyle/>
          <a:p>
            <a:pPr algn="ctr">
              <a:lnSpc>
                <a:spcPct val="107000"/>
              </a:lnSpc>
            </a:pPr>
            <a:r>
              <a:rPr lang="en-GB" sz="6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Combisal</a:t>
            </a:r>
            <a:r>
              <a:rPr lang="en-GB" sz="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125/25</a:t>
            </a:r>
            <a:r>
              <a:rPr lang="en-GB" sz="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GB" sz="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n-GB" sz="6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pMDI</a:t>
            </a:r>
            <a:r>
              <a:rPr lang="en-GB" sz="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pPr>
            <a:r>
              <a:rPr lang="en-GB" sz="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One</a:t>
            </a:r>
            <a:r>
              <a:rPr lang="en-GB" sz="6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puff BD</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pPr>
            <a:r>
              <a:rPr lang="en-GB" sz="600" b="1" i="1"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via a spacer</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6" name="Rectangle 125">
            <a:extLst>
              <a:ext uri="{FF2B5EF4-FFF2-40B4-BE49-F238E27FC236}">
                <a16:creationId xmlns:a16="http://schemas.microsoft.com/office/drawing/2014/main" id="{2DD1BB78-5C26-CC4A-7257-13EB8975D690}"/>
              </a:ext>
            </a:extLst>
          </p:cNvPr>
          <p:cNvSpPr/>
          <p:nvPr/>
        </p:nvSpPr>
        <p:spPr>
          <a:xfrm>
            <a:off x="7174868" y="4057969"/>
            <a:ext cx="539064" cy="949063"/>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pic>
        <p:nvPicPr>
          <p:cNvPr id="64" name="Picture 63">
            <a:extLst>
              <a:ext uri="{FF2B5EF4-FFF2-40B4-BE49-F238E27FC236}">
                <a16:creationId xmlns:a16="http://schemas.microsoft.com/office/drawing/2014/main" id="{87D24307-2BAD-02EF-DDFD-7F8C88FD937F}"/>
              </a:ext>
            </a:extLst>
          </p:cNvPr>
          <p:cNvPicPr>
            <a:picLocks noChangeAspect="1"/>
          </p:cNvPicPr>
          <p:nvPr/>
        </p:nvPicPr>
        <p:blipFill>
          <a:blip r:embed="rId27"/>
          <a:stretch>
            <a:fillRect/>
          </a:stretch>
        </p:blipFill>
        <p:spPr>
          <a:xfrm>
            <a:off x="6327251" y="4133312"/>
            <a:ext cx="251452" cy="288000"/>
          </a:xfrm>
          <a:prstGeom prst="rect">
            <a:avLst/>
          </a:prstGeom>
        </p:spPr>
      </p:pic>
      <p:grpSp>
        <p:nvGrpSpPr>
          <p:cNvPr id="84" name="Group 83">
            <a:extLst>
              <a:ext uri="{FF2B5EF4-FFF2-40B4-BE49-F238E27FC236}">
                <a16:creationId xmlns:a16="http://schemas.microsoft.com/office/drawing/2014/main" id="{8AB2BA26-D058-F6B5-E60A-737557848FE4}"/>
              </a:ext>
            </a:extLst>
          </p:cNvPr>
          <p:cNvGrpSpPr/>
          <p:nvPr/>
        </p:nvGrpSpPr>
        <p:grpSpPr>
          <a:xfrm>
            <a:off x="7069071" y="4105551"/>
            <a:ext cx="751983" cy="882643"/>
            <a:chOff x="5030518" y="4588812"/>
            <a:chExt cx="751983" cy="882643"/>
          </a:xfrm>
        </p:grpSpPr>
        <p:pic>
          <p:nvPicPr>
            <p:cNvPr id="88" name="Picture 87" descr="Screen Clipping">
              <a:extLst>
                <a:ext uri="{FF2B5EF4-FFF2-40B4-BE49-F238E27FC236}">
                  <a16:creationId xmlns:a16="http://schemas.microsoft.com/office/drawing/2014/main" id="{5AC24580-29DF-C565-1C2A-A06B5D5E06AE}"/>
                </a:ext>
              </a:extLst>
            </p:cNvPr>
            <p:cNvPicPr>
              <a:picLocks noChangeAspect="1"/>
            </p:cNvPicPr>
            <p:nvPr/>
          </p:nvPicPr>
          <p:blipFill>
            <a:blip r:embed="rId28"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284244" y="4642068"/>
              <a:ext cx="210898" cy="288000"/>
            </a:xfrm>
            <a:prstGeom prst="rect">
              <a:avLst/>
            </a:prstGeom>
          </p:spPr>
        </p:pic>
        <p:sp>
          <p:nvSpPr>
            <p:cNvPr id="90" name="TextBox 89">
              <a:extLst>
                <a:ext uri="{FF2B5EF4-FFF2-40B4-BE49-F238E27FC236}">
                  <a16:creationId xmlns:a16="http://schemas.microsoft.com/office/drawing/2014/main" id="{AEDC39D7-C4ED-4445-88A8-AD5175C15943}"/>
                </a:ext>
              </a:extLst>
            </p:cNvPr>
            <p:cNvSpPr txBox="1"/>
            <p:nvPr/>
          </p:nvSpPr>
          <p:spPr>
            <a:xfrm>
              <a:off x="5030518" y="5009790"/>
              <a:ext cx="751983" cy="461665"/>
            </a:xfrm>
            <a:prstGeom prst="rect">
              <a:avLst/>
            </a:prstGeom>
            <a:noFill/>
          </p:spPr>
          <p:txBody>
            <a:bodyPr wrap="square" rtlCol="0">
              <a:spAutoFit/>
            </a:bodyPr>
            <a:lstStyle/>
            <a:p>
              <a:pPr algn="ctr"/>
              <a:r>
                <a:rPr lang="en-GB" sz="600" dirty="0" err="1"/>
                <a:t>Fobumix</a:t>
              </a:r>
              <a:r>
                <a:rPr lang="en-GB" sz="600" dirty="0"/>
                <a:t> 160/4.5 DPI </a:t>
              </a:r>
              <a:r>
                <a:rPr lang="en-GB" sz="600" b="1" dirty="0"/>
                <a:t>One</a:t>
              </a:r>
              <a:r>
                <a:rPr lang="en-GB" sz="600" dirty="0"/>
                <a:t> inhalation BD or </a:t>
              </a:r>
              <a:r>
                <a:rPr lang="en-GB" sz="600" b="1" dirty="0"/>
                <a:t>Two </a:t>
              </a:r>
              <a:r>
                <a:rPr lang="en-GB" sz="600" dirty="0"/>
                <a:t>OD</a:t>
              </a:r>
            </a:p>
          </p:txBody>
        </p:sp>
        <p:pic>
          <p:nvPicPr>
            <p:cNvPr id="95" name="Picture 94" descr="Screen Clipping">
              <a:extLst>
                <a:ext uri="{FF2B5EF4-FFF2-40B4-BE49-F238E27FC236}">
                  <a16:creationId xmlns:a16="http://schemas.microsoft.com/office/drawing/2014/main" id="{8614F3A5-A97D-29E6-831C-482EB0E6D6BF}"/>
                </a:ext>
              </a:extLst>
            </p:cNvPr>
            <p:cNvPicPr>
              <a:picLocks noChangeAspect="1"/>
            </p:cNvPicPr>
            <p:nvPr/>
          </p:nvPicPr>
          <p:blipFill>
            <a:blip r:embed="rId5"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476653" y="4588812"/>
              <a:ext cx="150546" cy="144000"/>
            </a:xfrm>
            <a:prstGeom prst="rect">
              <a:avLst/>
            </a:prstGeom>
          </p:spPr>
        </p:pic>
      </p:grpSp>
      <p:sp>
        <p:nvSpPr>
          <p:cNvPr id="127" name="Rectangle 126">
            <a:extLst>
              <a:ext uri="{FF2B5EF4-FFF2-40B4-BE49-F238E27FC236}">
                <a16:creationId xmlns:a16="http://schemas.microsoft.com/office/drawing/2014/main" id="{C389D7C7-75E6-010A-709A-3C699D63AD70}"/>
              </a:ext>
            </a:extLst>
          </p:cNvPr>
          <p:cNvSpPr/>
          <p:nvPr/>
        </p:nvSpPr>
        <p:spPr>
          <a:xfrm>
            <a:off x="4166388" y="4054068"/>
            <a:ext cx="522000" cy="949063"/>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pic>
        <p:nvPicPr>
          <p:cNvPr id="94" name="Picture 93">
            <a:extLst>
              <a:ext uri="{FF2B5EF4-FFF2-40B4-BE49-F238E27FC236}">
                <a16:creationId xmlns:a16="http://schemas.microsoft.com/office/drawing/2014/main" id="{D15CF224-CFFC-D955-2A90-1F769F396F11}"/>
              </a:ext>
            </a:extLst>
          </p:cNvPr>
          <p:cNvPicPr>
            <a:picLocks noChangeAspect="1"/>
          </p:cNvPicPr>
          <p:nvPr/>
        </p:nvPicPr>
        <p:blipFill>
          <a:blip r:embed="rId29" cstate="hqprint">
            <a:extLst>
              <a:ext uri="{28A0092B-C50C-407E-A947-70E740481C1C}">
                <a14:useLocalDpi xmlns:a14="http://schemas.microsoft.com/office/drawing/2010/main" val="0"/>
              </a:ext>
            </a:extLst>
          </a:blip>
          <a:stretch>
            <a:fillRect/>
          </a:stretch>
        </p:blipFill>
        <p:spPr>
          <a:xfrm>
            <a:off x="4299624" y="4133948"/>
            <a:ext cx="259371" cy="288000"/>
          </a:xfrm>
          <a:prstGeom prst="rect">
            <a:avLst/>
          </a:prstGeom>
        </p:spPr>
      </p:pic>
      <p:sp>
        <p:nvSpPr>
          <p:cNvPr id="114" name="TextBox 113">
            <a:extLst>
              <a:ext uri="{FF2B5EF4-FFF2-40B4-BE49-F238E27FC236}">
                <a16:creationId xmlns:a16="http://schemas.microsoft.com/office/drawing/2014/main" id="{3B121410-A96A-7A3D-346A-2908AC1A42DE}"/>
              </a:ext>
            </a:extLst>
          </p:cNvPr>
          <p:cNvSpPr txBox="1"/>
          <p:nvPr/>
        </p:nvSpPr>
        <p:spPr>
          <a:xfrm>
            <a:off x="4099281" y="4480884"/>
            <a:ext cx="641316" cy="483209"/>
          </a:xfrm>
          <a:prstGeom prst="rect">
            <a:avLst/>
          </a:prstGeom>
          <a:noFill/>
        </p:spPr>
        <p:txBody>
          <a:bodyPr wrap="square">
            <a:spAutoFit/>
          </a:bodyPr>
          <a:lstStyle/>
          <a:p>
            <a:pPr algn="ctr">
              <a:lnSpc>
                <a:spcPct val="107000"/>
              </a:lnSpc>
            </a:pPr>
            <a:r>
              <a:rPr lang="en-GB" sz="6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Combisal</a:t>
            </a:r>
            <a:r>
              <a:rPr lang="en-GB" sz="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50/25 (</a:t>
            </a:r>
            <a:r>
              <a:rPr lang="en-GB" sz="6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pMDI</a:t>
            </a:r>
            <a:r>
              <a:rPr lang="en-GB" sz="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pPr>
            <a:r>
              <a:rPr lang="en-GB" sz="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Two</a:t>
            </a:r>
            <a:r>
              <a:rPr lang="en-GB" sz="6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puffs BD</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pPr>
            <a:r>
              <a:rPr lang="en-GB" sz="600" b="1" i="1"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via a spacer</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8" name="Rectangle 127">
            <a:extLst>
              <a:ext uri="{FF2B5EF4-FFF2-40B4-BE49-F238E27FC236}">
                <a16:creationId xmlns:a16="http://schemas.microsoft.com/office/drawing/2014/main" id="{F9323ECE-8C11-ACD1-5F7D-06993A16DB64}"/>
              </a:ext>
            </a:extLst>
          </p:cNvPr>
          <p:cNvSpPr/>
          <p:nvPr/>
        </p:nvSpPr>
        <p:spPr>
          <a:xfrm>
            <a:off x="5130839" y="4054068"/>
            <a:ext cx="522000" cy="949063"/>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pic>
        <p:nvPicPr>
          <p:cNvPr id="58" name="Picture 57">
            <a:extLst>
              <a:ext uri="{FF2B5EF4-FFF2-40B4-BE49-F238E27FC236}">
                <a16:creationId xmlns:a16="http://schemas.microsoft.com/office/drawing/2014/main" id="{B6E947F3-B0A7-5972-A3B8-028B3A56D608}"/>
              </a:ext>
            </a:extLst>
          </p:cNvPr>
          <p:cNvPicPr>
            <a:picLocks noChangeAspect="1"/>
          </p:cNvPicPr>
          <p:nvPr/>
        </p:nvPicPr>
        <p:blipFill>
          <a:blip r:embed="rId30"/>
          <a:stretch>
            <a:fillRect/>
          </a:stretch>
        </p:blipFill>
        <p:spPr>
          <a:xfrm>
            <a:off x="5200960" y="4134683"/>
            <a:ext cx="283501" cy="288000"/>
          </a:xfrm>
          <a:prstGeom prst="rect">
            <a:avLst/>
          </a:prstGeom>
        </p:spPr>
      </p:pic>
      <p:sp>
        <p:nvSpPr>
          <p:cNvPr id="65" name="TextBox 64">
            <a:extLst>
              <a:ext uri="{FF2B5EF4-FFF2-40B4-BE49-F238E27FC236}">
                <a16:creationId xmlns:a16="http://schemas.microsoft.com/office/drawing/2014/main" id="{39731AF1-036C-9987-9F27-E86A7984260E}"/>
              </a:ext>
            </a:extLst>
          </p:cNvPr>
          <p:cNvSpPr txBox="1"/>
          <p:nvPr/>
        </p:nvSpPr>
        <p:spPr>
          <a:xfrm>
            <a:off x="5066703" y="4493876"/>
            <a:ext cx="645850" cy="461665"/>
          </a:xfrm>
          <a:prstGeom prst="rect">
            <a:avLst/>
          </a:prstGeom>
          <a:noFill/>
        </p:spPr>
        <p:txBody>
          <a:bodyPr wrap="square" rtlCol="0">
            <a:spAutoFit/>
          </a:bodyPr>
          <a:lstStyle/>
          <a:p>
            <a:pPr algn="ctr"/>
            <a:r>
              <a:rPr lang="en-GB" sz="600" dirty="0" err="1"/>
              <a:t>Fobumix</a:t>
            </a:r>
            <a:r>
              <a:rPr lang="en-GB" sz="600" dirty="0"/>
              <a:t> 80/4.5 DPI</a:t>
            </a:r>
          </a:p>
          <a:p>
            <a:pPr algn="ctr"/>
            <a:r>
              <a:rPr lang="en-GB" sz="600" b="1" dirty="0"/>
              <a:t>One </a:t>
            </a:r>
            <a:r>
              <a:rPr lang="en-GB" sz="600" dirty="0"/>
              <a:t>inhalation BD or </a:t>
            </a:r>
            <a:r>
              <a:rPr lang="en-GB" sz="600" b="1" dirty="0"/>
              <a:t>Two</a:t>
            </a:r>
            <a:r>
              <a:rPr lang="en-GB" sz="600" dirty="0"/>
              <a:t> OD</a:t>
            </a:r>
          </a:p>
        </p:txBody>
      </p:sp>
      <p:pic>
        <p:nvPicPr>
          <p:cNvPr id="73" name="Picture 72" descr="Screen Clipping">
            <a:extLst>
              <a:ext uri="{FF2B5EF4-FFF2-40B4-BE49-F238E27FC236}">
                <a16:creationId xmlns:a16="http://schemas.microsoft.com/office/drawing/2014/main" id="{8C0C3D2E-19EE-AA21-8F97-30F017689714}"/>
              </a:ext>
            </a:extLst>
          </p:cNvPr>
          <p:cNvPicPr>
            <a:picLocks noChangeAspect="1"/>
          </p:cNvPicPr>
          <p:nvPr/>
        </p:nvPicPr>
        <p:blipFill>
          <a:blip r:embed="rId5"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486870" y="4089397"/>
            <a:ext cx="150546" cy="144000"/>
          </a:xfrm>
          <a:prstGeom prst="rect">
            <a:avLst/>
          </a:prstGeom>
        </p:spPr>
      </p:pic>
      <p:cxnSp>
        <p:nvCxnSpPr>
          <p:cNvPr id="31" name="Straight Connector 30">
            <a:extLst>
              <a:ext uri="{FF2B5EF4-FFF2-40B4-BE49-F238E27FC236}">
                <a16:creationId xmlns:a16="http://schemas.microsoft.com/office/drawing/2014/main" id="{FAB643B5-9616-9933-8FC9-27EE19CDA448}"/>
              </a:ext>
            </a:extLst>
          </p:cNvPr>
          <p:cNvCxnSpPr>
            <a:cxnSpLocks/>
          </p:cNvCxnSpPr>
          <p:nvPr/>
        </p:nvCxnSpPr>
        <p:spPr>
          <a:xfrm flipV="1">
            <a:off x="1406449" y="4034788"/>
            <a:ext cx="6904651" cy="18609"/>
          </a:xfrm>
          <a:prstGeom prst="line">
            <a:avLst/>
          </a:prstGeom>
          <a:ln w="25400">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73D3D03A-91EB-6B34-CD1B-3807EAF6F663}"/>
              </a:ext>
            </a:extLst>
          </p:cNvPr>
          <p:cNvCxnSpPr>
            <a:cxnSpLocks/>
          </p:cNvCxnSpPr>
          <p:nvPr/>
        </p:nvCxnSpPr>
        <p:spPr>
          <a:xfrm>
            <a:off x="4163756" y="1365310"/>
            <a:ext cx="8060" cy="4615527"/>
          </a:xfrm>
          <a:prstGeom prst="line">
            <a:avLst/>
          </a:prstGeom>
          <a:ln w="25400">
            <a:solidFill>
              <a:schemeClr val="accent1">
                <a:lumMod val="75000"/>
                <a:alpha val="97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40" name="Straight Connector 239">
            <a:extLst>
              <a:ext uri="{FF2B5EF4-FFF2-40B4-BE49-F238E27FC236}">
                <a16:creationId xmlns:a16="http://schemas.microsoft.com/office/drawing/2014/main" id="{B16A3BF5-344D-5C09-8F83-C620F0BD5173}"/>
              </a:ext>
            </a:extLst>
          </p:cNvPr>
          <p:cNvCxnSpPr>
            <a:cxnSpLocks/>
          </p:cNvCxnSpPr>
          <p:nvPr/>
        </p:nvCxnSpPr>
        <p:spPr>
          <a:xfrm>
            <a:off x="1534232" y="5006205"/>
            <a:ext cx="6776868" cy="0"/>
          </a:xfrm>
          <a:prstGeom prst="line">
            <a:avLst/>
          </a:prstGeom>
          <a:ln w="9525">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0E0B986D-86E9-C8AA-64CC-52A49A3216BB}"/>
              </a:ext>
            </a:extLst>
          </p:cNvPr>
          <p:cNvCxnSpPr>
            <a:cxnSpLocks/>
          </p:cNvCxnSpPr>
          <p:nvPr/>
        </p:nvCxnSpPr>
        <p:spPr>
          <a:xfrm flipH="1">
            <a:off x="2446244" y="1524017"/>
            <a:ext cx="15568" cy="4453895"/>
          </a:xfrm>
          <a:prstGeom prst="line">
            <a:avLst/>
          </a:prstGeom>
          <a:ln w="25400">
            <a:solidFill>
              <a:schemeClr val="accent1">
                <a:lumMod val="50000"/>
                <a:alpha val="97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7385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 name="Rectangle 327">
            <a:extLst>
              <a:ext uri="{FF2B5EF4-FFF2-40B4-BE49-F238E27FC236}">
                <a16:creationId xmlns:a16="http://schemas.microsoft.com/office/drawing/2014/main" id="{4DD0AD81-DEB6-EBEB-B55D-A120A3244401}"/>
              </a:ext>
            </a:extLst>
          </p:cNvPr>
          <p:cNvSpPr/>
          <p:nvPr/>
        </p:nvSpPr>
        <p:spPr>
          <a:xfrm>
            <a:off x="220" y="4653122"/>
            <a:ext cx="1374449" cy="14387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sp>
        <p:nvSpPr>
          <p:cNvPr id="13" name="Rectangle 12">
            <a:extLst>
              <a:ext uri="{FF2B5EF4-FFF2-40B4-BE49-F238E27FC236}">
                <a16:creationId xmlns:a16="http://schemas.microsoft.com/office/drawing/2014/main" id="{C8224205-0E7D-22FB-8FF8-10ED0C0234E3}"/>
              </a:ext>
            </a:extLst>
          </p:cNvPr>
          <p:cNvSpPr/>
          <p:nvPr/>
        </p:nvSpPr>
        <p:spPr>
          <a:xfrm>
            <a:off x="1355059" y="2702941"/>
            <a:ext cx="1531612" cy="339156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sp>
        <p:nvSpPr>
          <p:cNvPr id="27" name="Rectangle 26">
            <a:extLst>
              <a:ext uri="{FF2B5EF4-FFF2-40B4-BE49-F238E27FC236}">
                <a16:creationId xmlns:a16="http://schemas.microsoft.com/office/drawing/2014/main" id="{3A54E42B-6BFF-4DB6-8A52-D6C136ACE535}"/>
              </a:ext>
            </a:extLst>
          </p:cNvPr>
          <p:cNvSpPr/>
          <p:nvPr/>
        </p:nvSpPr>
        <p:spPr>
          <a:xfrm>
            <a:off x="6434850" y="1581343"/>
            <a:ext cx="1772245" cy="452505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sp>
        <p:nvSpPr>
          <p:cNvPr id="23" name="Rectangle 22">
            <a:extLst>
              <a:ext uri="{FF2B5EF4-FFF2-40B4-BE49-F238E27FC236}">
                <a16:creationId xmlns:a16="http://schemas.microsoft.com/office/drawing/2014/main" id="{D0D6B833-E109-3B77-36E1-2CE00D46CEFD}"/>
              </a:ext>
            </a:extLst>
          </p:cNvPr>
          <p:cNvSpPr/>
          <p:nvPr/>
        </p:nvSpPr>
        <p:spPr>
          <a:xfrm>
            <a:off x="4662386" y="2044566"/>
            <a:ext cx="1772245" cy="405449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sp>
        <p:nvSpPr>
          <p:cNvPr id="18" name="Rectangle 17">
            <a:extLst>
              <a:ext uri="{FF2B5EF4-FFF2-40B4-BE49-F238E27FC236}">
                <a16:creationId xmlns:a16="http://schemas.microsoft.com/office/drawing/2014/main" id="{8B89ED46-30E1-6C00-EFB1-F0F8184FCD05}"/>
              </a:ext>
            </a:extLst>
          </p:cNvPr>
          <p:cNvSpPr/>
          <p:nvPr/>
        </p:nvSpPr>
        <p:spPr>
          <a:xfrm>
            <a:off x="2886669" y="2394900"/>
            <a:ext cx="1772245" cy="370329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sp>
        <p:nvSpPr>
          <p:cNvPr id="111" name="Rectangle 110"/>
          <p:cNvSpPr/>
          <p:nvPr/>
        </p:nvSpPr>
        <p:spPr>
          <a:xfrm>
            <a:off x="0" y="5391652"/>
            <a:ext cx="8198889" cy="73688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a:off x="5838" y="4574189"/>
            <a:ext cx="8193051" cy="815954"/>
          </a:xfrm>
          <a:prstGeom prst="rect">
            <a:avLst/>
          </a:prstGeom>
          <a:solidFill>
            <a:srgbClr val="F4D8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7" name="Rectangle 106">
            <a:extLst>
              <a:ext uri="{FF2B5EF4-FFF2-40B4-BE49-F238E27FC236}">
                <a16:creationId xmlns:a16="http://schemas.microsoft.com/office/drawing/2014/main" id="{3A54E42B-6BFF-4DB6-8A52-D6C136ACE535}"/>
              </a:ext>
            </a:extLst>
          </p:cNvPr>
          <p:cNvSpPr/>
          <p:nvPr/>
        </p:nvSpPr>
        <p:spPr>
          <a:xfrm>
            <a:off x="8193288" y="1141385"/>
            <a:ext cx="1723056" cy="496849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sp>
        <p:nvSpPr>
          <p:cNvPr id="80" name="TextBox 79"/>
          <p:cNvSpPr txBox="1"/>
          <p:nvPr/>
        </p:nvSpPr>
        <p:spPr>
          <a:xfrm>
            <a:off x="2670738" y="327190"/>
            <a:ext cx="6243035" cy="246221"/>
          </a:xfrm>
          <a:prstGeom prst="rect">
            <a:avLst/>
          </a:prstGeom>
          <a:noFill/>
        </p:spPr>
        <p:txBody>
          <a:bodyPr wrap="square" rtlCol="0">
            <a:spAutoFit/>
          </a:bodyPr>
          <a:lstStyle/>
          <a:p>
            <a:pPr algn="ctr"/>
            <a:r>
              <a:rPr lang="en-GB" sz="1000" b="1" dirty="0"/>
              <a:t>Step-up and step-down treatment to achieve control with the lowest possible maintenance treatment </a:t>
            </a:r>
          </a:p>
        </p:txBody>
      </p:sp>
      <p:cxnSp>
        <p:nvCxnSpPr>
          <p:cNvPr id="28" name="Straight Connector 27">
            <a:extLst>
              <a:ext uri="{FF2B5EF4-FFF2-40B4-BE49-F238E27FC236}">
                <a16:creationId xmlns:a16="http://schemas.microsoft.com/office/drawing/2014/main" id="{29BF82EE-795A-D002-F19F-73C6E7827897}"/>
              </a:ext>
            </a:extLst>
          </p:cNvPr>
          <p:cNvCxnSpPr>
            <a:cxnSpLocks/>
          </p:cNvCxnSpPr>
          <p:nvPr/>
        </p:nvCxnSpPr>
        <p:spPr>
          <a:xfrm>
            <a:off x="6439542" y="1581341"/>
            <a:ext cx="19793" cy="4527780"/>
          </a:xfrm>
          <a:prstGeom prst="line">
            <a:avLst/>
          </a:prstGeom>
          <a:ln w="25400">
            <a:solidFill>
              <a:schemeClr val="accent1">
                <a:lumMod val="60000"/>
                <a:lumOff val="40000"/>
                <a:alpha val="97000"/>
              </a:schemeClr>
            </a:solidFill>
            <a:prstDash val="dash"/>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647CCC1C-CF0E-5739-916B-E051BD5723F3}"/>
              </a:ext>
            </a:extLst>
          </p:cNvPr>
          <p:cNvSpPr/>
          <p:nvPr/>
        </p:nvSpPr>
        <p:spPr>
          <a:xfrm flipH="1" flipV="1">
            <a:off x="1334842" y="3571"/>
            <a:ext cx="8571156" cy="3510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p:sp>
        <p:nvSpPr>
          <p:cNvPr id="4" name="TextBox 3">
            <a:extLst>
              <a:ext uri="{FF2B5EF4-FFF2-40B4-BE49-F238E27FC236}">
                <a16:creationId xmlns:a16="http://schemas.microsoft.com/office/drawing/2014/main" id="{9F288725-A709-BEED-9B24-6F516D5D8BCC}"/>
              </a:ext>
            </a:extLst>
          </p:cNvPr>
          <p:cNvSpPr txBox="1"/>
          <p:nvPr/>
        </p:nvSpPr>
        <p:spPr>
          <a:xfrm>
            <a:off x="1312000" y="29596"/>
            <a:ext cx="1606373" cy="292388"/>
          </a:xfrm>
          <a:prstGeom prst="rect">
            <a:avLst/>
          </a:prstGeom>
          <a:noFill/>
        </p:spPr>
        <p:txBody>
          <a:bodyPr wrap="square" rtlCol="0">
            <a:spAutoFit/>
          </a:bodyPr>
          <a:lstStyle/>
          <a:p>
            <a:pPr algn="ctr"/>
            <a:r>
              <a:rPr lang="en-US" sz="1300" b="1" dirty="0">
                <a:solidFill>
                  <a:schemeClr val="bg1"/>
                </a:solidFill>
              </a:rPr>
              <a:t>Suspected Asthma </a:t>
            </a:r>
            <a:endParaRPr lang="en-GB" sz="1300" b="1" dirty="0">
              <a:solidFill>
                <a:schemeClr val="bg1"/>
              </a:solidFill>
            </a:endParaRPr>
          </a:p>
        </p:txBody>
      </p:sp>
      <p:cxnSp>
        <p:nvCxnSpPr>
          <p:cNvPr id="9" name="Straight Connector 8">
            <a:extLst>
              <a:ext uri="{FF2B5EF4-FFF2-40B4-BE49-F238E27FC236}">
                <a16:creationId xmlns:a16="http://schemas.microsoft.com/office/drawing/2014/main" id="{63D9930D-7865-D9A9-A3B1-DAB4F0F8541E}"/>
              </a:ext>
            </a:extLst>
          </p:cNvPr>
          <p:cNvCxnSpPr>
            <a:cxnSpLocks/>
          </p:cNvCxnSpPr>
          <p:nvPr/>
        </p:nvCxnSpPr>
        <p:spPr>
          <a:xfrm>
            <a:off x="1331806" y="3571"/>
            <a:ext cx="20319" cy="6135433"/>
          </a:xfrm>
          <a:prstGeom prst="line">
            <a:avLst/>
          </a:prstGeom>
          <a:ln w="25400">
            <a:solidFill>
              <a:schemeClr val="accent1">
                <a:lumMod val="50000"/>
                <a:alpha val="97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0E0B986D-86E9-C8AA-64CC-52A49A3216BB}"/>
              </a:ext>
            </a:extLst>
          </p:cNvPr>
          <p:cNvCxnSpPr>
            <a:cxnSpLocks/>
          </p:cNvCxnSpPr>
          <p:nvPr/>
        </p:nvCxnSpPr>
        <p:spPr>
          <a:xfrm flipH="1">
            <a:off x="2887988" y="24390"/>
            <a:ext cx="10406" cy="6076935"/>
          </a:xfrm>
          <a:prstGeom prst="line">
            <a:avLst/>
          </a:prstGeom>
          <a:ln w="25400">
            <a:solidFill>
              <a:schemeClr val="accent1">
                <a:lumMod val="50000"/>
                <a:alpha val="97000"/>
              </a:schemeClr>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625BB55C-5054-1349-27AB-8A3457D69B05}"/>
                  </a:ext>
                </a:extLst>
              </p:cNvPr>
              <p:cNvSpPr txBox="1"/>
              <p:nvPr/>
            </p:nvSpPr>
            <p:spPr>
              <a:xfrm>
                <a:off x="3174598" y="23902"/>
                <a:ext cx="4029000" cy="307777"/>
              </a:xfrm>
              <a:prstGeom prst="rect">
                <a:avLst/>
              </a:prstGeom>
              <a:noFill/>
            </p:spPr>
            <p:txBody>
              <a:bodyPr wrap="square" rtlCol="0">
                <a:spAutoFit/>
              </a:bodyPr>
              <a:lstStyle/>
              <a:p>
                <a:r>
                  <a:rPr lang="en-US" sz="1400" b="1" dirty="0">
                    <a:solidFill>
                      <a:schemeClr val="bg1"/>
                    </a:solidFill>
                  </a:rPr>
                  <a:t>Confirmed Asthma in People Aged </a:t>
                </a:r>
                <a14:m>
                  <m:oMath xmlns:m="http://schemas.openxmlformats.org/officeDocument/2006/math">
                    <m:r>
                      <a:rPr lang="en-US" sz="1400" b="1" i="1" smtClean="0">
                        <a:solidFill>
                          <a:schemeClr val="bg1"/>
                        </a:solidFill>
                        <a:latin typeface="Cambria Math" panose="02040503050406030204" pitchFamily="18" charset="0"/>
                        <a:ea typeface="Cambria Math" panose="02040503050406030204" pitchFamily="18" charset="0"/>
                      </a:rPr>
                      <m:t>≥</m:t>
                    </m:r>
                  </m:oMath>
                </a14:m>
                <a:r>
                  <a:rPr lang="en-US" sz="1400" b="1" dirty="0">
                    <a:solidFill>
                      <a:schemeClr val="bg1"/>
                    </a:solidFill>
                  </a:rPr>
                  <a:t> 12 Years Old</a:t>
                </a:r>
                <a:endParaRPr lang="en-GB" sz="1400" b="1" dirty="0">
                  <a:solidFill>
                    <a:schemeClr val="bg1"/>
                  </a:solidFill>
                </a:endParaRPr>
              </a:p>
            </p:txBody>
          </p:sp>
        </mc:Choice>
        <mc:Fallback xmlns="">
          <p:sp>
            <p:nvSpPr>
              <p:cNvPr id="12" name="TextBox 11">
                <a:extLst>
                  <a:ext uri="{FF2B5EF4-FFF2-40B4-BE49-F238E27FC236}">
                    <a16:creationId xmlns:a16="http://schemas.microsoft.com/office/drawing/2014/main" id="{625BB55C-5054-1349-27AB-8A3457D69B05}"/>
                  </a:ext>
                </a:extLst>
              </p:cNvPr>
              <p:cNvSpPr txBox="1">
                <a:spLocks noRot="1" noChangeAspect="1" noMove="1" noResize="1" noEditPoints="1" noAdjustHandles="1" noChangeArrowheads="1" noChangeShapeType="1" noTextEdit="1"/>
              </p:cNvSpPr>
              <p:nvPr/>
            </p:nvSpPr>
            <p:spPr>
              <a:xfrm>
                <a:off x="3174598" y="23902"/>
                <a:ext cx="4029000" cy="307777"/>
              </a:xfrm>
              <a:prstGeom prst="rect">
                <a:avLst/>
              </a:prstGeom>
              <a:blipFill>
                <a:blip r:embed="rId3"/>
                <a:stretch>
                  <a:fillRect l="-629" t="-4000" b="-24000"/>
                </a:stretch>
              </a:blipFill>
            </p:spPr>
            <p:txBody>
              <a:bodyPr/>
              <a:lstStyle/>
              <a:p>
                <a:r>
                  <a:rPr lang="en-US">
                    <a:noFill/>
                  </a:rPr>
                  <a:t> </a:t>
                </a:r>
              </a:p>
            </p:txBody>
          </p:sp>
        </mc:Fallback>
      </mc:AlternateContent>
      <p:sp>
        <p:nvSpPr>
          <p:cNvPr id="19" name="TextBox 18">
            <a:extLst>
              <a:ext uri="{FF2B5EF4-FFF2-40B4-BE49-F238E27FC236}">
                <a16:creationId xmlns:a16="http://schemas.microsoft.com/office/drawing/2014/main" id="{2E87347C-B124-45BF-7E1F-8EB9958FAC74}"/>
              </a:ext>
            </a:extLst>
          </p:cNvPr>
          <p:cNvSpPr txBox="1"/>
          <p:nvPr/>
        </p:nvSpPr>
        <p:spPr>
          <a:xfrm>
            <a:off x="2868731" y="2497038"/>
            <a:ext cx="1853796" cy="1977464"/>
          </a:xfrm>
          <a:prstGeom prst="rect">
            <a:avLst/>
          </a:prstGeom>
          <a:noFill/>
        </p:spPr>
        <p:txBody>
          <a:bodyPr wrap="square" rtlCol="0">
            <a:spAutoFit/>
          </a:bodyPr>
          <a:lstStyle/>
          <a:p>
            <a:pPr algn="ctr"/>
            <a:r>
              <a:rPr lang="en-US" sz="1100" b="1" u="sng" dirty="0"/>
              <a:t>As-needed </a:t>
            </a:r>
          </a:p>
          <a:p>
            <a:pPr algn="ctr"/>
            <a:r>
              <a:rPr lang="en-US" sz="1100" b="1" u="sng" dirty="0"/>
              <a:t>Anti-inflammatory     Reliever</a:t>
            </a:r>
          </a:p>
          <a:p>
            <a:pPr algn="ctr"/>
            <a:endParaRPr lang="en-US" sz="1100" b="1" u="sng" dirty="0"/>
          </a:p>
          <a:p>
            <a:pPr algn="ctr"/>
            <a:endParaRPr lang="en-US" sz="1100" b="1" u="sng" dirty="0"/>
          </a:p>
          <a:p>
            <a:pPr algn="ctr">
              <a:spcAft>
                <a:spcPts val="250"/>
              </a:spcAft>
            </a:pPr>
            <a:endParaRPr lang="en-US" sz="1000" b="1" dirty="0"/>
          </a:p>
          <a:p>
            <a:pPr algn="ctr">
              <a:spcAft>
                <a:spcPts val="250"/>
              </a:spcAft>
            </a:pPr>
            <a:r>
              <a:rPr lang="en-US" sz="1200" b="1" dirty="0"/>
              <a:t>As-needed ICS/</a:t>
            </a:r>
            <a:r>
              <a:rPr lang="en-US" sz="1200" b="1" dirty="0" err="1"/>
              <a:t>Formoterol</a:t>
            </a:r>
            <a:r>
              <a:rPr lang="en-US" sz="1200" b="1" dirty="0"/>
              <a:t> </a:t>
            </a:r>
          </a:p>
          <a:p>
            <a:pPr algn="ctr">
              <a:spcAft>
                <a:spcPts val="250"/>
              </a:spcAft>
            </a:pPr>
            <a:r>
              <a:rPr lang="en-US" sz="1200" dirty="0"/>
              <a:t>for relief of symptoms</a:t>
            </a:r>
          </a:p>
          <a:p>
            <a:pPr algn="ctr"/>
            <a:r>
              <a:rPr lang="en-US" sz="1400" dirty="0"/>
              <a:t> </a:t>
            </a:r>
            <a:endParaRPr lang="en-GB" sz="1400" dirty="0"/>
          </a:p>
        </p:txBody>
      </p:sp>
      <p:cxnSp>
        <p:nvCxnSpPr>
          <p:cNvPr id="21" name="Straight Connector 20">
            <a:extLst>
              <a:ext uri="{FF2B5EF4-FFF2-40B4-BE49-F238E27FC236}">
                <a16:creationId xmlns:a16="http://schemas.microsoft.com/office/drawing/2014/main" id="{73D3D03A-91EB-6B34-CD1B-3807EAF6F663}"/>
              </a:ext>
            </a:extLst>
          </p:cNvPr>
          <p:cNvCxnSpPr>
            <a:cxnSpLocks/>
          </p:cNvCxnSpPr>
          <p:nvPr/>
        </p:nvCxnSpPr>
        <p:spPr>
          <a:xfrm>
            <a:off x="4667356" y="2044567"/>
            <a:ext cx="0" cy="4049936"/>
          </a:xfrm>
          <a:prstGeom prst="line">
            <a:avLst/>
          </a:prstGeom>
          <a:ln w="25400">
            <a:solidFill>
              <a:schemeClr val="accent1">
                <a:lumMod val="60000"/>
                <a:lumOff val="40000"/>
                <a:alpha val="97000"/>
              </a:schemeClr>
            </a:solidFill>
            <a:prstDash val="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754FD909-8553-C508-2A7A-4C1E1C5D1EAE}"/>
              </a:ext>
            </a:extLst>
          </p:cNvPr>
          <p:cNvSpPr txBox="1"/>
          <p:nvPr/>
        </p:nvSpPr>
        <p:spPr>
          <a:xfrm>
            <a:off x="4616632" y="2196116"/>
            <a:ext cx="1820175" cy="1982594"/>
          </a:xfrm>
          <a:prstGeom prst="rect">
            <a:avLst/>
          </a:prstGeom>
          <a:noFill/>
        </p:spPr>
        <p:txBody>
          <a:bodyPr wrap="square" rtlCol="0">
            <a:spAutoFit/>
          </a:bodyPr>
          <a:lstStyle/>
          <a:p>
            <a:pPr algn="ctr">
              <a:spcAft>
                <a:spcPts val="488"/>
              </a:spcAft>
            </a:pPr>
            <a:r>
              <a:rPr lang="en-US" sz="1200" b="1" u="sng" dirty="0"/>
              <a:t>Low dose</a:t>
            </a:r>
          </a:p>
          <a:p>
            <a:pPr algn="ctr">
              <a:spcAft>
                <a:spcPts val="488"/>
              </a:spcAft>
            </a:pPr>
            <a:r>
              <a:rPr lang="en-US" sz="1200" b="1" u="sng" dirty="0"/>
              <a:t>Maintenance and Reliever Therapy</a:t>
            </a:r>
          </a:p>
          <a:p>
            <a:pPr algn="ctr">
              <a:spcAft>
                <a:spcPts val="488"/>
              </a:spcAft>
            </a:pPr>
            <a:r>
              <a:rPr lang="en-US" sz="1200" b="1" u="sng" dirty="0"/>
              <a:t>(MART)</a:t>
            </a:r>
          </a:p>
          <a:p>
            <a:pPr algn="ctr">
              <a:spcAft>
                <a:spcPts val="488"/>
              </a:spcAft>
            </a:pPr>
            <a:endParaRPr lang="en-US" sz="1200" b="1" u="sng" dirty="0"/>
          </a:p>
          <a:p>
            <a:pPr algn="ctr">
              <a:spcAft>
                <a:spcPts val="488"/>
              </a:spcAft>
            </a:pPr>
            <a:endParaRPr lang="en-US" sz="600" b="1" u="sng" dirty="0"/>
          </a:p>
          <a:p>
            <a:pPr algn="ctr">
              <a:spcAft>
                <a:spcPts val="488"/>
              </a:spcAft>
            </a:pPr>
            <a:r>
              <a:rPr lang="en-US" sz="1200" dirty="0"/>
              <a:t>Regular </a:t>
            </a:r>
            <a:r>
              <a:rPr lang="en-US" sz="1200" b="1" dirty="0"/>
              <a:t>ICS/Formoterol and </a:t>
            </a:r>
            <a:r>
              <a:rPr lang="en-US" sz="1200" dirty="0"/>
              <a:t>as required for relief of symptoms.</a:t>
            </a:r>
          </a:p>
        </p:txBody>
      </p:sp>
      <p:cxnSp>
        <p:nvCxnSpPr>
          <p:cNvPr id="32" name="Straight Connector 31">
            <a:extLst>
              <a:ext uri="{FF2B5EF4-FFF2-40B4-BE49-F238E27FC236}">
                <a16:creationId xmlns:a16="http://schemas.microsoft.com/office/drawing/2014/main" id="{9EEA844F-8867-6F70-B739-69B5B3AAB6F1}"/>
              </a:ext>
            </a:extLst>
          </p:cNvPr>
          <p:cNvCxnSpPr>
            <a:cxnSpLocks/>
          </p:cNvCxnSpPr>
          <p:nvPr/>
        </p:nvCxnSpPr>
        <p:spPr>
          <a:xfrm>
            <a:off x="8192319" y="1285735"/>
            <a:ext cx="14776" cy="4815590"/>
          </a:xfrm>
          <a:prstGeom prst="line">
            <a:avLst/>
          </a:prstGeom>
          <a:ln w="25400">
            <a:solidFill>
              <a:schemeClr val="accent1">
                <a:lumMod val="60000"/>
                <a:lumOff val="40000"/>
                <a:alpha val="97000"/>
              </a:schemeClr>
            </a:solidFill>
            <a:prstDash val="dash"/>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28677CDC-6368-E7D5-56C9-35D3FFDA9AD9}"/>
              </a:ext>
            </a:extLst>
          </p:cNvPr>
          <p:cNvSpPr txBox="1"/>
          <p:nvPr/>
        </p:nvSpPr>
        <p:spPr>
          <a:xfrm>
            <a:off x="6434631" y="1822844"/>
            <a:ext cx="1738606" cy="3018775"/>
          </a:xfrm>
          <a:prstGeom prst="rect">
            <a:avLst/>
          </a:prstGeom>
          <a:noFill/>
        </p:spPr>
        <p:txBody>
          <a:bodyPr wrap="square" rtlCol="0">
            <a:spAutoFit/>
          </a:bodyPr>
          <a:lstStyle/>
          <a:p>
            <a:pPr algn="ctr"/>
            <a:r>
              <a:rPr lang="en-US" sz="1200" b="1" u="sng" dirty="0"/>
              <a:t>Moderate dose</a:t>
            </a:r>
          </a:p>
          <a:p>
            <a:pPr algn="ctr"/>
            <a:endParaRPr lang="en-US" sz="1200" b="1" u="sng" dirty="0"/>
          </a:p>
          <a:p>
            <a:pPr algn="ctr"/>
            <a:r>
              <a:rPr lang="en-US" sz="1200" b="1" u="sng" dirty="0"/>
              <a:t>Maintenance and Reliever Therapy </a:t>
            </a:r>
          </a:p>
          <a:p>
            <a:pPr algn="ctr"/>
            <a:endParaRPr lang="en-US" sz="1200" b="1" u="sng" dirty="0"/>
          </a:p>
          <a:p>
            <a:pPr algn="ctr"/>
            <a:r>
              <a:rPr lang="en-US" sz="1200" b="1" u="sng" dirty="0"/>
              <a:t>(MART)</a:t>
            </a:r>
          </a:p>
          <a:p>
            <a:pPr algn="ctr"/>
            <a:endParaRPr lang="en-US" sz="1200" b="1" u="sng" dirty="0"/>
          </a:p>
          <a:p>
            <a:pPr algn="ctr"/>
            <a:endParaRPr lang="en-US" sz="1200" b="1" u="sng" dirty="0"/>
          </a:p>
          <a:p>
            <a:pPr algn="ctr">
              <a:spcAft>
                <a:spcPts val="250"/>
              </a:spcAft>
            </a:pPr>
            <a:endParaRPr lang="en-US" sz="500" b="1" u="sng" dirty="0"/>
          </a:p>
          <a:p>
            <a:pPr algn="ctr">
              <a:spcAft>
                <a:spcPts val="250"/>
              </a:spcAft>
            </a:pPr>
            <a:endParaRPr lang="en-US" sz="500" b="1" u="sng" dirty="0"/>
          </a:p>
          <a:p>
            <a:pPr algn="ctr">
              <a:spcAft>
                <a:spcPts val="3500"/>
              </a:spcAft>
            </a:pPr>
            <a:r>
              <a:rPr lang="en-US" sz="1200" dirty="0"/>
              <a:t>Regular </a:t>
            </a:r>
            <a:r>
              <a:rPr lang="en-US" sz="1200" b="1" dirty="0"/>
              <a:t>ICS/</a:t>
            </a:r>
            <a:r>
              <a:rPr lang="en-US" sz="1200" b="1" dirty="0" err="1"/>
              <a:t>Formoterol</a:t>
            </a:r>
            <a:r>
              <a:rPr lang="en-US" sz="1200" b="1" dirty="0"/>
              <a:t> and </a:t>
            </a:r>
            <a:r>
              <a:rPr lang="en-US" sz="1200" dirty="0"/>
              <a:t>as required for relief of symptoms</a:t>
            </a:r>
            <a:endParaRPr lang="en-US" sz="700" dirty="0"/>
          </a:p>
          <a:p>
            <a:pPr algn="just"/>
            <a:endParaRPr lang="en-US" sz="1200" dirty="0"/>
          </a:p>
        </p:txBody>
      </p:sp>
      <p:sp>
        <p:nvSpPr>
          <p:cNvPr id="66" name="TextBox 65">
            <a:extLst>
              <a:ext uri="{FF2B5EF4-FFF2-40B4-BE49-F238E27FC236}">
                <a16:creationId xmlns:a16="http://schemas.microsoft.com/office/drawing/2014/main" id="{65B573A4-2357-4A9E-3D95-ACECB0BB59F3}"/>
              </a:ext>
            </a:extLst>
          </p:cNvPr>
          <p:cNvSpPr txBox="1"/>
          <p:nvPr/>
        </p:nvSpPr>
        <p:spPr>
          <a:xfrm>
            <a:off x="8286182" y="4425149"/>
            <a:ext cx="1521050" cy="461665"/>
          </a:xfrm>
          <a:prstGeom prst="rect">
            <a:avLst/>
          </a:prstGeom>
          <a:noFill/>
        </p:spPr>
        <p:txBody>
          <a:bodyPr wrap="square" rtlCol="0">
            <a:spAutoFit/>
          </a:bodyPr>
          <a:lstStyle/>
          <a:p>
            <a:pPr algn="ctr"/>
            <a:r>
              <a:rPr lang="en-US" sz="1200" b="1" dirty="0"/>
              <a:t>Add</a:t>
            </a:r>
          </a:p>
          <a:p>
            <a:pPr algn="ctr"/>
            <a:r>
              <a:rPr lang="en-US" sz="1200" b="1" dirty="0"/>
              <a:t>LTRA </a:t>
            </a:r>
            <a:r>
              <a:rPr lang="en-US" sz="894" dirty="0"/>
              <a:t>AND / OR  </a:t>
            </a:r>
            <a:r>
              <a:rPr lang="en-US" sz="1200" b="1" dirty="0"/>
              <a:t>LAMA</a:t>
            </a:r>
            <a:endParaRPr lang="en-US" sz="1200" dirty="0"/>
          </a:p>
        </p:txBody>
      </p:sp>
      <p:sp>
        <p:nvSpPr>
          <p:cNvPr id="33" name="Rectangle 32"/>
          <p:cNvSpPr/>
          <p:nvPr/>
        </p:nvSpPr>
        <p:spPr>
          <a:xfrm>
            <a:off x="5106" y="6104132"/>
            <a:ext cx="9900894" cy="753868"/>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7" name="Straight Arrow Connector 76"/>
          <p:cNvCxnSpPr>
            <a:cxnSpLocks/>
          </p:cNvCxnSpPr>
          <p:nvPr/>
        </p:nvCxnSpPr>
        <p:spPr>
          <a:xfrm>
            <a:off x="3231918" y="560770"/>
            <a:ext cx="4967703" cy="0"/>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06" name="TextBox 105"/>
              <p:cNvSpPr txBox="1"/>
              <p:nvPr/>
            </p:nvSpPr>
            <p:spPr>
              <a:xfrm>
                <a:off x="4096531" y="6147160"/>
                <a:ext cx="5775704" cy="677108"/>
              </a:xfrm>
              <a:prstGeom prst="rect">
                <a:avLst/>
              </a:prstGeom>
              <a:noFill/>
              <a:ln w="22225">
                <a:solidFill>
                  <a:srgbClr val="FF0000"/>
                </a:solidFill>
              </a:ln>
            </p:spPr>
            <p:txBody>
              <a:bodyPr wrap="square" rtlCol="0">
                <a:spAutoFit/>
              </a:bodyPr>
              <a:lstStyle/>
              <a:p>
                <a:pPr algn="just"/>
                <a:r>
                  <a:rPr lang="en-GB" sz="1100" b="1" dirty="0"/>
                  <a:t>Short-acting beta agonists (SABA) </a:t>
                </a:r>
                <a:r>
                  <a:rPr lang="en-GB" sz="1100" b="1" u="sng" dirty="0"/>
                  <a:t>are not </a:t>
                </a:r>
                <a:r>
                  <a:rPr lang="en-GB" sz="1100" b="1" dirty="0"/>
                  <a:t>recommended for the management of chronic asthma</a:t>
                </a:r>
              </a:p>
              <a:p>
                <a:pPr algn="just"/>
                <a:r>
                  <a:rPr lang="en-GB" sz="900" dirty="0"/>
                  <a:t>SABA-only treatment is associated with risk of asthma attacks and asthma deaths. </a:t>
                </a:r>
              </a:p>
              <a:p>
                <a:pPr algn="just"/>
                <a:r>
                  <a:rPr lang="en-GB" sz="900" dirty="0"/>
                  <a:t>SABA over-use in asthma (</a:t>
                </a:r>
                <a14:m>
                  <m:oMath xmlns:m="http://schemas.openxmlformats.org/officeDocument/2006/math">
                    <m:r>
                      <a:rPr lang="en-US" sz="900" b="1" i="1" smtClean="0">
                        <a:solidFill>
                          <a:schemeClr val="tx1"/>
                        </a:solidFill>
                        <a:latin typeface="Cambria Math" panose="02040503050406030204" pitchFamily="18" charset="0"/>
                        <a:ea typeface="Cambria Math" panose="02040503050406030204" pitchFamily="18" charset="0"/>
                      </a:rPr>
                      <m:t>≥ </m:t>
                    </m:r>
                  </m:oMath>
                </a14:m>
                <a:r>
                  <a:rPr lang="en-GB" sz="900" dirty="0"/>
                  <a:t>3 canisters per year) is associated with increased risk of asthma attacks and asthma deaths.</a:t>
                </a:r>
              </a:p>
              <a:p>
                <a:pPr algn="just"/>
                <a:r>
                  <a:rPr lang="en-GB" sz="900" dirty="0"/>
                  <a:t>Asthma patients should be prescribed an anti-inflammatory reliever (as above) instead of a SABA-reliever.</a:t>
                </a:r>
              </a:p>
            </p:txBody>
          </p:sp>
        </mc:Choice>
        <mc:Fallback xmlns="">
          <p:sp>
            <p:nvSpPr>
              <p:cNvPr id="106" name="TextBox 105"/>
              <p:cNvSpPr txBox="1">
                <a:spLocks noRot="1" noChangeAspect="1" noMove="1" noResize="1" noEditPoints="1" noAdjustHandles="1" noChangeArrowheads="1" noChangeShapeType="1" noTextEdit="1"/>
              </p:cNvSpPr>
              <p:nvPr/>
            </p:nvSpPr>
            <p:spPr>
              <a:xfrm>
                <a:off x="4096531" y="6147160"/>
                <a:ext cx="5775704" cy="677108"/>
              </a:xfrm>
              <a:prstGeom prst="rect">
                <a:avLst/>
              </a:prstGeom>
              <a:blipFill>
                <a:blip r:embed="rId5"/>
                <a:stretch>
                  <a:fillRect/>
                </a:stretch>
              </a:blipFill>
              <a:ln w="22225">
                <a:solidFill>
                  <a:srgbClr val="FF0000"/>
                </a:solidFill>
              </a:ln>
            </p:spPr>
            <p:txBody>
              <a:bodyPr/>
              <a:lstStyle/>
              <a:p>
                <a:r>
                  <a:rPr lang="en-US">
                    <a:noFill/>
                  </a:rPr>
                  <a:t> </a:t>
                </a:r>
              </a:p>
            </p:txBody>
          </p:sp>
        </mc:Fallback>
      </mc:AlternateContent>
      <p:sp>
        <p:nvSpPr>
          <p:cNvPr id="110" name="TextBox 109">
            <a:extLst>
              <a:ext uri="{FF2B5EF4-FFF2-40B4-BE49-F238E27FC236}">
                <a16:creationId xmlns:a16="http://schemas.microsoft.com/office/drawing/2014/main" id="{5968CC5C-B1DE-7AD0-CC8E-20405F66862A}"/>
              </a:ext>
            </a:extLst>
          </p:cNvPr>
          <p:cNvSpPr txBox="1"/>
          <p:nvPr/>
        </p:nvSpPr>
        <p:spPr>
          <a:xfrm>
            <a:off x="1307067" y="3534456"/>
            <a:ext cx="1600316" cy="954107"/>
          </a:xfrm>
          <a:prstGeom prst="rect">
            <a:avLst/>
          </a:prstGeom>
          <a:noFill/>
        </p:spPr>
        <p:txBody>
          <a:bodyPr wrap="square" rtlCol="0">
            <a:spAutoFit/>
          </a:bodyPr>
          <a:lstStyle/>
          <a:p>
            <a:pPr algn="ctr"/>
            <a:r>
              <a:rPr lang="en-US" sz="1200" b="1" dirty="0"/>
              <a:t>As-needed ICS/</a:t>
            </a:r>
            <a:r>
              <a:rPr lang="en-US" sz="1200" b="1" dirty="0" err="1"/>
              <a:t>Formoterol</a:t>
            </a:r>
            <a:r>
              <a:rPr lang="en-US" sz="1200" b="1" dirty="0"/>
              <a:t> </a:t>
            </a:r>
          </a:p>
          <a:p>
            <a:pPr algn="ctr"/>
            <a:r>
              <a:rPr lang="en-US" sz="1200" dirty="0"/>
              <a:t>for relief of symptoms</a:t>
            </a:r>
          </a:p>
          <a:p>
            <a:pPr algn="ctr"/>
            <a:r>
              <a:rPr lang="en-US" sz="800" b="1" dirty="0"/>
              <a:t>(review after diagnostic testing)</a:t>
            </a:r>
          </a:p>
          <a:p>
            <a:pPr algn="ctr"/>
            <a:r>
              <a:rPr lang="en-US" sz="1200" dirty="0"/>
              <a:t> </a:t>
            </a:r>
            <a:endParaRPr lang="en-GB" sz="1200" dirty="0"/>
          </a:p>
        </p:txBody>
      </p:sp>
      <p:pic>
        <p:nvPicPr>
          <p:cNvPr id="24" name="Picture 23" descr="Screen Clipping"/>
          <p:cNvPicPr>
            <a:picLocks noChangeAspect="1"/>
          </p:cNvPicPr>
          <p:nvPr/>
        </p:nvPicPr>
        <p:blipFill>
          <a:blip r:embed="rId6"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614333" y="5437310"/>
            <a:ext cx="355846" cy="312325"/>
          </a:xfrm>
          <a:prstGeom prst="rect">
            <a:avLst/>
          </a:prstGeom>
        </p:spPr>
      </p:pic>
      <p:pic>
        <p:nvPicPr>
          <p:cNvPr id="25" name="Picture 24" descr="Screen Clipping"/>
          <p:cNvPicPr>
            <a:picLocks noChangeAspect="1"/>
          </p:cNvPicPr>
          <p:nvPr/>
        </p:nvPicPr>
        <p:blipFill>
          <a:blip r:embed="rId7"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113530" y="5423028"/>
            <a:ext cx="240386" cy="352194"/>
          </a:xfrm>
          <a:prstGeom prst="rect">
            <a:avLst/>
          </a:prstGeom>
        </p:spPr>
      </p:pic>
      <p:sp>
        <p:nvSpPr>
          <p:cNvPr id="128" name="TextBox 127"/>
          <p:cNvSpPr txBox="1"/>
          <p:nvPr/>
        </p:nvSpPr>
        <p:spPr>
          <a:xfrm>
            <a:off x="5466955" y="5719376"/>
            <a:ext cx="670053" cy="400110"/>
          </a:xfrm>
          <a:prstGeom prst="rect">
            <a:avLst/>
          </a:prstGeom>
          <a:noFill/>
        </p:spPr>
        <p:txBody>
          <a:bodyPr wrap="square" rtlCol="0">
            <a:spAutoFit/>
          </a:bodyPr>
          <a:lstStyle/>
          <a:p>
            <a:pPr algn="ctr"/>
            <a:r>
              <a:rPr lang="en-GB" sz="400" dirty="0" err="1"/>
              <a:t>Fostair</a:t>
            </a:r>
            <a:r>
              <a:rPr lang="en-GB" sz="400" dirty="0"/>
              <a:t> </a:t>
            </a:r>
            <a:r>
              <a:rPr lang="en-GB" sz="400" dirty="0" err="1"/>
              <a:t>Nexthaler</a:t>
            </a:r>
            <a:r>
              <a:rPr lang="en-GB" sz="400" dirty="0"/>
              <a:t> 100/6 1 inhalation BD </a:t>
            </a:r>
            <a:r>
              <a:rPr lang="en-GB" sz="400" b="1" u="sng" dirty="0"/>
              <a:t>AND</a:t>
            </a:r>
          </a:p>
          <a:p>
            <a:pPr algn="ctr"/>
            <a:r>
              <a:rPr lang="en-GB" sz="400" dirty="0"/>
              <a:t>1 inhalation as required</a:t>
            </a:r>
          </a:p>
        </p:txBody>
      </p:sp>
      <p:sp>
        <p:nvSpPr>
          <p:cNvPr id="129" name="TextBox 128"/>
          <p:cNvSpPr txBox="1"/>
          <p:nvPr/>
        </p:nvSpPr>
        <p:spPr>
          <a:xfrm>
            <a:off x="5988426" y="5727655"/>
            <a:ext cx="529641" cy="400110"/>
          </a:xfrm>
          <a:prstGeom prst="rect">
            <a:avLst/>
          </a:prstGeom>
          <a:noFill/>
        </p:spPr>
        <p:txBody>
          <a:bodyPr wrap="square" rtlCol="0">
            <a:spAutoFit/>
          </a:bodyPr>
          <a:lstStyle/>
          <a:p>
            <a:pPr algn="ctr"/>
            <a:r>
              <a:rPr lang="en-GB" sz="400" dirty="0" err="1"/>
              <a:t>Luforbec</a:t>
            </a:r>
            <a:r>
              <a:rPr lang="en-GB" sz="400" dirty="0"/>
              <a:t> 100/6</a:t>
            </a:r>
          </a:p>
          <a:p>
            <a:pPr algn="ctr"/>
            <a:r>
              <a:rPr lang="en-GB" sz="400" dirty="0"/>
              <a:t>1 inhalation BD</a:t>
            </a:r>
          </a:p>
          <a:p>
            <a:pPr algn="ctr"/>
            <a:r>
              <a:rPr lang="en-GB" sz="400" b="1" u="sng" dirty="0"/>
              <a:t>AND</a:t>
            </a:r>
          </a:p>
          <a:p>
            <a:pPr algn="ctr"/>
            <a:r>
              <a:rPr lang="en-GB" sz="400" dirty="0"/>
              <a:t>1 inhalation as required</a:t>
            </a:r>
          </a:p>
        </p:txBody>
      </p:sp>
      <p:pic>
        <p:nvPicPr>
          <p:cNvPr id="164" name="Picture 163" descr="Screen Clipping"/>
          <p:cNvPicPr>
            <a:picLocks noChangeAspect="1"/>
          </p:cNvPicPr>
          <p:nvPr/>
        </p:nvPicPr>
        <p:blipFill>
          <a:blip r:embed="rId8"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863107" y="5395243"/>
            <a:ext cx="126154" cy="120669"/>
          </a:xfrm>
          <a:prstGeom prst="rect">
            <a:avLst/>
          </a:prstGeom>
        </p:spPr>
      </p:pic>
      <p:sp>
        <p:nvSpPr>
          <p:cNvPr id="187" name="TextBox 186">
            <a:extLst>
              <a:ext uri="{FF2B5EF4-FFF2-40B4-BE49-F238E27FC236}">
                <a16:creationId xmlns:a16="http://schemas.microsoft.com/office/drawing/2014/main" id="{DD8DE571-8CC8-A5DA-F788-DD714588F381}"/>
              </a:ext>
            </a:extLst>
          </p:cNvPr>
          <p:cNvSpPr txBox="1"/>
          <p:nvPr/>
        </p:nvSpPr>
        <p:spPr>
          <a:xfrm flipH="1">
            <a:off x="1367627" y="2112925"/>
            <a:ext cx="1498691" cy="780342"/>
          </a:xfrm>
          <a:prstGeom prst="rect">
            <a:avLst/>
          </a:prstGeom>
          <a:noFill/>
        </p:spPr>
        <p:txBody>
          <a:bodyPr wrap="square" rtlCol="0">
            <a:spAutoFit/>
          </a:bodyPr>
          <a:lstStyle/>
          <a:p>
            <a:pPr algn="ctr"/>
            <a:r>
              <a:rPr lang="en-US" sz="894" b="1" dirty="0"/>
              <a:t>Arrange diagnostic testing in accordance with Guidelines.</a:t>
            </a:r>
          </a:p>
          <a:p>
            <a:pPr algn="ctr"/>
            <a:endParaRPr lang="en-US" sz="894" b="1" dirty="0"/>
          </a:p>
          <a:p>
            <a:pPr algn="ctr"/>
            <a:endParaRPr lang="en-US" sz="894" b="1" dirty="0"/>
          </a:p>
        </p:txBody>
      </p:sp>
      <p:sp>
        <p:nvSpPr>
          <p:cNvPr id="161" name="TextBox 160"/>
          <p:cNvSpPr txBox="1"/>
          <p:nvPr/>
        </p:nvSpPr>
        <p:spPr>
          <a:xfrm>
            <a:off x="7142398" y="-2781"/>
            <a:ext cx="2860248" cy="215444"/>
          </a:xfrm>
          <a:prstGeom prst="rect">
            <a:avLst/>
          </a:prstGeom>
          <a:noFill/>
        </p:spPr>
        <p:txBody>
          <a:bodyPr wrap="square" rtlCol="0">
            <a:spAutoFit/>
          </a:bodyPr>
          <a:lstStyle/>
          <a:p>
            <a:r>
              <a:rPr lang="en-GB" sz="800" b="1" dirty="0"/>
              <a:t>HNY</a:t>
            </a:r>
            <a:r>
              <a:rPr lang="en-GB" sz="800" dirty="0"/>
              <a:t> Asthma Guidelines </a:t>
            </a:r>
            <a:r>
              <a:rPr lang="en-GB" sz="800" b="1" dirty="0"/>
              <a:t>FINAL Approved by IPMOC </a:t>
            </a:r>
            <a:r>
              <a:rPr lang="en-GB" sz="800" b="1" dirty="0" err="1">
                <a:highlight>
                  <a:srgbClr val="FFFF00"/>
                </a:highlight>
              </a:rPr>
              <a:t>xxxxxxx</a:t>
            </a:r>
            <a:endParaRPr lang="en-GB" sz="800" dirty="0">
              <a:highlight>
                <a:srgbClr val="FFFF00"/>
              </a:highlight>
            </a:endParaRPr>
          </a:p>
        </p:txBody>
      </p:sp>
      <p:sp>
        <p:nvSpPr>
          <p:cNvPr id="69" name="TextBox 68">
            <a:extLst>
              <a:ext uri="{FF2B5EF4-FFF2-40B4-BE49-F238E27FC236}">
                <a16:creationId xmlns:a16="http://schemas.microsoft.com/office/drawing/2014/main" id="{C3DFEF9F-3201-E00A-7BDE-FE82CC1939E3}"/>
              </a:ext>
            </a:extLst>
          </p:cNvPr>
          <p:cNvSpPr txBox="1"/>
          <p:nvPr/>
        </p:nvSpPr>
        <p:spPr>
          <a:xfrm>
            <a:off x="8490395" y="2610186"/>
            <a:ext cx="1381839" cy="1015663"/>
          </a:xfrm>
          <a:prstGeom prst="rect">
            <a:avLst/>
          </a:prstGeom>
          <a:noFill/>
          <a:ln w="25400">
            <a:solidFill>
              <a:srgbClr val="C00000"/>
            </a:solidFill>
          </a:ln>
        </p:spPr>
        <p:txBody>
          <a:bodyPr wrap="square" rtlCol="0">
            <a:spAutoFit/>
          </a:bodyPr>
          <a:lstStyle/>
          <a:p>
            <a:pPr algn="ctr"/>
            <a:r>
              <a:rPr lang="en-GB" sz="1200" b="1" dirty="0"/>
              <a:t>If still uncontrolled </a:t>
            </a:r>
            <a:r>
              <a:rPr lang="en-GB" sz="1200" dirty="0"/>
              <a:t>on moderate dose MART </a:t>
            </a:r>
            <a:r>
              <a:rPr lang="en-GB" sz="1200" u="sng" dirty="0"/>
              <a:t>measure </a:t>
            </a:r>
          </a:p>
          <a:p>
            <a:pPr algn="ctr"/>
            <a:r>
              <a:rPr lang="en-GB" sz="1200" b="1" u="sng" dirty="0"/>
              <a:t>Blood Eosinophils </a:t>
            </a:r>
          </a:p>
          <a:p>
            <a:pPr algn="ctr"/>
            <a:r>
              <a:rPr lang="en-GB" sz="1200" u="sng" dirty="0"/>
              <a:t>and </a:t>
            </a:r>
            <a:r>
              <a:rPr lang="en-GB" sz="1200" b="1" u="sng" dirty="0" err="1"/>
              <a:t>FeNO</a:t>
            </a:r>
            <a:endParaRPr lang="en-GB" sz="1200" b="1" u="sng" dirty="0"/>
          </a:p>
        </p:txBody>
      </p:sp>
      <p:sp>
        <p:nvSpPr>
          <p:cNvPr id="93" name="TextBox 92">
            <a:extLst>
              <a:ext uri="{FF2B5EF4-FFF2-40B4-BE49-F238E27FC236}">
                <a16:creationId xmlns:a16="http://schemas.microsoft.com/office/drawing/2014/main" id="{FC4C15F3-2D35-5997-32AE-56A7E599260A}"/>
              </a:ext>
            </a:extLst>
          </p:cNvPr>
          <p:cNvSpPr txBox="1"/>
          <p:nvPr/>
        </p:nvSpPr>
        <p:spPr>
          <a:xfrm>
            <a:off x="8126217" y="3806370"/>
            <a:ext cx="1900282" cy="400110"/>
          </a:xfrm>
          <a:prstGeom prst="rect">
            <a:avLst/>
          </a:prstGeom>
          <a:noFill/>
        </p:spPr>
        <p:txBody>
          <a:bodyPr wrap="square" rtlCol="0">
            <a:spAutoFit/>
          </a:bodyPr>
          <a:lstStyle/>
          <a:p>
            <a:pPr algn="ctr"/>
            <a:r>
              <a:rPr lang="en-GB" sz="1200" dirty="0"/>
              <a:t>If </a:t>
            </a:r>
            <a:r>
              <a:rPr lang="en-GB" sz="1200" b="1" dirty="0"/>
              <a:t>neither </a:t>
            </a:r>
            <a:r>
              <a:rPr lang="en-GB" sz="1200" dirty="0"/>
              <a:t>are</a:t>
            </a:r>
            <a:r>
              <a:rPr lang="en-GB" sz="1200" b="1" dirty="0"/>
              <a:t> </a:t>
            </a:r>
            <a:r>
              <a:rPr lang="en-GB" sz="1200" dirty="0"/>
              <a:t>elevated</a:t>
            </a:r>
          </a:p>
          <a:p>
            <a:pPr algn="ctr"/>
            <a:r>
              <a:rPr lang="en-GB" sz="750" b="1" dirty="0">
                <a:solidFill>
                  <a:srgbClr val="CC0099"/>
                </a:solidFill>
              </a:rPr>
              <a:t>(Refer 12-17 year olds for specialist care)</a:t>
            </a:r>
          </a:p>
        </p:txBody>
      </p:sp>
      <p:sp>
        <p:nvSpPr>
          <p:cNvPr id="95" name="TextBox 94">
            <a:extLst>
              <a:ext uri="{FF2B5EF4-FFF2-40B4-BE49-F238E27FC236}">
                <a16:creationId xmlns:a16="http://schemas.microsoft.com/office/drawing/2014/main" id="{500F09D7-D25F-2566-6709-AB95B39A37F2}"/>
              </a:ext>
            </a:extLst>
          </p:cNvPr>
          <p:cNvSpPr txBox="1"/>
          <p:nvPr/>
        </p:nvSpPr>
        <p:spPr>
          <a:xfrm>
            <a:off x="8154637" y="5061853"/>
            <a:ext cx="1772245" cy="461665"/>
          </a:xfrm>
          <a:prstGeom prst="rect">
            <a:avLst/>
          </a:prstGeom>
          <a:noFill/>
        </p:spPr>
        <p:txBody>
          <a:bodyPr wrap="square" rtlCol="0">
            <a:spAutoFit/>
          </a:bodyPr>
          <a:lstStyle/>
          <a:p>
            <a:pPr algn="ctr"/>
            <a:r>
              <a:rPr lang="en-GB" sz="1200" dirty="0"/>
              <a:t>If remains uncontrolled after 8-12 week trial</a:t>
            </a:r>
          </a:p>
        </p:txBody>
      </p:sp>
      <p:sp>
        <p:nvSpPr>
          <p:cNvPr id="98" name="TextBox 97">
            <a:extLst>
              <a:ext uri="{FF2B5EF4-FFF2-40B4-BE49-F238E27FC236}">
                <a16:creationId xmlns:a16="http://schemas.microsoft.com/office/drawing/2014/main" id="{2AABE3DA-5FED-13AD-B7D7-F371234DBFF2}"/>
              </a:ext>
            </a:extLst>
          </p:cNvPr>
          <p:cNvSpPr txBox="1"/>
          <p:nvPr/>
        </p:nvSpPr>
        <p:spPr>
          <a:xfrm>
            <a:off x="8222221" y="5710381"/>
            <a:ext cx="1671899" cy="584775"/>
          </a:xfrm>
          <a:prstGeom prst="rect">
            <a:avLst/>
          </a:prstGeom>
          <a:noFill/>
        </p:spPr>
        <p:txBody>
          <a:bodyPr wrap="square" rtlCol="0">
            <a:spAutoFit/>
          </a:bodyPr>
          <a:lstStyle/>
          <a:p>
            <a:pPr algn="ctr"/>
            <a:r>
              <a:rPr lang="en-GB" sz="1200" b="1" dirty="0"/>
              <a:t>Refer for specialist care</a:t>
            </a:r>
          </a:p>
          <a:p>
            <a:pPr algn="ctr"/>
            <a:r>
              <a:rPr lang="en-GB" sz="800" dirty="0"/>
              <a:t>(see page 3)</a:t>
            </a:r>
          </a:p>
          <a:p>
            <a:pPr algn="ctr"/>
            <a:endParaRPr lang="en-GB" sz="1200" b="1" dirty="0"/>
          </a:p>
        </p:txBody>
      </p:sp>
      <mc:AlternateContent xmlns:mc="http://schemas.openxmlformats.org/markup-compatibility/2006" xmlns:a14="http://schemas.microsoft.com/office/drawing/2010/main">
        <mc:Choice Requires="a14">
          <p:sp>
            <p:nvSpPr>
              <p:cNvPr id="100" name="TextBox 99">
                <a:extLst>
                  <a:ext uri="{FF2B5EF4-FFF2-40B4-BE49-F238E27FC236}">
                    <a16:creationId xmlns:a16="http://schemas.microsoft.com/office/drawing/2014/main" id="{4C6A4B91-8C49-429A-D40A-03F0EC9D1BF4}"/>
                  </a:ext>
                </a:extLst>
              </p:cNvPr>
              <p:cNvSpPr txBox="1"/>
              <p:nvPr/>
            </p:nvSpPr>
            <p:spPr>
              <a:xfrm>
                <a:off x="8273488" y="1602291"/>
                <a:ext cx="1579528" cy="830997"/>
              </a:xfrm>
              <a:prstGeom prst="rect">
                <a:avLst/>
              </a:prstGeom>
              <a:noFill/>
            </p:spPr>
            <p:txBody>
              <a:bodyPr wrap="square" rtlCol="0">
                <a:spAutoFit/>
              </a:bodyPr>
              <a:lstStyle/>
              <a:p>
                <a:pPr algn="ctr"/>
                <a:r>
                  <a:rPr lang="en-GB" sz="1200" dirty="0"/>
                  <a:t>If blood </a:t>
                </a:r>
                <a:r>
                  <a:rPr lang="en-GB" sz="1200" dirty="0" err="1"/>
                  <a:t>eos</a:t>
                </a:r>
                <a:r>
                  <a:rPr lang="en-GB" sz="1200" dirty="0"/>
                  <a:t> </a:t>
                </a:r>
                <a14:m>
                  <m:oMath xmlns:m="http://schemas.openxmlformats.org/officeDocument/2006/math">
                    <m:r>
                      <a:rPr lang="en-US" sz="1200" b="1" i="1" smtClean="0">
                        <a:solidFill>
                          <a:schemeClr val="tx1"/>
                        </a:solidFill>
                        <a:latin typeface="Cambria Math" panose="02040503050406030204" pitchFamily="18" charset="0"/>
                        <a:ea typeface="Cambria Math" panose="02040503050406030204" pitchFamily="18" charset="0"/>
                      </a:rPr>
                      <m:t>≥</m:t>
                    </m:r>
                  </m:oMath>
                </a14:m>
                <a:r>
                  <a:rPr lang="en-GB" sz="1200" dirty="0"/>
                  <a:t> 0.3</a:t>
                </a:r>
                <a:r>
                  <a:rPr lang="en-GB" sz="800" dirty="0"/>
                  <a:t>x10</a:t>
                </a:r>
                <a:r>
                  <a:rPr lang="en-GB" sz="800" baseline="30000" dirty="0"/>
                  <a:t>9</a:t>
                </a:r>
                <a:r>
                  <a:rPr lang="en-GB" sz="800" dirty="0"/>
                  <a:t>/L</a:t>
                </a:r>
              </a:p>
              <a:p>
                <a:pPr algn="ctr"/>
                <a:r>
                  <a:rPr lang="en-GB" sz="1200" b="1" dirty="0"/>
                  <a:t>or</a:t>
                </a:r>
                <a:r>
                  <a:rPr lang="en-GB" sz="1200" dirty="0"/>
                  <a:t> </a:t>
                </a:r>
              </a:p>
              <a:p>
                <a:pPr algn="ctr"/>
                <a:r>
                  <a:rPr lang="en-GB" sz="1200" dirty="0" err="1"/>
                  <a:t>FeNO</a:t>
                </a:r>
                <a:r>
                  <a:rPr lang="en-GB" sz="1200" dirty="0"/>
                  <a:t> </a:t>
                </a:r>
                <a14:m>
                  <m:oMath xmlns:m="http://schemas.openxmlformats.org/officeDocument/2006/math">
                    <m:r>
                      <a:rPr lang="en-US" sz="1200" b="1" i="1" smtClean="0">
                        <a:solidFill>
                          <a:schemeClr val="accent6">
                            <a:lumMod val="50000"/>
                          </a:schemeClr>
                        </a:solidFill>
                        <a:latin typeface="Cambria Math" panose="02040503050406030204" pitchFamily="18" charset="0"/>
                        <a:ea typeface="Cambria Math" panose="02040503050406030204" pitchFamily="18" charset="0"/>
                      </a:rPr>
                      <m:t>≥</m:t>
                    </m:r>
                  </m:oMath>
                </a14:m>
                <a:r>
                  <a:rPr lang="en-GB" sz="1200" dirty="0">
                    <a:solidFill>
                      <a:schemeClr val="accent6">
                        <a:lumMod val="50000"/>
                      </a:schemeClr>
                    </a:solidFill>
                  </a:rPr>
                  <a:t> 50ppb </a:t>
                </a:r>
                <a:r>
                  <a:rPr lang="en-GB" sz="900" dirty="0">
                    <a:solidFill>
                      <a:schemeClr val="accent6">
                        <a:lumMod val="50000"/>
                      </a:schemeClr>
                    </a:solidFill>
                  </a:rPr>
                  <a:t>(adults) </a:t>
                </a:r>
                <a:r>
                  <a:rPr lang="en-GB" sz="1200" dirty="0"/>
                  <a:t>or </a:t>
                </a:r>
                <a14:m>
                  <m:oMath xmlns:m="http://schemas.openxmlformats.org/officeDocument/2006/math">
                    <m:r>
                      <a:rPr lang="en-US" sz="1200" b="1" i="1" smtClean="0">
                        <a:solidFill>
                          <a:srgbClr val="CC0099"/>
                        </a:solidFill>
                        <a:latin typeface="Cambria Math" panose="02040503050406030204" pitchFamily="18" charset="0"/>
                        <a:ea typeface="Cambria Math" panose="02040503050406030204" pitchFamily="18" charset="0"/>
                      </a:rPr>
                      <m:t>≥</m:t>
                    </m:r>
                  </m:oMath>
                </a14:m>
                <a:r>
                  <a:rPr lang="en-GB" sz="1200" dirty="0">
                    <a:solidFill>
                      <a:srgbClr val="CC0099"/>
                    </a:solidFill>
                  </a:rPr>
                  <a:t> 35ppb</a:t>
                </a:r>
                <a:r>
                  <a:rPr lang="en-GB" sz="900" dirty="0">
                    <a:solidFill>
                      <a:srgbClr val="CC0099"/>
                    </a:solidFill>
                  </a:rPr>
                  <a:t> (aged 12-17)</a:t>
                </a:r>
              </a:p>
            </p:txBody>
          </p:sp>
        </mc:Choice>
        <mc:Fallback xmlns="">
          <p:sp>
            <p:nvSpPr>
              <p:cNvPr id="100" name="TextBox 99">
                <a:extLst>
                  <a:ext uri="{FF2B5EF4-FFF2-40B4-BE49-F238E27FC236}">
                    <a16:creationId xmlns:a16="http://schemas.microsoft.com/office/drawing/2014/main" id="{4C6A4B91-8C49-429A-D40A-03F0EC9D1BF4}"/>
                  </a:ext>
                </a:extLst>
              </p:cNvPr>
              <p:cNvSpPr txBox="1">
                <a:spLocks noRot="1" noChangeAspect="1" noMove="1" noResize="1" noEditPoints="1" noAdjustHandles="1" noChangeArrowheads="1" noChangeShapeType="1" noTextEdit="1"/>
              </p:cNvSpPr>
              <p:nvPr/>
            </p:nvSpPr>
            <p:spPr>
              <a:xfrm>
                <a:off x="8273488" y="1602291"/>
                <a:ext cx="1579528" cy="830997"/>
              </a:xfrm>
              <a:prstGeom prst="rect">
                <a:avLst/>
              </a:prstGeom>
              <a:blipFill>
                <a:blip r:embed="rId10"/>
                <a:stretch>
                  <a:fillRect t="-735" b="-5147"/>
                </a:stretch>
              </a:blipFill>
            </p:spPr>
            <p:txBody>
              <a:bodyPr/>
              <a:lstStyle/>
              <a:p>
                <a:r>
                  <a:rPr lang="en-GB">
                    <a:noFill/>
                  </a:rPr>
                  <a:t> </a:t>
                </a:r>
              </a:p>
            </p:txBody>
          </p:sp>
        </mc:Fallback>
      </mc:AlternateContent>
      <p:sp>
        <p:nvSpPr>
          <p:cNvPr id="102" name="TextBox 101">
            <a:extLst>
              <a:ext uri="{FF2B5EF4-FFF2-40B4-BE49-F238E27FC236}">
                <a16:creationId xmlns:a16="http://schemas.microsoft.com/office/drawing/2014/main" id="{B029AF89-BE85-5159-1D0F-774AD310446B}"/>
              </a:ext>
            </a:extLst>
          </p:cNvPr>
          <p:cNvSpPr txBox="1"/>
          <p:nvPr/>
        </p:nvSpPr>
        <p:spPr>
          <a:xfrm>
            <a:off x="8229847" y="1101828"/>
            <a:ext cx="1671899" cy="400110"/>
          </a:xfrm>
          <a:prstGeom prst="rect">
            <a:avLst/>
          </a:prstGeom>
          <a:noFill/>
        </p:spPr>
        <p:txBody>
          <a:bodyPr wrap="square" rtlCol="0">
            <a:spAutoFit/>
          </a:bodyPr>
          <a:lstStyle/>
          <a:p>
            <a:pPr algn="ctr"/>
            <a:r>
              <a:rPr lang="en-GB" sz="1200" b="1" dirty="0"/>
              <a:t>Refer for specialist care</a:t>
            </a:r>
          </a:p>
          <a:p>
            <a:pPr algn="ctr"/>
            <a:r>
              <a:rPr lang="en-GB" sz="800" dirty="0"/>
              <a:t>(see page 3)</a:t>
            </a:r>
          </a:p>
        </p:txBody>
      </p:sp>
      <p:cxnSp>
        <p:nvCxnSpPr>
          <p:cNvPr id="198" name="Straight Arrow Connector 197">
            <a:extLst>
              <a:ext uri="{FF2B5EF4-FFF2-40B4-BE49-F238E27FC236}">
                <a16:creationId xmlns:a16="http://schemas.microsoft.com/office/drawing/2014/main" id="{9C6AAE15-56AD-6872-38D5-3A8D3173CD5C}"/>
              </a:ext>
            </a:extLst>
          </p:cNvPr>
          <p:cNvCxnSpPr>
            <a:cxnSpLocks/>
          </p:cNvCxnSpPr>
          <p:nvPr/>
        </p:nvCxnSpPr>
        <p:spPr>
          <a:xfrm flipH="1" flipV="1">
            <a:off x="9064214" y="2433288"/>
            <a:ext cx="658" cy="176107"/>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01" name="Straight Arrow Connector 200">
            <a:extLst>
              <a:ext uri="{FF2B5EF4-FFF2-40B4-BE49-F238E27FC236}">
                <a16:creationId xmlns:a16="http://schemas.microsoft.com/office/drawing/2014/main" id="{D14F429E-6B7E-B55B-E31A-0730F7EBC9F7}"/>
              </a:ext>
            </a:extLst>
          </p:cNvPr>
          <p:cNvCxnSpPr>
            <a:cxnSpLocks/>
          </p:cNvCxnSpPr>
          <p:nvPr/>
        </p:nvCxnSpPr>
        <p:spPr>
          <a:xfrm>
            <a:off x="9072390" y="3625849"/>
            <a:ext cx="0" cy="230961"/>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12" name="Straight Arrow Connector 211">
            <a:extLst>
              <a:ext uri="{FF2B5EF4-FFF2-40B4-BE49-F238E27FC236}">
                <a16:creationId xmlns:a16="http://schemas.microsoft.com/office/drawing/2014/main" id="{04BAC407-457C-66E6-E875-179D872A79A9}"/>
              </a:ext>
            </a:extLst>
          </p:cNvPr>
          <p:cNvCxnSpPr>
            <a:cxnSpLocks/>
          </p:cNvCxnSpPr>
          <p:nvPr/>
        </p:nvCxnSpPr>
        <p:spPr>
          <a:xfrm>
            <a:off x="9069452" y="4241308"/>
            <a:ext cx="0" cy="223596"/>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14" name="Straight Arrow Connector 213">
            <a:extLst>
              <a:ext uri="{FF2B5EF4-FFF2-40B4-BE49-F238E27FC236}">
                <a16:creationId xmlns:a16="http://schemas.microsoft.com/office/drawing/2014/main" id="{8A1D6FDD-AD0D-C778-18E6-0F1B36318C93}"/>
              </a:ext>
            </a:extLst>
          </p:cNvPr>
          <p:cNvCxnSpPr>
            <a:cxnSpLocks/>
          </p:cNvCxnSpPr>
          <p:nvPr/>
        </p:nvCxnSpPr>
        <p:spPr>
          <a:xfrm>
            <a:off x="9073464" y="5497813"/>
            <a:ext cx="1747" cy="252975"/>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15" name="TextBox 214">
            <a:extLst>
              <a:ext uri="{FF2B5EF4-FFF2-40B4-BE49-F238E27FC236}">
                <a16:creationId xmlns:a16="http://schemas.microsoft.com/office/drawing/2014/main" id="{EC8B4423-E531-AF6D-E8CD-1B33D08B6230}"/>
              </a:ext>
            </a:extLst>
          </p:cNvPr>
          <p:cNvSpPr txBox="1"/>
          <p:nvPr/>
        </p:nvSpPr>
        <p:spPr>
          <a:xfrm>
            <a:off x="34668" y="6147707"/>
            <a:ext cx="4034049" cy="677108"/>
          </a:xfrm>
          <a:prstGeom prst="rect">
            <a:avLst/>
          </a:prstGeom>
          <a:noFill/>
          <a:ln w="22225">
            <a:solidFill>
              <a:srgbClr val="00B050"/>
            </a:solidFill>
          </a:ln>
        </p:spPr>
        <p:txBody>
          <a:bodyPr wrap="square" rtlCol="0">
            <a:spAutoFit/>
          </a:bodyPr>
          <a:lstStyle/>
          <a:p>
            <a:pPr algn="just"/>
            <a:r>
              <a:rPr lang="en-GB" sz="1100" b="1" dirty="0"/>
              <a:t>Anti-inflammatory reliever (AIR) - based asthma treatment </a:t>
            </a:r>
          </a:p>
          <a:p>
            <a:pPr algn="just"/>
            <a:r>
              <a:rPr lang="en-GB" sz="900" dirty="0"/>
              <a:t>As-needed AIR (without maintenance doses) or MART should be used for all asthma patients aged 12 years and older that are: i) newly diagnosed or ii) have known asthma and are uncontrolled on existing asthma treatment</a:t>
            </a:r>
            <a:r>
              <a:rPr lang="en-GB" sz="900" b="1" dirty="0"/>
              <a:t>.</a:t>
            </a:r>
            <a:endParaRPr lang="en-GB" sz="900" dirty="0"/>
          </a:p>
        </p:txBody>
      </p:sp>
      <p:sp>
        <p:nvSpPr>
          <p:cNvPr id="234" name="TextBox 233">
            <a:extLst>
              <a:ext uri="{FF2B5EF4-FFF2-40B4-BE49-F238E27FC236}">
                <a16:creationId xmlns:a16="http://schemas.microsoft.com/office/drawing/2014/main" id="{0018D553-C19E-34FC-C91A-D5C0EED646CA}"/>
              </a:ext>
            </a:extLst>
          </p:cNvPr>
          <p:cNvSpPr txBox="1"/>
          <p:nvPr/>
        </p:nvSpPr>
        <p:spPr>
          <a:xfrm>
            <a:off x="51137" y="23183"/>
            <a:ext cx="1224386" cy="4532010"/>
          </a:xfrm>
          <a:prstGeom prst="rect">
            <a:avLst/>
          </a:prstGeom>
          <a:noFill/>
          <a:ln w="19050">
            <a:noFill/>
          </a:ln>
        </p:spPr>
        <p:txBody>
          <a:bodyPr wrap="square" rtlCol="0">
            <a:spAutoFit/>
          </a:bodyPr>
          <a:lstStyle/>
          <a:p>
            <a:r>
              <a:rPr lang="en-GB" sz="950" b="1" dirty="0">
                <a:solidFill>
                  <a:srgbClr val="000000"/>
                </a:solidFill>
                <a:ea typeface="Times New Roman" panose="02020603050405020304" pitchFamily="18" charset="0"/>
              </a:rPr>
              <a:t>Before adjusting asthma medications, consider and address the reasons for uncontrolled asthma</a:t>
            </a:r>
            <a:r>
              <a:rPr lang="en-GB" sz="950" dirty="0">
                <a:solidFill>
                  <a:srgbClr val="000000"/>
                </a:solidFill>
                <a:ea typeface="Times New Roman" panose="02020603050405020304" pitchFamily="18" charset="0"/>
              </a:rPr>
              <a:t>. </a:t>
            </a:r>
          </a:p>
          <a:p>
            <a:endParaRPr lang="en-GB" sz="400" dirty="0">
              <a:solidFill>
                <a:srgbClr val="000000"/>
              </a:solidFill>
              <a:ea typeface="Times New Roman" panose="02020603050405020304" pitchFamily="18" charset="0"/>
            </a:endParaRPr>
          </a:p>
          <a:p>
            <a:r>
              <a:rPr lang="en-GB" sz="900" dirty="0">
                <a:solidFill>
                  <a:srgbClr val="000000"/>
                </a:solidFill>
                <a:ea typeface="Times New Roman" panose="02020603050405020304" pitchFamily="18" charset="0"/>
              </a:rPr>
              <a:t>These may include:</a:t>
            </a:r>
          </a:p>
          <a:p>
            <a:endParaRPr lang="en-GB" sz="500" dirty="0">
              <a:solidFill>
                <a:srgbClr val="000000"/>
              </a:solidFill>
              <a:ea typeface="Times New Roman" panose="02020603050405020304" pitchFamily="18" charset="0"/>
            </a:endParaRPr>
          </a:p>
          <a:p>
            <a:pPr marL="180000" lvl="0" indent="-180000">
              <a:buSzPts val="1000"/>
              <a:buFont typeface="Symbol" panose="05050102010706020507" pitchFamily="18" charset="2"/>
              <a:buChar char=""/>
              <a:tabLst>
                <a:tab pos="457200" algn="l"/>
              </a:tabLst>
            </a:pPr>
            <a:r>
              <a:rPr lang="en-GB" sz="900" dirty="0">
                <a:solidFill>
                  <a:srgbClr val="000000"/>
                </a:solidFill>
                <a:ea typeface="Times New Roman" panose="02020603050405020304" pitchFamily="18" charset="0"/>
              </a:rPr>
              <a:t>Alternative diagnoses or comorbidities.</a:t>
            </a:r>
            <a:endParaRPr lang="en-GB" sz="900" dirty="0">
              <a:solidFill>
                <a:srgbClr val="000000"/>
              </a:solidFill>
              <a:ea typeface="Calibri" panose="020F0502020204030204" pitchFamily="34" charset="0"/>
            </a:endParaRPr>
          </a:p>
          <a:p>
            <a:pPr marL="180000" lvl="0" indent="-180000">
              <a:buSzPts val="1000"/>
              <a:buFont typeface="Symbol" panose="05050102010706020507" pitchFamily="18" charset="2"/>
              <a:buChar char=""/>
              <a:tabLst>
                <a:tab pos="457200" algn="l"/>
              </a:tabLst>
            </a:pPr>
            <a:r>
              <a:rPr lang="en-GB" sz="900" dirty="0">
                <a:solidFill>
                  <a:srgbClr val="000000"/>
                </a:solidFill>
                <a:ea typeface="Times New Roman" panose="02020603050405020304" pitchFamily="18" charset="0"/>
              </a:rPr>
              <a:t>Poor adherence to treatment.</a:t>
            </a:r>
            <a:endParaRPr lang="en-GB" sz="900" dirty="0">
              <a:solidFill>
                <a:srgbClr val="000000"/>
              </a:solidFill>
              <a:ea typeface="Calibri" panose="020F0502020204030204" pitchFamily="34" charset="0"/>
            </a:endParaRPr>
          </a:p>
          <a:p>
            <a:pPr marL="180000" lvl="0" indent="-180000">
              <a:buSzPts val="1000"/>
              <a:buFont typeface="Symbol" panose="05050102010706020507" pitchFamily="18" charset="2"/>
              <a:buChar char=""/>
              <a:tabLst>
                <a:tab pos="457200" algn="l"/>
              </a:tabLst>
            </a:pPr>
            <a:r>
              <a:rPr lang="en-GB" sz="900" dirty="0">
                <a:solidFill>
                  <a:srgbClr val="000000"/>
                </a:solidFill>
                <a:ea typeface="Times New Roman" panose="02020603050405020304" pitchFamily="18" charset="0"/>
              </a:rPr>
              <a:t>Suboptimal inhaler technique.</a:t>
            </a:r>
            <a:endParaRPr lang="en-GB" sz="900" dirty="0">
              <a:solidFill>
                <a:srgbClr val="000000"/>
              </a:solidFill>
              <a:ea typeface="Calibri" panose="020F0502020204030204" pitchFamily="34" charset="0"/>
            </a:endParaRPr>
          </a:p>
          <a:p>
            <a:pPr marL="180000" lvl="0" indent="-180000">
              <a:buSzPts val="1000"/>
              <a:buFont typeface="Symbol" panose="05050102010706020507" pitchFamily="18" charset="2"/>
              <a:buChar char=""/>
              <a:tabLst>
                <a:tab pos="457200" algn="l"/>
              </a:tabLst>
            </a:pPr>
            <a:r>
              <a:rPr lang="en-GB" sz="900" dirty="0">
                <a:solidFill>
                  <a:srgbClr val="000000"/>
                </a:solidFill>
                <a:ea typeface="Times New Roman" panose="02020603050405020304" pitchFamily="18" charset="0"/>
              </a:rPr>
              <a:t>Smoking or exposure to e-cigarettes (active or passive).</a:t>
            </a:r>
            <a:endParaRPr lang="en-GB" sz="900" dirty="0">
              <a:solidFill>
                <a:srgbClr val="000000"/>
              </a:solidFill>
              <a:ea typeface="Calibri" panose="020F0502020204030204" pitchFamily="34" charset="0"/>
            </a:endParaRPr>
          </a:p>
          <a:p>
            <a:pPr marL="180000" lvl="0" indent="-180000">
              <a:buSzPts val="1000"/>
              <a:buFont typeface="Symbol" panose="05050102010706020507" pitchFamily="18" charset="2"/>
              <a:buChar char=""/>
              <a:tabLst>
                <a:tab pos="457200" algn="l"/>
              </a:tabLst>
            </a:pPr>
            <a:r>
              <a:rPr lang="en-GB" sz="900" dirty="0">
                <a:solidFill>
                  <a:srgbClr val="000000"/>
                </a:solidFill>
                <a:ea typeface="Times New Roman" panose="02020603050405020304" pitchFamily="18" charset="0"/>
              </a:rPr>
              <a:t>Psychosocial factors.</a:t>
            </a:r>
            <a:endParaRPr lang="en-GB" sz="900" dirty="0">
              <a:solidFill>
                <a:srgbClr val="000000"/>
              </a:solidFill>
              <a:ea typeface="Calibri" panose="020F0502020204030204" pitchFamily="34" charset="0"/>
            </a:endParaRPr>
          </a:p>
          <a:p>
            <a:pPr marL="180000" lvl="0" indent="-180000">
              <a:buSzPts val="1000"/>
              <a:buFont typeface="Symbol" panose="05050102010706020507" pitchFamily="18" charset="2"/>
              <a:buChar char=""/>
              <a:tabLst>
                <a:tab pos="457200" algn="l"/>
              </a:tabLst>
            </a:pPr>
            <a:r>
              <a:rPr lang="en-GB" sz="900" dirty="0">
                <a:solidFill>
                  <a:srgbClr val="000000"/>
                </a:solidFill>
                <a:ea typeface="Times New Roman" panose="02020603050405020304" pitchFamily="18" charset="0"/>
              </a:rPr>
              <a:t>Seasonal influences.</a:t>
            </a:r>
            <a:endParaRPr lang="en-GB" sz="900" dirty="0">
              <a:solidFill>
                <a:srgbClr val="000000"/>
              </a:solidFill>
              <a:ea typeface="Calibri" panose="020F0502020204030204" pitchFamily="34" charset="0"/>
            </a:endParaRPr>
          </a:p>
          <a:p>
            <a:pPr marL="180000" lvl="0" indent="-180000">
              <a:buSzPts val="1000"/>
              <a:buFont typeface="Symbol" panose="05050102010706020507" pitchFamily="18" charset="2"/>
              <a:buChar char=""/>
              <a:tabLst>
                <a:tab pos="457200" algn="l"/>
              </a:tabLst>
            </a:pPr>
            <a:r>
              <a:rPr lang="en-GB" sz="900" dirty="0">
                <a:solidFill>
                  <a:srgbClr val="000000"/>
                </a:solidFill>
                <a:ea typeface="Times New Roman" panose="02020603050405020304" pitchFamily="18" charset="0"/>
              </a:rPr>
              <a:t>Environmental triggers such as air pollution (indoor and outdoor), occupational exposures.</a:t>
            </a:r>
            <a:endParaRPr lang="en-GB" sz="900" dirty="0">
              <a:ea typeface="Calibri" panose="020F0502020204030204" pitchFamily="34" charset="0"/>
            </a:endParaRPr>
          </a:p>
        </p:txBody>
      </p:sp>
      <p:cxnSp>
        <p:nvCxnSpPr>
          <p:cNvPr id="235" name="Straight Connector 234">
            <a:extLst>
              <a:ext uri="{FF2B5EF4-FFF2-40B4-BE49-F238E27FC236}">
                <a16:creationId xmlns:a16="http://schemas.microsoft.com/office/drawing/2014/main" id="{FC2BF151-5F47-B183-CABF-3A41FFC3F409}"/>
              </a:ext>
            </a:extLst>
          </p:cNvPr>
          <p:cNvCxnSpPr/>
          <p:nvPr/>
        </p:nvCxnSpPr>
        <p:spPr>
          <a:xfrm flipV="1">
            <a:off x="6570" y="4557009"/>
            <a:ext cx="8192319" cy="322"/>
          </a:xfrm>
          <a:prstGeom prst="line">
            <a:avLst/>
          </a:prstGeom>
          <a:ln w="25400">
            <a:solidFill>
              <a:srgbClr val="C00000"/>
            </a:solidFill>
            <a:prstDash val="sysDot"/>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36" name="TextBox 235">
                <a:extLst>
                  <a:ext uri="{FF2B5EF4-FFF2-40B4-BE49-F238E27FC236}">
                    <a16:creationId xmlns:a16="http://schemas.microsoft.com/office/drawing/2014/main" id="{EBBB56B5-AFDE-2367-6C5E-5D01B34FF5E0}"/>
                  </a:ext>
                </a:extLst>
              </p:cNvPr>
              <p:cNvSpPr txBox="1"/>
              <p:nvPr/>
            </p:nvSpPr>
            <p:spPr>
              <a:xfrm>
                <a:off x="18548" y="4660909"/>
                <a:ext cx="1369533" cy="1169551"/>
              </a:xfrm>
              <a:prstGeom prst="rect">
                <a:avLst/>
              </a:prstGeom>
              <a:noFill/>
            </p:spPr>
            <p:txBody>
              <a:bodyPr wrap="square" rtlCol="0">
                <a:spAutoFit/>
              </a:bodyPr>
              <a:lstStyle/>
              <a:p>
                <a:r>
                  <a:rPr lang="en-US" sz="800" b="1" dirty="0"/>
                  <a:t>Licensed &amp; recommended treatment options</a:t>
                </a:r>
                <a:endParaRPr lang="en-US" sz="1000" b="1" dirty="0"/>
              </a:p>
              <a:p>
                <a:endParaRPr lang="en-US" sz="600" dirty="0"/>
              </a:p>
              <a:p>
                <a:pPr marL="171450" indent="-171450">
                  <a:buFontTx/>
                  <a:buChar char="-"/>
                </a:pPr>
                <a:r>
                  <a:rPr lang="en-US" sz="1050" b="1" dirty="0">
                    <a:solidFill>
                      <a:srgbClr val="CC0099"/>
                    </a:solidFill>
                  </a:rPr>
                  <a:t>Age 12-17 years</a:t>
                </a:r>
              </a:p>
              <a:p>
                <a:pPr marL="171450" indent="-171450">
                  <a:buFontTx/>
                  <a:buChar char="-"/>
                </a:pPr>
                <a:endParaRPr lang="en-US" sz="1050" dirty="0"/>
              </a:p>
              <a:p>
                <a:pPr marL="171450" indent="-171450">
                  <a:buFontTx/>
                  <a:buChar char="-"/>
                </a:pPr>
                <a:endParaRPr lang="en-US" sz="1050" dirty="0"/>
              </a:p>
              <a:p>
                <a:pPr marL="171450" indent="-171450">
                  <a:buFontTx/>
                  <a:buChar char="-"/>
                </a:pPr>
                <a:endParaRPr lang="en-US" sz="600" dirty="0"/>
              </a:p>
              <a:p>
                <a:pPr marL="171450" indent="-171450">
                  <a:buFontTx/>
                  <a:buChar char="-"/>
                </a:pPr>
                <a:r>
                  <a:rPr lang="en-US" sz="1050" b="1" dirty="0">
                    <a:solidFill>
                      <a:schemeClr val="accent6">
                        <a:lumMod val="50000"/>
                      </a:schemeClr>
                    </a:solidFill>
                  </a:rPr>
                  <a:t>Age </a:t>
                </a:r>
                <a14:m>
                  <m:oMath xmlns:m="http://schemas.openxmlformats.org/officeDocument/2006/math">
                    <m:r>
                      <a:rPr lang="en-US" sz="1050" b="1" i="1" smtClean="0">
                        <a:solidFill>
                          <a:schemeClr val="accent6">
                            <a:lumMod val="50000"/>
                          </a:schemeClr>
                        </a:solidFill>
                        <a:latin typeface="Cambria Math" panose="02040503050406030204" pitchFamily="18" charset="0"/>
                        <a:ea typeface="Cambria Math" panose="02040503050406030204" pitchFamily="18" charset="0"/>
                      </a:rPr>
                      <m:t>≥</m:t>
                    </m:r>
                  </m:oMath>
                </a14:m>
                <a:r>
                  <a:rPr lang="en-US" sz="1050" b="1" dirty="0">
                    <a:solidFill>
                      <a:schemeClr val="accent6">
                        <a:lumMod val="50000"/>
                      </a:schemeClr>
                    </a:solidFill>
                  </a:rPr>
                  <a:t> 18 years</a:t>
                </a:r>
              </a:p>
            </p:txBody>
          </p:sp>
        </mc:Choice>
        <mc:Fallback xmlns="">
          <p:sp>
            <p:nvSpPr>
              <p:cNvPr id="236" name="TextBox 235">
                <a:extLst>
                  <a:ext uri="{FF2B5EF4-FFF2-40B4-BE49-F238E27FC236}">
                    <a16:creationId xmlns:a16="http://schemas.microsoft.com/office/drawing/2014/main" id="{EBBB56B5-AFDE-2367-6C5E-5D01B34FF5E0}"/>
                  </a:ext>
                </a:extLst>
              </p:cNvPr>
              <p:cNvSpPr txBox="1">
                <a:spLocks noRot="1" noChangeAspect="1" noMove="1" noResize="1" noEditPoints="1" noAdjustHandles="1" noChangeArrowheads="1" noChangeShapeType="1" noTextEdit="1"/>
              </p:cNvSpPr>
              <p:nvPr/>
            </p:nvSpPr>
            <p:spPr>
              <a:xfrm>
                <a:off x="18548" y="4660909"/>
                <a:ext cx="1369533" cy="1169551"/>
              </a:xfrm>
              <a:prstGeom prst="rect">
                <a:avLst/>
              </a:prstGeom>
              <a:blipFill>
                <a:blip r:embed="rId11"/>
                <a:stretch>
                  <a:fillRect b="-3261"/>
                </a:stretch>
              </a:blipFill>
            </p:spPr>
            <p:txBody>
              <a:bodyPr/>
              <a:lstStyle/>
              <a:p>
                <a:r>
                  <a:rPr lang="en-US">
                    <a:noFill/>
                  </a:rPr>
                  <a:t> </a:t>
                </a:r>
              </a:p>
            </p:txBody>
          </p:sp>
        </mc:Fallback>
      </mc:AlternateContent>
      <p:cxnSp>
        <p:nvCxnSpPr>
          <p:cNvPr id="240" name="Straight Connector 239">
            <a:extLst>
              <a:ext uri="{FF2B5EF4-FFF2-40B4-BE49-F238E27FC236}">
                <a16:creationId xmlns:a16="http://schemas.microsoft.com/office/drawing/2014/main" id="{B16A3BF5-344D-5C09-8F83-C620F0BD5173}"/>
              </a:ext>
            </a:extLst>
          </p:cNvPr>
          <p:cNvCxnSpPr>
            <a:cxnSpLocks/>
          </p:cNvCxnSpPr>
          <p:nvPr/>
        </p:nvCxnSpPr>
        <p:spPr>
          <a:xfrm>
            <a:off x="14776" y="5379828"/>
            <a:ext cx="2116099" cy="5976"/>
          </a:xfrm>
          <a:prstGeom prst="line">
            <a:avLst/>
          </a:prstGeom>
          <a:ln w="9525">
            <a:solidFill>
              <a:srgbClr val="C00000"/>
            </a:solidFill>
            <a:prstDash val="sysDot"/>
          </a:ln>
        </p:spPr>
        <p:style>
          <a:lnRef idx="1">
            <a:schemeClr val="accent1"/>
          </a:lnRef>
          <a:fillRef idx="0">
            <a:schemeClr val="accent1"/>
          </a:fillRef>
          <a:effectRef idx="0">
            <a:schemeClr val="accent1"/>
          </a:effectRef>
          <a:fontRef idx="minor">
            <a:schemeClr val="tx1"/>
          </a:fontRef>
        </p:style>
      </p:cxnSp>
      <p:pic>
        <p:nvPicPr>
          <p:cNvPr id="244" name="Picture 243" descr="Screen Clipping">
            <a:extLst>
              <a:ext uri="{FF2B5EF4-FFF2-40B4-BE49-F238E27FC236}">
                <a16:creationId xmlns:a16="http://schemas.microsoft.com/office/drawing/2014/main" id="{0B3C0B32-C423-956E-F96E-2CEDFE96A510}"/>
              </a:ext>
            </a:extLst>
          </p:cNvPr>
          <p:cNvPicPr>
            <a:picLocks noChangeAspect="1"/>
          </p:cNvPicPr>
          <p:nvPr/>
        </p:nvPicPr>
        <p:blipFill>
          <a:blip r:embed="rId12" cstate="hqprint">
            <a:extLst>
              <a:ext uri="{28A0092B-C50C-407E-A947-70E740481C1C}">
                <a14:useLocalDpi xmlns:a14="http://schemas.microsoft.com/office/drawing/2010/main" val="0"/>
              </a:ext>
            </a:extLst>
          </a:blip>
          <a:stretch>
            <a:fillRect/>
          </a:stretch>
        </p:blipFill>
        <p:spPr>
          <a:xfrm>
            <a:off x="4881182" y="5426142"/>
            <a:ext cx="140770" cy="326985"/>
          </a:xfrm>
          <a:prstGeom prst="rect">
            <a:avLst/>
          </a:prstGeom>
        </p:spPr>
      </p:pic>
      <p:sp>
        <p:nvSpPr>
          <p:cNvPr id="245" name="TextBox 244">
            <a:extLst>
              <a:ext uri="{FF2B5EF4-FFF2-40B4-BE49-F238E27FC236}">
                <a16:creationId xmlns:a16="http://schemas.microsoft.com/office/drawing/2014/main" id="{155C0224-D247-8C0A-AE2F-944ED8A9E5B9}"/>
              </a:ext>
            </a:extLst>
          </p:cNvPr>
          <p:cNvSpPr txBox="1"/>
          <p:nvPr/>
        </p:nvSpPr>
        <p:spPr>
          <a:xfrm>
            <a:off x="4618232" y="5731708"/>
            <a:ext cx="627768" cy="400110"/>
          </a:xfrm>
          <a:prstGeom prst="rect">
            <a:avLst/>
          </a:prstGeom>
          <a:noFill/>
        </p:spPr>
        <p:txBody>
          <a:bodyPr wrap="square" rtlCol="0">
            <a:spAutoFit/>
          </a:bodyPr>
          <a:lstStyle/>
          <a:p>
            <a:pPr algn="ctr"/>
            <a:r>
              <a:rPr lang="en-GB" sz="400" dirty="0"/>
              <a:t>Symbicort 200/6</a:t>
            </a:r>
          </a:p>
          <a:p>
            <a:pPr algn="ctr"/>
            <a:r>
              <a:rPr lang="en-GB" sz="400" dirty="0"/>
              <a:t>1 inhalation BD</a:t>
            </a:r>
          </a:p>
          <a:p>
            <a:pPr algn="ctr"/>
            <a:r>
              <a:rPr lang="en-GB" sz="400" dirty="0"/>
              <a:t> </a:t>
            </a:r>
            <a:r>
              <a:rPr lang="en-GB" sz="400" b="1" u="sng" dirty="0"/>
              <a:t>AND</a:t>
            </a:r>
            <a:endParaRPr lang="en-GB" sz="400" dirty="0"/>
          </a:p>
          <a:p>
            <a:pPr algn="ctr"/>
            <a:r>
              <a:rPr lang="en-GB" sz="400" dirty="0"/>
              <a:t>1 inhalation as required </a:t>
            </a:r>
          </a:p>
        </p:txBody>
      </p:sp>
      <p:pic>
        <p:nvPicPr>
          <p:cNvPr id="246" name="Picture 245" descr="Screen Clipping">
            <a:extLst>
              <a:ext uri="{FF2B5EF4-FFF2-40B4-BE49-F238E27FC236}">
                <a16:creationId xmlns:a16="http://schemas.microsoft.com/office/drawing/2014/main" id="{9202378D-53D4-31A0-7CF7-A9C01ECE9DF9}"/>
              </a:ext>
            </a:extLst>
          </p:cNvPr>
          <p:cNvPicPr>
            <a:picLocks noChangeAspect="1"/>
          </p:cNvPicPr>
          <p:nvPr/>
        </p:nvPicPr>
        <p:blipFill>
          <a:blip r:embed="rId8"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045772" y="5394224"/>
            <a:ext cx="126154" cy="120669"/>
          </a:xfrm>
          <a:prstGeom prst="rect">
            <a:avLst/>
          </a:prstGeom>
        </p:spPr>
      </p:pic>
      <p:pic>
        <p:nvPicPr>
          <p:cNvPr id="247" name="Picture 246" descr="Screen Clipping">
            <a:extLst>
              <a:ext uri="{FF2B5EF4-FFF2-40B4-BE49-F238E27FC236}">
                <a16:creationId xmlns:a16="http://schemas.microsoft.com/office/drawing/2014/main" id="{D333AA48-B5E1-2BBE-E4BF-83CAEC0EACF0}"/>
              </a:ext>
            </a:extLst>
          </p:cNvPr>
          <p:cNvPicPr>
            <a:picLocks noChangeAspect="1"/>
          </p:cNvPicPr>
          <p:nvPr/>
        </p:nvPicPr>
        <p:blipFill>
          <a:blip r:embed="rId13"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249202" y="5428215"/>
            <a:ext cx="246186" cy="336189"/>
          </a:xfrm>
          <a:prstGeom prst="rect">
            <a:avLst/>
          </a:prstGeom>
        </p:spPr>
      </p:pic>
      <p:sp>
        <p:nvSpPr>
          <p:cNvPr id="248" name="TextBox 247">
            <a:extLst>
              <a:ext uri="{FF2B5EF4-FFF2-40B4-BE49-F238E27FC236}">
                <a16:creationId xmlns:a16="http://schemas.microsoft.com/office/drawing/2014/main" id="{BA52F81E-A373-D453-7F0B-2C12859CE0CE}"/>
              </a:ext>
            </a:extLst>
          </p:cNvPr>
          <p:cNvSpPr txBox="1"/>
          <p:nvPr/>
        </p:nvSpPr>
        <p:spPr>
          <a:xfrm>
            <a:off x="5080533" y="5724448"/>
            <a:ext cx="533800" cy="400110"/>
          </a:xfrm>
          <a:prstGeom prst="rect">
            <a:avLst/>
          </a:prstGeom>
          <a:noFill/>
        </p:spPr>
        <p:txBody>
          <a:bodyPr wrap="square" rtlCol="0">
            <a:spAutoFit/>
          </a:bodyPr>
          <a:lstStyle/>
          <a:p>
            <a:pPr algn="ctr"/>
            <a:r>
              <a:rPr lang="en-GB" sz="400" dirty="0" err="1"/>
              <a:t>Fobumix</a:t>
            </a:r>
            <a:r>
              <a:rPr lang="en-GB" sz="400" dirty="0"/>
              <a:t> 160/4.5</a:t>
            </a:r>
          </a:p>
          <a:p>
            <a:pPr algn="ctr"/>
            <a:r>
              <a:rPr lang="en-GB" sz="400" dirty="0"/>
              <a:t>1 inhalation BD </a:t>
            </a:r>
            <a:r>
              <a:rPr lang="en-GB" sz="400" b="1" u="sng" dirty="0"/>
              <a:t>AND</a:t>
            </a:r>
          </a:p>
          <a:p>
            <a:pPr algn="ctr"/>
            <a:r>
              <a:rPr lang="en-GB" sz="400" dirty="0"/>
              <a:t>1 inhalation as required</a:t>
            </a:r>
          </a:p>
        </p:txBody>
      </p:sp>
      <p:pic>
        <p:nvPicPr>
          <p:cNvPr id="249" name="Picture 248" descr="Screen Clipping">
            <a:extLst>
              <a:ext uri="{FF2B5EF4-FFF2-40B4-BE49-F238E27FC236}">
                <a16:creationId xmlns:a16="http://schemas.microsoft.com/office/drawing/2014/main" id="{F9C614F2-4990-E3AF-53AE-2532D7A8D229}"/>
              </a:ext>
            </a:extLst>
          </p:cNvPr>
          <p:cNvPicPr>
            <a:picLocks noChangeAspect="1"/>
          </p:cNvPicPr>
          <p:nvPr/>
        </p:nvPicPr>
        <p:blipFill>
          <a:blip r:embed="rId8"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411719" y="5386964"/>
            <a:ext cx="126154" cy="120669"/>
          </a:xfrm>
          <a:prstGeom prst="rect">
            <a:avLst/>
          </a:prstGeom>
        </p:spPr>
      </p:pic>
      <p:pic>
        <p:nvPicPr>
          <p:cNvPr id="250" name="Picture 249" descr="Screen Clipping">
            <a:extLst>
              <a:ext uri="{FF2B5EF4-FFF2-40B4-BE49-F238E27FC236}">
                <a16:creationId xmlns:a16="http://schemas.microsoft.com/office/drawing/2014/main" id="{EF312665-F64E-2C64-0FF8-902DD7574E81}"/>
              </a:ext>
            </a:extLst>
          </p:cNvPr>
          <p:cNvPicPr>
            <a:picLocks noChangeAspect="1"/>
          </p:cNvPicPr>
          <p:nvPr/>
        </p:nvPicPr>
        <p:blipFill>
          <a:blip r:embed="rId6"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352485" y="5440488"/>
            <a:ext cx="355846" cy="312325"/>
          </a:xfrm>
          <a:prstGeom prst="rect">
            <a:avLst/>
          </a:prstGeom>
        </p:spPr>
      </p:pic>
      <p:pic>
        <p:nvPicPr>
          <p:cNvPr id="251" name="Picture 250" descr="Screen Clipping">
            <a:extLst>
              <a:ext uri="{FF2B5EF4-FFF2-40B4-BE49-F238E27FC236}">
                <a16:creationId xmlns:a16="http://schemas.microsoft.com/office/drawing/2014/main" id="{3438CD8E-D7B6-1736-3E67-C883058D4229}"/>
              </a:ext>
            </a:extLst>
          </p:cNvPr>
          <p:cNvPicPr>
            <a:picLocks noChangeAspect="1"/>
          </p:cNvPicPr>
          <p:nvPr/>
        </p:nvPicPr>
        <p:blipFill>
          <a:blip r:embed="rId7"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851682" y="5426206"/>
            <a:ext cx="240386" cy="352194"/>
          </a:xfrm>
          <a:prstGeom prst="rect">
            <a:avLst/>
          </a:prstGeom>
        </p:spPr>
      </p:pic>
      <p:sp>
        <p:nvSpPr>
          <p:cNvPr id="252" name="TextBox 251">
            <a:extLst>
              <a:ext uri="{FF2B5EF4-FFF2-40B4-BE49-F238E27FC236}">
                <a16:creationId xmlns:a16="http://schemas.microsoft.com/office/drawing/2014/main" id="{56F756B1-FCEC-9167-7B12-CA1379EEA261}"/>
              </a:ext>
            </a:extLst>
          </p:cNvPr>
          <p:cNvSpPr txBox="1"/>
          <p:nvPr/>
        </p:nvSpPr>
        <p:spPr>
          <a:xfrm>
            <a:off x="7205107" y="5722554"/>
            <a:ext cx="670053" cy="400110"/>
          </a:xfrm>
          <a:prstGeom prst="rect">
            <a:avLst/>
          </a:prstGeom>
          <a:noFill/>
        </p:spPr>
        <p:txBody>
          <a:bodyPr wrap="square" rtlCol="0">
            <a:spAutoFit/>
          </a:bodyPr>
          <a:lstStyle/>
          <a:p>
            <a:pPr algn="ctr"/>
            <a:r>
              <a:rPr lang="en-GB" sz="400" dirty="0" err="1"/>
              <a:t>Fostair</a:t>
            </a:r>
            <a:r>
              <a:rPr lang="en-GB" sz="400" dirty="0"/>
              <a:t> </a:t>
            </a:r>
            <a:r>
              <a:rPr lang="en-GB" sz="400" dirty="0" err="1"/>
              <a:t>Nexthaler</a:t>
            </a:r>
            <a:r>
              <a:rPr lang="en-GB" sz="400" dirty="0"/>
              <a:t> 100/6 2 </a:t>
            </a:r>
            <a:r>
              <a:rPr lang="en-GB" sz="400" dirty="0" err="1"/>
              <a:t>inhalationa</a:t>
            </a:r>
            <a:r>
              <a:rPr lang="en-GB" sz="400" dirty="0"/>
              <a:t> BD </a:t>
            </a:r>
            <a:r>
              <a:rPr lang="en-GB" sz="400" b="1" u="sng" dirty="0"/>
              <a:t>AND</a:t>
            </a:r>
          </a:p>
          <a:p>
            <a:pPr algn="ctr"/>
            <a:r>
              <a:rPr lang="en-GB" sz="400" dirty="0"/>
              <a:t>1 inhalation as required</a:t>
            </a:r>
          </a:p>
        </p:txBody>
      </p:sp>
      <p:sp>
        <p:nvSpPr>
          <p:cNvPr id="253" name="TextBox 252">
            <a:extLst>
              <a:ext uri="{FF2B5EF4-FFF2-40B4-BE49-F238E27FC236}">
                <a16:creationId xmlns:a16="http://schemas.microsoft.com/office/drawing/2014/main" id="{64813B39-2D4E-98F8-49C8-3696AB2ACFB9}"/>
              </a:ext>
            </a:extLst>
          </p:cNvPr>
          <p:cNvSpPr txBox="1"/>
          <p:nvPr/>
        </p:nvSpPr>
        <p:spPr>
          <a:xfrm>
            <a:off x="7726578" y="5730833"/>
            <a:ext cx="529641" cy="400110"/>
          </a:xfrm>
          <a:prstGeom prst="rect">
            <a:avLst/>
          </a:prstGeom>
          <a:noFill/>
        </p:spPr>
        <p:txBody>
          <a:bodyPr wrap="square" rtlCol="0">
            <a:spAutoFit/>
          </a:bodyPr>
          <a:lstStyle/>
          <a:p>
            <a:pPr algn="ctr"/>
            <a:r>
              <a:rPr lang="en-GB" sz="400" dirty="0" err="1"/>
              <a:t>Luforbec</a:t>
            </a:r>
            <a:r>
              <a:rPr lang="en-GB" sz="400" dirty="0"/>
              <a:t> 100/6</a:t>
            </a:r>
          </a:p>
          <a:p>
            <a:pPr algn="ctr"/>
            <a:r>
              <a:rPr lang="en-GB" sz="400" dirty="0"/>
              <a:t>2 inhalations BD</a:t>
            </a:r>
          </a:p>
          <a:p>
            <a:pPr algn="ctr"/>
            <a:r>
              <a:rPr lang="en-GB" sz="400" b="1" u="sng" dirty="0"/>
              <a:t>AND</a:t>
            </a:r>
          </a:p>
          <a:p>
            <a:pPr algn="ctr"/>
            <a:r>
              <a:rPr lang="en-GB" sz="400" dirty="0"/>
              <a:t>1 inhalation as required</a:t>
            </a:r>
          </a:p>
        </p:txBody>
      </p:sp>
      <p:pic>
        <p:nvPicPr>
          <p:cNvPr id="254" name="Picture 253" descr="Screen Clipping">
            <a:extLst>
              <a:ext uri="{FF2B5EF4-FFF2-40B4-BE49-F238E27FC236}">
                <a16:creationId xmlns:a16="http://schemas.microsoft.com/office/drawing/2014/main" id="{6764CDD7-6307-D6BA-8316-2780AF10058A}"/>
              </a:ext>
            </a:extLst>
          </p:cNvPr>
          <p:cNvPicPr>
            <a:picLocks noChangeAspect="1"/>
          </p:cNvPicPr>
          <p:nvPr/>
        </p:nvPicPr>
        <p:blipFill>
          <a:blip r:embed="rId8"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601259" y="5398421"/>
            <a:ext cx="126154" cy="120669"/>
          </a:xfrm>
          <a:prstGeom prst="rect">
            <a:avLst/>
          </a:prstGeom>
        </p:spPr>
      </p:pic>
      <p:pic>
        <p:nvPicPr>
          <p:cNvPr id="255" name="Picture 254" descr="Screen Clipping">
            <a:extLst>
              <a:ext uri="{FF2B5EF4-FFF2-40B4-BE49-F238E27FC236}">
                <a16:creationId xmlns:a16="http://schemas.microsoft.com/office/drawing/2014/main" id="{C907456F-D32A-038F-6BF4-8643A3A4ECF0}"/>
              </a:ext>
            </a:extLst>
          </p:cNvPr>
          <p:cNvPicPr>
            <a:picLocks noChangeAspect="1"/>
          </p:cNvPicPr>
          <p:nvPr/>
        </p:nvPicPr>
        <p:blipFill>
          <a:blip r:embed="rId12" cstate="hqprint">
            <a:extLst>
              <a:ext uri="{28A0092B-C50C-407E-A947-70E740481C1C}">
                <a14:useLocalDpi xmlns:a14="http://schemas.microsoft.com/office/drawing/2010/main" val="0"/>
              </a:ext>
            </a:extLst>
          </a:blip>
          <a:stretch>
            <a:fillRect/>
          </a:stretch>
        </p:blipFill>
        <p:spPr>
          <a:xfrm>
            <a:off x="6619334" y="5429320"/>
            <a:ext cx="140770" cy="326985"/>
          </a:xfrm>
          <a:prstGeom prst="rect">
            <a:avLst/>
          </a:prstGeom>
        </p:spPr>
      </p:pic>
      <p:sp>
        <p:nvSpPr>
          <p:cNvPr id="256" name="TextBox 255">
            <a:extLst>
              <a:ext uri="{FF2B5EF4-FFF2-40B4-BE49-F238E27FC236}">
                <a16:creationId xmlns:a16="http://schemas.microsoft.com/office/drawing/2014/main" id="{1064E8F9-59A5-BF5A-A3AC-44539F542106}"/>
              </a:ext>
            </a:extLst>
          </p:cNvPr>
          <p:cNvSpPr txBox="1"/>
          <p:nvPr/>
        </p:nvSpPr>
        <p:spPr>
          <a:xfrm>
            <a:off x="6356384" y="5734886"/>
            <a:ext cx="627768" cy="400110"/>
          </a:xfrm>
          <a:prstGeom prst="rect">
            <a:avLst/>
          </a:prstGeom>
          <a:noFill/>
        </p:spPr>
        <p:txBody>
          <a:bodyPr wrap="square" rtlCol="0">
            <a:spAutoFit/>
          </a:bodyPr>
          <a:lstStyle/>
          <a:p>
            <a:pPr algn="ctr"/>
            <a:r>
              <a:rPr lang="en-GB" sz="400" dirty="0"/>
              <a:t>Symbicort 200/6</a:t>
            </a:r>
          </a:p>
          <a:p>
            <a:pPr algn="ctr"/>
            <a:r>
              <a:rPr lang="en-GB" sz="400" dirty="0"/>
              <a:t>2 </a:t>
            </a:r>
            <a:r>
              <a:rPr lang="en-GB" sz="400" dirty="0" err="1"/>
              <a:t>inhalationa</a:t>
            </a:r>
            <a:r>
              <a:rPr lang="en-GB" sz="400" dirty="0"/>
              <a:t> BD</a:t>
            </a:r>
          </a:p>
          <a:p>
            <a:pPr algn="ctr"/>
            <a:r>
              <a:rPr lang="en-GB" sz="400" dirty="0"/>
              <a:t> </a:t>
            </a:r>
            <a:r>
              <a:rPr lang="en-GB" sz="400" b="1" u="sng" dirty="0"/>
              <a:t>AND</a:t>
            </a:r>
            <a:endParaRPr lang="en-GB" sz="400" dirty="0"/>
          </a:p>
          <a:p>
            <a:pPr algn="ctr"/>
            <a:r>
              <a:rPr lang="en-GB" sz="400" dirty="0"/>
              <a:t>1 inhalation as required </a:t>
            </a:r>
          </a:p>
        </p:txBody>
      </p:sp>
      <p:pic>
        <p:nvPicPr>
          <p:cNvPr id="257" name="Picture 256" descr="Screen Clipping">
            <a:extLst>
              <a:ext uri="{FF2B5EF4-FFF2-40B4-BE49-F238E27FC236}">
                <a16:creationId xmlns:a16="http://schemas.microsoft.com/office/drawing/2014/main" id="{7606D76D-BAD2-0312-177B-EB73474229DE}"/>
              </a:ext>
            </a:extLst>
          </p:cNvPr>
          <p:cNvPicPr>
            <a:picLocks noChangeAspect="1"/>
          </p:cNvPicPr>
          <p:nvPr/>
        </p:nvPicPr>
        <p:blipFill>
          <a:blip r:embed="rId8"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783924" y="5397402"/>
            <a:ext cx="126154" cy="120669"/>
          </a:xfrm>
          <a:prstGeom prst="rect">
            <a:avLst/>
          </a:prstGeom>
        </p:spPr>
      </p:pic>
      <p:pic>
        <p:nvPicPr>
          <p:cNvPr id="258" name="Picture 257" descr="Screen Clipping">
            <a:extLst>
              <a:ext uri="{FF2B5EF4-FFF2-40B4-BE49-F238E27FC236}">
                <a16:creationId xmlns:a16="http://schemas.microsoft.com/office/drawing/2014/main" id="{4430EA40-941D-62B2-8F2E-FB4C58DB958C}"/>
              </a:ext>
            </a:extLst>
          </p:cNvPr>
          <p:cNvPicPr>
            <a:picLocks noChangeAspect="1"/>
          </p:cNvPicPr>
          <p:nvPr/>
        </p:nvPicPr>
        <p:blipFill>
          <a:blip r:embed="rId13"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987354" y="5431393"/>
            <a:ext cx="246186" cy="336189"/>
          </a:xfrm>
          <a:prstGeom prst="rect">
            <a:avLst/>
          </a:prstGeom>
        </p:spPr>
      </p:pic>
      <p:sp>
        <p:nvSpPr>
          <p:cNvPr id="259" name="TextBox 258">
            <a:extLst>
              <a:ext uri="{FF2B5EF4-FFF2-40B4-BE49-F238E27FC236}">
                <a16:creationId xmlns:a16="http://schemas.microsoft.com/office/drawing/2014/main" id="{E654A783-A797-A32D-CAF7-B2BC9691DE52}"/>
              </a:ext>
            </a:extLst>
          </p:cNvPr>
          <p:cNvSpPr txBox="1"/>
          <p:nvPr/>
        </p:nvSpPr>
        <p:spPr>
          <a:xfrm>
            <a:off x="6818685" y="5727626"/>
            <a:ext cx="533800" cy="400110"/>
          </a:xfrm>
          <a:prstGeom prst="rect">
            <a:avLst/>
          </a:prstGeom>
          <a:noFill/>
        </p:spPr>
        <p:txBody>
          <a:bodyPr wrap="square" rtlCol="0">
            <a:spAutoFit/>
          </a:bodyPr>
          <a:lstStyle/>
          <a:p>
            <a:pPr algn="ctr"/>
            <a:r>
              <a:rPr lang="en-GB" sz="400" dirty="0" err="1"/>
              <a:t>Fobumix</a:t>
            </a:r>
            <a:r>
              <a:rPr lang="en-GB" sz="400" dirty="0"/>
              <a:t> 160/4.5</a:t>
            </a:r>
          </a:p>
          <a:p>
            <a:pPr algn="ctr"/>
            <a:r>
              <a:rPr lang="en-GB" sz="400" dirty="0"/>
              <a:t>2 inhalations BD </a:t>
            </a:r>
            <a:r>
              <a:rPr lang="en-GB" sz="400" b="1" u="sng" dirty="0"/>
              <a:t>AND</a:t>
            </a:r>
          </a:p>
          <a:p>
            <a:pPr algn="ctr"/>
            <a:r>
              <a:rPr lang="en-GB" sz="400" dirty="0"/>
              <a:t>1 inhalation as required</a:t>
            </a:r>
          </a:p>
        </p:txBody>
      </p:sp>
      <p:pic>
        <p:nvPicPr>
          <p:cNvPr id="260" name="Picture 259" descr="Screen Clipping">
            <a:extLst>
              <a:ext uri="{FF2B5EF4-FFF2-40B4-BE49-F238E27FC236}">
                <a16:creationId xmlns:a16="http://schemas.microsoft.com/office/drawing/2014/main" id="{2E07F9EE-AD9E-208B-CD13-36CAA8F70614}"/>
              </a:ext>
            </a:extLst>
          </p:cNvPr>
          <p:cNvPicPr>
            <a:picLocks noChangeAspect="1"/>
          </p:cNvPicPr>
          <p:nvPr/>
        </p:nvPicPr>
        <p:blipFill>
          <a:blip r:embed="rId8"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149871" y="5390142"/>
            <a:ext cx="126154" cy="120669"/>
          </a:xfrm>
          <a:prstGeom prst="rect">
            <a:avLst/>
          </a:prstGeom>
        </p:spPr>
      </p:pic>
      <p:pic>
        <p:nvPicPr>
          <p:cNvPr id="261" name="Picture 260" descr="Screen Clipping">
            <a:extLst>
              <a:ext uri="{FF2B5EF4-FFF2-40B4-BE49-F238E27FC236}">
                <a16:creationId xmlns:a16="http://schemas.microsoft.com/office/drawing/2014/main" id="{E6DCE829-EF9B-FE33-915B-8E55B21A1957}"/>
              </a:ext>
            </a:extLst>
          </p:cNvPr>
          <p:cNvPicPr>
            <a:picLocks noChangeAspect="1"/>
          </p:cNvPicPr>
          <p:nvPr/>
        </p:nvPicPr>
        <p:blipFill>
          <a:blip r:embed="rId12" cstate="hqprint">
            <a:extLst>
              <a:ext uri="{28A0092B-C50C-407E-A947-70E740481C1C}">
                <a14:useLocalDpi xmlns:a14="http://schemas.microsoft.com/office/drawing/2010/main" val="0"/>
              </a:ext>
            </a:extLst>
          </a:blip>
          <a:stretch>
            <a:fillRect/>
          </a:stretch>
        </p:blipFill>
        <p:spPr>
          <a:xfrm>
            <a:off x="1510992" y="4751594"/>
            <a:ext cx="140770" cy="326985"/>
          </a:xfrm>
          <a:prstGeom prst="rect">
            <a:avLst/>
          </a:prstGeom>
        </p:spPr>
      </p:pic>
      <p:sp>
        <p:nvSpPr>
          <p:cNvPr id="262" name="TextBox 261">
            <a:extLst>
              <a:ext uri="{FF2B5EF4-FFF2-40B4-BE49-F238E27FC236}">
                <a16:creationId xmlns:a16="http://schemas.microsoft.com/office/drawing/2014/main" id="{B60E322C-ABC3-5B95-4858-6B2FA8D9D65F}"/>
              </a:ext>
            </a:extLst>
          </p:cNvPr>
          <p:cNvSpPr txBox="1"/>
          <p:nvPr/>
        </p:nvSpPr>
        <p:spPr>
          <a:xfrm>
            <a:off x="1261843" y="5057090"/>
            <a:ext cx="627768" cy="276999"/>
          </a:xfrm>
          <a:prstGeom prst="rect">
            <a:avLst/>
          </a:prstGeom>
          <a:noFill/>
        </p:spPr>
        <p:txBody>
          <a:bodyPr wrap="square" rtlCol="0">
            <a:spAutoFit/>
          </a:bodyPr>
          <a:lstStyle/>
          <a:p>
            <a:pPr algn="ctr"/>
            <a:r>
              <a:rPr lang="en-GB" sz="400" dirty="0"/>
              <a:t>Symbicort 200/6</a:t>
            </a:r>
          </a:p>
          <a:p>
            <a:pPr algn="ctr"/>
            <a:r>
              <a:rPr lang="en-GB" sz="400" dirty="0"/>
              <a:t>1 inhalation </a:t>
            </a:r>
          </a:p>
          <a:p>
            <a:pPr algn="ctr"/>
            <a:r>
              <a:rPr lang="en-GB" sz="400" dirty="0"/>
              <a:t>as required </a:t>
            </a:r>
          </a:p>
        </p:txBody>
      </p:sp>
      <p:pic>
        <p:nvPicPr>
          <p:cNvPr id="263" name="Picture 262" descr="Screen Clipping">
            <a:extLst>
              <a:ext uri="{FF2B5EF4-FFF2-40B4-BE49-F238E27FC236}">
                <a16:creationId xmlns:a16="http://schemas.microsoft.com/office/drawing/2014/main" id="{126A985A-0897-75A2-21D6-B4258915A64F}"/>
              </a:ext>
            </a:extLst>
          </p:cNvPr>
          <p:cNvPicPr>
            <a:picLocks noChangeAspect="1"/>
          </p:cNvPicPr>
          <p:nvPr/>
        </p:nvPicPr>
        <p:blipFill>
          <a:blip r:embed="rId8"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67177" y="4653477"/>
            <a:ext cx="126154" cy="120669"/>
          </a:xfrm>
          <a:prstGeom prst="rect">
            <a:avLst/>
          </a:prstGeom>
        </p:spPr>
      </p:pic>
      <p:pic>
        <p:nvPicPr>
          <p:cNvPr id="267" name="Picture 266" descr="Screen Clipping">
            <a:extLst>
              <a:ext uri="{FF2B5EF4-FFF2-40B4-BE49-F238E27FC236}">
                <a16:creationId xmlns:a16="http://schemas.microsoft.com/office/drawing/2014/main" id="{1ABDE932-986D-F3E6-60B1-8843A360485C}"/>
              </a:ext>
            </a:extLst>
          </p:cNvPr>
          <p:cNvPicPr>
            <a:picLocks noChangeAspect="1"/>
          </p:cNvPicPr>
          <p:nvPr/>
        </p:nvPicPr>
        <p:blipFill>
          <a:blip r:embed="rId12" cstate="hqprint">
            <a:extLst>
              <a:ext uri="{28A0092B-C50C-407E-A947-70E740481C1C}">
                <a14:useLocalDpi xmlns:a14="http://schemas.microsoft.com/office/drawing/2010/main" val="0"/>
              </a:ext>
            </a:extLst>
          </a:blip>
          <a:stretch>
            <a:fillRect/>
          </a:stretch>
        </p:blipFill>
        <p:spPr>
          <a:xfrm>
            <a:off x="4884212" y="4699926"/>
            <a:ext cx="140770" cy="326985"/>
          </a:xfrm>
          <a:prstGeom prst="rect">
            <a:avLst/>
          </a:prstGeom>
        </p:spPr>
      </p:pic>
      <p:sp>
        <p:nvSpPr>
          <p:cNvPr id="268" name="TextBox 267">
            <a:extLst>
              <a:ext uri="{FF2B5EF4-FFF2-40B4-BE49-F238E27FC236}">
                <a16:creationId xmlns:a16="http://schemas.microsoft.com/office/drawing/2014/main" id="{4DEDE565-BF0B-9893-029B-DE6F26F8F12E}"/>
              </a:ext>
            </a:extLst>
          </p:cNvPr>
          <p:cNvSpPr txBox="1"/>
          <p:nvPr/>
        </p:nvSpPr>
        <p:spPr>
          <a:xfrm>
            <a:off x="4621262" y="5005492"/>
            <a:ext cx="627768" cy="400110"/>
          </a:xfrm>
          <a:prstGeom prst="rect">
            <a:avLst/>
          </a:prstGeom>
          <a:noFill/>
        </p:spPr>
        <p:txBody>
          <a:bodyPr wrap="square" rtlCol="0">
            <a:spAutoFit/>
          </a:bodyPr>
          <a:lstStyle/>
          <a:p>
            <a:pPr algn="ctr"/>
            <a:r>
              <a:rPr lang="en-GB" sz="400" dirty="0" err="1"/>
              <a:t>Symbicort</a:t>
            </a:r>
            <a:r>
              <a:rPr lang="en-GB" sz="400" dirty="0"/>
              <a:t> 200/6</a:t>
            </a:r>
          </a:p>
          <a:p>
            <a:pPr algn="ctr"/>
            <a:r>
              <a:rPr lang="en-GB" sz="400" dirty="0"/>
              <a:t>1 inhalation BD</a:t>
            </a:r>
          </a:p>
          <a:p>
            <a:pPr algn="ctr"/>
            <a:r>
              <a:rPr lang="en-GB" sz="400" dirty="0"/>
              <a:t> </a:t>
            </a:r>
            <a:r>
              <a:rPr lang="en-GB" sz="400" b="1" u="sng" dirty="0"/>
              <a:t>AND</a:t>
            </a:r>
            <a:endParaRPr lang="en-GB" sz="400" dirty="0"/>
          </a:p>
          <a:p>
            <a:pPr algn="ctr"/>
            <a:r>
              <a:rPr lang="en-GB" sz="400" dirty="0"/>
              <a:t>1 inhalation as required </a:t>
            </a:r>
          </a:p>
        </p:txBody>
      </p:sp>
      <p:pic>
        <p:nvPicPr>
          <p:cNvPr id="269" name="Picture 268" descr="Screen Clipping">
            <a:extLst>
              <a:ext uri="{FF2B5EF4-FFF2-40B4-BE49-F238E27FC236}">
                <a16:creationId xmlns:a16="http://schemas.microsoft.com/office/drawing/2014/main" id="{819A3EC3-A199-8FD3-3909-7E97BBE22543}"/>
              </a:ext>
            </a:extLst>
          </p:cNvPr>
          <p:cNvPicPr>
            <a:picLocks noChangeAspect="1"/>
          </p:cNvPicPr>
          <p:nvPr/>
        </p:nvPicPr>
        <p:blipFill>
          <a:blip r:embed="rId13"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252232" y="4701999"/>
            <a:ext cx="246186" cy="336189"/>
          </a:xfrm>
          <a:prstGeom prst="rect">
            <a:avLst/>
          </a:prstGeom>
        </p:spPr>
      </p:pic>
      <p:sp>
        <p:nvSpPr>
          <p:cNvPr id="270" name="TextBox 269">
            <a:extLst>
              <a:ext uri="{FF2B5EF4-FFF2-40B4-BE49-F238E27FC236}">
                <a16:creationId xmlns:a16="http://schemas.microsoft.com/office/drawing/2014/main" id="{E3CB9F34-D8F5-042A-A128-8C4C7F4B604D}"/>
              </a:ext>
            </a:extLst>
          </p:cNvPr>
          <p:cNvSpPr txBox="1"/>
          <p:nvPr/>
        </p:nvSpPr>
        <p:spPr>
          <a:xfrm>
            <a:off x="5083563" y="4998232"/>
            <a:ext cx="533800" cy="400110"/>
          </a:xfrm>
          <a:prstGeom prst="rect">
            <a:avLst/>
          </a:prstGeom>
          <a:noFill/>
        </p:spPr>
        <p:txBody>
          <a:bodyPr wrap="square" rtlCol="0">
            <a:spAutoFit/>
          </a:bodyPr>
          <a:lstStyle/>
          <a:p>
            <a:pPr algn="ctr"/>
            <a:r>
              <a:rPr lang="en-GB" sz="400" dirty="0" err="1"/>
              <a:t>Fobumix</a:t>
            </a:r>
            <a:r>
              <a:rPr lang="en-GB" sz="400" dirty="0"/>
              <a:t> 160/4.5</a:t>
            </a:r>
          </a:p>
          <a:p>
            <a:pPr algn="ctr"/>
            <a:r>
              <a:rPr lang="en-GB" sz="400" dirty="0"/>
              <a:t>1 inhalation BD </a:t>
            </a:r>
            <a:r>
              <a:rPr lang="en-GB" sz="400" b="1" u="sng" dirty="0"/>
              <a:t>AND</a:t>
            </a:r>
          </a:p>
          <a:p>
            <a:pPr algn="ctr"/>
            <a:r>
              <a:rPr lang="en-GB" sz="400" dirty="0"/>
              <a:t>1 inhalation as required</a:t>
            </a:r>
          </a:p>
        </p:txBody>
      </p:sp>
      <p:pic>
        <p:nvPicPr>
          <p:cNvPr id="271" name="Picture 270" descr="Screen Clipping">
            <a:extLst>
              <a:ext uri="{FF2B5EF4-FFF2-40B4-BE49-F238E27FC236}">
                <a16:creationId xmlns:a16="http://schemas.microsoft.com/office/drawing/2014/main" id="{21109BBC-6475-D8D8-8D9F-A03C4EB6B877}"/>
              </a:ext>
            </a:extLst>
          </p:cNvPr>
          <p:cNvPicPr>
            <a:picLocks noChangeAspect="1"/>
          </p:cNvPicPr>
          <p:nvPr/>
        </p:nvPicPr>
        <p:blipFill>
          <a:blip r:embed="rId8"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414749" y="4660748"/>
            <a:ext cx="126154" cy="120669"/>
          </a:xfrm>
          <a:prstGeom prst="rect">
            <a:avLst/>
          </a:prstGeom>
        </p:spPr>
      </p:pic>
      <p:pic>
        <p:nvPicPr>
          <p:cNvPr id="273" name="Picture 272" descr="Screen Clipping">
            <a:extLst>
              <a:ext uri="{FF2B5EF4-FFF2-40B4-BE49-F238E27FC236}">
                <a16:creationId xmlns:a16="http://schemas.microsoft.com/office/drawing/2014/main" id="{8785465A-9DA9-CF13-1A1E-84B036A147D6}"/>
              </a:ext>
            </a:extLst>
          </p:cNvPr>
          <p:cNvPicPr>
            <a:picLocks noChangeAspect="1"/>
          </p:cNvPicPr>
          <p:nvPr/>
        </p:nvPicPr>
        <p:blipFill>
          <a:blip r:embed="rId12" cstate="hqprint">
            <a:extLst>
              <a:ext uri="{28A0092B-C50C-407E-A947-70E740481C1C}">
                <a14:useLocalDpi xmlns:a14="http://schemas.microsoft.com/office/drawing/2010/main" val="0"/>
              </a:ext>
            </a:extLst>
          </a:blip>
          <a:stretch>
            <a:fillRect/>
          </a:stretch>
        </p:blipFill>
        <p:spPr>
          <a:xfrm>
            <a:off x="6623045" y="4708987"/>
            <a:ext cx="140770" cy="326985"/>
          </a:xfrm>
          <a:prstGeom prst="rect">
            <a:avLst/>
          </a:prstGeom>
        </p:spPr>
      </p:pic>
      <p:sp>
        <p:nvSpPr>
          <p:cNvPr id="274" name="TextBox 273">
            <a:extLst>
              <a:ext uri="{FF2B5EF4-FFF2-40B4-BE49-F238E27FC236}">
                <a16:creationId xmlns:a16="http://schemas.microsoft.com/office/drawing/2014/main" id="{75703A62-2E1D-C341-3766-D6A391CF77C5}"/>
              </a:ext>
            </a:extLst>
          </p:cNvPr>
          <p:cNvSpPr txBox="1"/>
          <p:nvPr/>
        </p:nvSpPr>
        <p:spPr>
          <a:xfrm>
            <a:off x="6360095" y="5014553"/>
            <a:ext cx="627768" cy="400110"/>
          </a:xfrm>
          <a:prstGeom prst="rect">
            <a:avLst/>
          </a:prstGeom>
          <a:noFill/>
        </p:spPr>
        <p:txBody>
          <a:bodyPr wrap="square" rtlCol="0">
            <a:spAutoFit/>
          </a:bodyPr>
          <a:lstStyle/>
          <a:p>
            <a:pPr algn="ctr"/>
            <a:r>
              <a:rPr lang="en-GB" sz="400" dirty="0"/>
              <a:t>Symbicort 200/6</a:t>
            </a:r>
          </a:p>
          <a:p>
            <a:pPr algn="ctr"/>
            <a:r>
              <a:rPr lang="en-GB" sz="400" dirty="0"/>
              <a:t>2 </a:t>
            </a:r>
            <a:r>
              <a:rPr lang="en-GB" sz="400" dirty="0" err="1"/>
              <a:t>inhalationa</a:t>
            </a:r>
            <a:r>
              <a:rPr lang="en-GB" sz="400" dirty="0"/>
              <a:t> BD</a:t>
            </a:r>
          </a:p>
          <a:p>
            <a:pPr algn="ctr"/>
            <a:r>
              <a:rPr lang="en-GB" sz="400" dirty="0"/>
              <a:t> </a:t>
            </a:r>
            <a:r>
              <a:rPr lang="en-GB" sz="400" b="1" u="sng" dirty="0"/>
              <a:t>AND</a:t>
            </a:r>
            <a:endParaRPr lang="en-GB" sz="400" dirty="0"/>
          </a:p>
          <a:p>
            <a:pPr algn="ctr"/>
            <a:r>
              <a:rPr lang="en-GB" sz="400" dirty="0"/>
              <a:t>1 inhalation as required </a:t>
            </a:r>
          </a:p>
        </p:txBody>
      </p:sp>
      <p:pic>
        <p:nvPicPr>
          <p:cNvPr id="275" name="Picture 274" descr="Screen Clipping">
            <a:extLst>
              <a:ext uri="{FF2B5EF4-FFF2-40B4-BE49-F238E27FC236}">
                <a16:creationId xmlns:a16="http://schemas.microsoft.com/office/drawing/2014/main" id="{FC9AE0F9-38D9-5F27-D5EC-B80485D30B8B}"/>
              </a:ext>
            </a:extLst>
          </p:cNvPr>
          <p:cNvPicPr>
            <a:picLocks noChangeAspect="1"/>
          </p:cNvPicPr>
          <p:nvPr/>
        </p:nvPicPr>
        <p:blipFill>
          <a:blip r:embed="rId8"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787635" y="4677069"/>
            <a:ext cx="126154" cy="120669"/>
          </a:xfrm>
          <a:prstGeom prst="rect">
            <a:avLst/>
          </a:prstGeom>
        </p:spPr>
      </p:pic>
      <p:pic>
        <p:nvPicPr>
          <p:cNvPr id="276" name="Picture 275" descr="Screen Clipping">
            <a:extLst>
              <a:ext uri="{FF2B5EF4-FFF2-40B4-BE49-F238E27FC236}">
                <a16:creationId xmlns:a16="http://schemas.microsoft.com/office/drawing/2014/main" id="{85C6FD8D-01F0-4856-7769-415E6C17B3C8}"/>
              </a:ext>
            </a:extLst>
          </p:cNvPr>
          <p:cNvPicPr>
            <a:picLocks noChangeAspect="1"/>
          </p:cNvPicPr>
          <p:nvPr/>
        </p:nvPicPr>
        <p:blipFill>
          <a:blip r:embed="rId13"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991065" y="4711060"/>
            <a:ext cx="246186" cy="336189"/>
          </a:xfrm>
          <a:prstGeom prst="rect">
            <a:avLst/>
          </a:prstGeom>
        </p:spPr>
      </p:pic>
      <p:sp>
        <p:nvSpPr>
          <p:cNvPr id="277" name="TextBox 276">
            <a:extLst>
              <a:ext uri="{FF2B5EF4-FFF2-40B4-BE49-F238E27FC236}">
                <a16:creationId xmlns:a16="http://schemas.microsoft.com/office/drawing/2014/main" id="{B4798BCE-0742-A370-2B6D-943199F0367D}"/>
              </a:ext>
            </a:extLst>
          </p:cNvPr>
          <p:cNvSpPr txBox="1"/>
          <p:nvPr/>
        </p:nvSpPr>
        <p:spPr>
          <a:xfrm>
            <a:off x="6822396" y="5007293"/>
            <a:ext cx="533800" cy="400110"/>
          </a:xfrm>
          <a:prstGeom prst="rect">
            <a:avLst/>
          </a:prstGeom>
          <a:noFill/>
        </p:spPr>
        <p:txBody>
          <a:bodyPr wrap="square" rtlCol="0">
            <a:spAutoFit/>
          </a:bodyPr>
          <a:lstStyle/>
          <a:p>
            <a:pPr algn="ctr"/>
            <a:r>
              <a:rPr lang="en-GB" sz="400" dirty="0" err="1"/>
              <a:t>Fobumix</a:t>
            </a:r>
            <a:r>
              <a:rPr lang="en-GB" sz="400" dirty="0"/>
              <a:t> 160/4.5</a:t>
            </a:r>
          </a:p>
          <a:p>
            <a:pPr algn="ctr"/>
            <a:r>
              <a:rPr lang="en-GB" sz="400" dirty="0"/>
              <a:t>2 inhalations BD </a:t>
            </a:r>
            <a:r>
              <a:rPr lang="en-GB" sz="400" b="1" u="sng" dirty="0"/>
              <a:t>AND</a:t>
            </a:r>
          </a:p>
          <a:p>
            <a:pPr algn="ctr"/>
            <a:r>
              <a:rPr lang="en-GB" sz="400" dirty="0"/>
              <a:t>1 inhalation as required</a:t>
            </a:r>
          </a:p>
        </p:txBody>
      </p:sp>
      <p:pic>
        <p:nvPicPr>
          <p:cNvPr id="278" name="Picture 277" descr="Screen Clipping">
            <a:extLst>
              <a:ext uri="{FF2B5EF4-FFF2-40B4-BE49-F238E27FC236}">
                <a16:creationId xmlns:a16="http://schemas.microsoft.com/office/drawing/2014/main" id="{B54D679F-63BB-145D-0533-399C07820491}"/>
              </a:ext>
            </a:extLst>
          </p:cNvPr>
          <p:cNvPicPr>
            <a:picLocks noChangeAspect="1"/>
          </p:cNvPicPr>
          <p:nvPr/>
        </p:nvPicPr>
        <p:blipFill>
          <a:blip r:embed="rId8"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153582" y="4669809"/>
            <a:ext cx="126154" cy="120669"/>
          </a:xfrm>
          <a:prstGeom prst="rect">
            <a:avLst/>
          </a:prstGeom>
        </p:spPr>
      </p:pic>
      <p:sp>
        <p:nvSpPr>
          <p:cNvPr id="285" name="TextBox 284">
            <a:extLst>
              <a:ext uri="{FF2B5EF4-FFF2-40B4-BE49-F238E27FC236}">
                <a16:creationId xmlns:a16="http://schemas.microsoft.com/office/drawing/2014/main" id="{839E216D-AAC5-6967-DFF3-7707FEE71DBF}"/>
              </a:ext>
            </a:extLst>
          </p:cNvPr>
          <p:cNvSpPr txBox="1"/>
          <p:nvPr/>
        </p:nvSpPr>
        <p:spPr>
          <a:xfrm>
            <a:off x="2135503" y="4562495"/>
            <a:ext cx="768773" cy="1569660"/>
          </a:xfrm>
          <a:prstGeom prst="rect">
            <a:avLst/>
          </a:prstGeom>
          <a:noFill/>
        </p:spPr>
        <p:txBody>
          <a:bodyPr wrap="square" rtlCol="0">
            <a:spAutoFit/>
          </a:bodyPr>
          <a:lstStyle/>
          <a:p>
            <a:pPr algn="ctr"/>
            <a:r>
              <a:rPr lang="en-US" sz="600" dirty="0"/>
              <a:t>Only certain ICS-formoterol inhalers are licensed for use as ‘as-needed’ AIR, without additional maintenance doses. Use of other off-label ICS-formoterol inhalers (see MART sections) can be considered when licensed options are unsuitable. </a:t>
            </a:r>
          </a:p>
        </p:txBody>
      </p:sp>
      <p:sp>
        <p:nvSpPr>
          <p:cNvPr id="289" name="Rounded Rectangle 288">
            <a:extLst>
              <a:ext uri="{FF2B5EF4-FFF2-40B4-BE49-F238E27FC236}">
                <a16:creationId xmlns:a16="http://schemas.microsoft.com/office/drawing/2014/main" id="{63C86E4E-C83E-7CEE-CC65-D8A327074A1E}"/>
              </a:ext>
            </a:extLst>
          </p:cNvPr>
          <p:cNvSpPr/>
          <p:nvPr/>
        </p:nvSpPr>
        <p:spPr>
          <a:xfrm>
            <a:off x="2967702" y="1189091"/>
            <a:ext cx="1610720" cy="796456"/>
          </a:xfrm>
          <a:prstGeom prst="roundRect">
            <a:avLst>
              <a:gd name="adj" fmla="val 7479"/>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rPr>
              <a:t>Start here if:</a:t>
            </a:r>
          </a:p>
          <a:p>
            <a:r>
              <a:rPr lang="en-US" sz="1000" dirty="0">
                <a:solidFill>
                  <a:schemeClr val="tx1"/>
                </a:solidFill>
              </a:rPr>
              <a:t>- </a:t>
            </a:r>
            <a:r>
              <a:rPr lang="en-US" sz="800" dirty="0">
                <a:solidFill>
                  <a:schemeClr val="tx1"/>
                </a:solidFill>
              </a:rPr>
              <a:t>Newly diagnosed asthma with symptoms less than daily and no night-time symptoms. </a:t>
            </a:r>
            <a:r>
              <a:rPr lang="en-US" sz="800" b="1" u="sng" dirty="0">
                <a:solidFill>
                  <a:schemeClr val="tx1"/>
                </a:solidFill>
              </a:rPr>
              <a:t>OR</a:t>
            </a:r>
            <a:endParaRPr lang="en-US" sz="800" dirty="0">
              <a:solidFill>
                <a:schemeClr val="tx1"/>
              </a:solidFill>
            </a:endParaRPr>
          </a:p>
          <a:p>
            <a:r>
              <a:rPr lang="en-US" sz="800" dirty="0">
                <a:solidFill>
                  <a:schemeClr val="tx1"/>
                </a:solidFill>
              </a:rPr>
              <a:t>- Asthma and prescribed SABA-reliever only</a:t>
            </a:r>
            <a:endParaRPr lang="en-US" sz="1000" dirty="0">
              <a:solidFill>
                <a:schemeClr val="tx1"/>
              </a:solidFill>
            </a:endParaRPr>
          </a:p>
        </p:txBody>
      </p:sp>
      <p:cxnSp>
        <p:nvCxnSpPr>
          <p:cNvPr id="291" name="Straight Arrow Connector 290">
            <a:extLst>
              <a:ext uri="{FF2B5EF4-FFF2-40B4-BE49-F238E27FC236}">
                <a16:creationId xmlns:a16="http://schemas.microsoft.com/office/drawing/2014/main" id="{DF594C50-151B-3101-19DF-FBF00240AC7D}"/>
              </a:ext>
            </a:extLst>
          </p:cNvPr>
          <p:cNvCxnSpPr>
            <a:cxnSpLocks/>
            <a:stCxn id="289" idx="2"/>
            <a:endCxn id="18" idx="0"/>
          </p:cNvCxnSpPr>
          <p:nvPr/>
        </p:nvCxnSpPr>
        <p:spPr>
          <a:xfrm flipH="1">
            <a:off x="3772792" y="1985547"/>
            <a:ext cx="270" cy="409353"/>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295" name="Rounded Rectangle 294">
            <a:extLst>
              <a:ext uri="{FF2B5EF4-FFF2-40B4-BE49-F238E27FC236}">
                <a16:creationId xmlns:a16="http://schemas.microsoft.com/office/drawing/2014/main" id="{D1200C0D-D705-7D14-0FB3-ABE11595DA9E}"/>
              </a:ext>
            </a:extLst>
          </p:cNvPr>
          <p:cNvSpPr/>
          <p:nvPr/>
        </p:nvSpPr>
        <p:spPr>
          <a:xfrm>
            <a:off x="4729867" y="790227"/>
            <a:ext cx="1610720" cy="994130"/>
          </a:xfrm>
          <a:prstGeom prst="roundRect">
            <a:avLst>
              <a:gd name="adj" fmla="val 6384"/>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rPr>
              <a:t>Start here if:</a:t>
            </a:r>
          </a:p>
          <a:p>
            <a:pPr algn="ctr"/>
            <a:r>
              <a:rPr lang="en-US" sz="1000" dirty="0">
                <a:solidFill>
                  <a:schemeClr val="tx1"/>
                </a:solidFill>
              </a:rPr>
              <a:t>- </a:t>
            </a:r>
            <a:r>
              <a:rPr lang="en-US" sz="800" dirty="0">
                <a:solidFill>
                  <a:schemeClr val="tx1"/>
                </a:solidFill>
              </a:rPr>
              <a:t>Newly diagnosed asthma with daily symptoms, regular night-time symptoms or exacerbations  </a:t>
            </a:r>
            <a:r>
              <a:rPr lang="en-US" sz="800" b="1" u="sng" dirty="0">
                <a:solidFill>
                  <a:schemeClr val="tx1"/>
                </a:solidFill>
              </a:rPr>
              <a:t>OR</a:t>
            </a:r>
            <a:endParaRPr lang="en-US" sz="800" dirty="0">
              <a:solidFill>
                <a:schemeClr val="tx1"/>
              </a:solidFill>
            </a:endParaRPr>
          </a:p>
          <a:p>
            <a:r>
              <a:rPr lang="en-US" sz="800" dirty="0">
                <a:solidFill>
                  <a:schemeClr val="tx1"/>
                </a:solidFill>
              </a:rPr>
              <a:t>- Asthma uncontrolled on low-dose ICS containing regimens. </a:t>
            </a:r>
            <a:endParaRPr lang="en-US" sz="1000" dirty="0">
              <a:solidFill>
                <a:schemeClr val="tx1"/>
              </a:solidFill>
            </a:endParaRPr>
          </a:p>
        </p:txBody>
      </p:sp>
      <p:cxnSp>
        <p:nvCxnSpPr>
          <p:cNvPr id="296" name="Straight Arrow Connector 295">
            <a:extLst>
              <a:ext uri="{FF2B5EF4-FFF2-40B4-BE49-F238E27FC236}">
                <a16:creationId xmlns:a16="http://schemas.microsoft.com/office/drawing/2014/main" id="{E9129749-BAAB-4C11-B3EE-2D5F0F1BD34C}"/>
              </a:ext>
            </a:extLst>
          </p:cNvPr>
          <p:cNvCxnSpPr>
            <a:cxnSpLocks/>
            <a:stCxn id="295" idx="2"/>
          </p:cNvCxnSpPr>
          <p:nvPr/>
        </p:nvCxnSpPr>
        <p:spPr>
          <a:xfrm>
            <a:off x="5535227" y="1784357"/>
            <a:ext cx="0" cy="258597"/>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298" name="Rounded Rectangle 297">
            <a:extLst>
              <a:ext uri="{FF2B5EF4-FFF2-40B4-BE49-F238E27FC236}">
                <a16:creationId xmlns:a16="http://schemas.microsoft.com/office/drawing/2014/main" id="{D8CADEC0-0F6B-9EA3-1820-415F28F2EA3D}"/>
              </a:ext>
            </a:extLst>
          </p:cNvPr>
          <p:cNvSpPr/>
          <p:nvPr/>
        </p:nvSpPr>
        <p:spPr>
          <a:xfrm>
            <a:off x="6518067" y="682510"/>
            <a:ext cx="1610720" cy="598996"/>
          </a:xfrm>
          <a:prstGeom prst="roundRect">
            <a:avLst>
              <a:gd name="adj" fmla="val 9391"/>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rPr>
              <a:t>Start here if:</a:t>
            </a:r>
          </a:p>
          <a:p>
            <a:r>
              <a:rPr lang="en-US" sz="1000" dirty="0">
                <a:solidFill>
                  <a:schemeClr val="tx1"/>
                </a:solidFill>
              </a:rPr>
              <a:t>- </a:t>
            </a:r>
            <a:r>
              <a:rPr lang="en-US" sz="800" dirty="0">
                <a:solidFill>
                  <a:schemeClr val="tx1"/>
                </a:solidFill>
              </a:rPr>
              <a:t>Asthma uncontrolled on moderate-dose ICS containing regimens. </a:t>
            </a:r>
            <a:endParaRPr lang="en-US" sz="1000" dirty="0">
              <a:solidFill>
                <a:schemeClr val="tx1"/>
              </a:solidFill>
            </a:endParaRPr>
          </a:p>
        </p:txBody>
      </p:sp>
      <p:cxnSp>
        <p:nvCxnSpPr>
          <p:cNvPr id="299" name="Straight Arrow Connector 298">
            <a:extLst>
              <a:ext uri="{FF2B5EF4-FFF2-40B4-BE49-F238E27FC236}">
                <a16:creationId xmlns:a16="http://schemas.microsoft.com/office/drawing/2014/main" id="{0DE1EF71-AB5E-B145-1A72-F434EF016556}"/>
              </a:ext>
            </a:extLst>
          </p:cNvPr>
          <p:cNvCxnSpPr>
            <a:cxnSpLocks/>
            <a:stCxn id="298" idx="2"/>
            <a:endCxn id="27" idx="0"/>
          </p:cNvCxnSpPr>
          <p:nvPr/>
        </p:nvCxnSpPr>
        <p:spPr>
          <a:xfrm flipH="1">
            <a:off x="7320973" y="1281506"/>
            <a:ext cx="2454" cy="299837"/>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304" name="Rounded Rectangle 303">
            <a:extLst>
              <a:ext uri="{FF2B5EF4-FFF2-40B4-BE49-F238E27FC236}">
                <a16:creationId xmlns:a16="http://schemas.microsoft.com/office/drawing/2014/main" id="{66B579E8-4F66-38F2-06F5-D15F312B9364}"/>
              </a:ext>
            </a:extLst>
          </p:cNvPr>
          <p:cNvSpPr/>
          <p:nvPr/>
        </p:nvSpPr>
        <p:spPr>
          <a:xfrm>
            <a:off x="8306267" y="522577"/>
            <a:ext cx="1521333" cy="455295"/>
          </a:xfrm>
          <a:prstGeom prst="roundRect">
            <a:avLst>
              <a:gd name="adj" fmla="val 7372"/>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rPr>
              <a:t>Start here if:</a:t>
            </a:r>
          </a:p>
          <a:p>
            <a:r>
              <a:rPr lang="en-US" sz="1000" dirty="0">
                <a:solidFill>
                  <a:schemeClr val="tx1"/>
                </a:solidFill>
              </a:rPr>
              <a:t>- </a:t>
            </a:r>
            <a:r>
              <a:rPr lang="en-US" sz="800" dirty="0">
                <a:solidFill>
                  <a:schemeClr val="tx1"/>
                </a:solidFill>
              </a:rPr>
              <a:t>Asthma uncontrolled on high-dose ICS containing regimens</a:t>
            </a:r>
            <a:endParaRPr lang="en-US" sz="1000" dirty="0">
              <a:solidFill>
                <a:schemeClr val="tx1"/>
              </a:solidFill>
            </a:endParaRPr>
          </a:p>
        </p:txBody>
      </p:sp>
      <p:cxnSp>
        <p:nvCxnSpPr>
          <p:cNvPr id="311" name="Straight Arrow Connector 310">
            <a:extLst>
              <a:ext uri="{FF2B5EF4-FFF2-40B4-BE49-F238E27FC236}">
                <a16:creationId xmlns:a16="http://schemas.microsoft.com/office/drawing/2014/main" id="{C38C56FA-32FA-4C3A-B578-0990CE7CF2B5}"/>
              </a:ext>
            </a:extLst>
          </p:cNvPr>
          <p:cNvCxnSpPr>
            <a:cxnSpLocks/>
            <a:endCxn id="102" idx="0"/>
          </p:cNvCxnSpPr>
          <p:nvPr/>
        </p:nvCxnSpPr>
        <p:spPr>
          <a:xfrm flipH="1">
            <a:off x="9065797" y="986680"/>
            <a:ext cx="1136" cy="171712"/>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8" name="Right Arrow 7">
            <a:extLst>
              <a:ext uri="{FF2B5EF4-FFF2-40B4-BE49-F238E27FC236}">
                <a16:creationId xmlns:a16="http://schemas.microsoft.com/office/drawing/2014/main" id="{081B309C-7B53-561B-F803-B8F023765CF8}"/>
              </a:ext>
            </a:extLst>
          </p:cNvPr>
          <p:cNvSpPr/>
          <p:nvPr/>
        </p:nvSpPr>
        <p:spPr>
          <a:xfrm>
            <a:off x="8199621" y="3028272"/>
            <a:ext cx="290775" cy="239191"/>
          </a:xfrm>
          <a:prstGeom prst="rightArrow">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Arrow Connector 34">
            <a:extLst>
              <a:ext uri="{FF2B5EF4-FFF2-40B4-BE49-F238E27FC236}">
                <a16:creationId xmlns:a16="http://schemas.microsoft.com/office/drawing/2014/main" id="{E38E68CB-7FCB-82F7-87D5-BEB0759FC022}"/>
              </a:ext>
            </a:extLst>
          </p:cNvPr>
          <p:cNvCxnSpPr>
            <a:cxnSpLocks/>
          </p:cNvCxnSpPr>
          <p:nvPr/>
        </p:nvCxnSpPr>
        <p:spPr>
          <a:xfrm>
            <a:off x="9072390" y="4853705"/>
            <a:ext cx="1747" cy="252975"/>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15" name="Straight Arrow Connector 114">
            <a:extLst>
              <a:ext uri="{FF2B5EF4-FFF2-40B4-BE49-F238E27FC236}">
                <a16:creationId xmlns:a16="http://schemas.microsoft.com/office/drawing/2014/main" id="{9C6AAE15-56AD-6872-38D5-3A8D3173CD5C}"/>
              </a:ext>
            </a:extLst>
          </p:cNvPr>
          <p:cNvCxnSpPr>
            <a:cxnSpLocks/>
          </p:cNvCxnSpPr>
          <p:nvPr/>
        </p:nvCxnSpPr>
        <p:spPr>
          <a:xfrm flipH="1" flipV="1">
            <a:off x="9072523" y="1468509"/>
            <a:ext cx="658" cy="176107"/>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a:cxnSpLocks/>
          </p:cNvCxnSpPr>
          <p:nvPr/>
        </p:nvCxnSpPr>
        <p:spPr>
          <a:xfrm>
            <a:off x="3062224" y="4440484"/>
            <a:ext cx="4967703" cy="0"/>
          </a:xfrm>
          <a:prstGeom prst="straightConnector1">
            <a:avLst/>
          </a:prstGeom>
          <a:ln w="34925">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12" name="Picture 111" descr="Screen Clipping">
            <a:extLst>
              <a:ext uri="{FF2B5EF4-FFF2-40B4-BE49-F238E27FC236}">
                <a16:creationId xmlns:a16="http://schemas.microsoft.com/office/drawing/2014/main" id="{21109BBC-6475-D8D8-8D9F-A03C4EB6B877}"/>
              </a:ext>
            </a:extLst>
          </p:cNvPr>
          <p:cNvPicPr>
            <a:picLocks noChangeAspect="1"/>
          </p:cNvPicPr>
          <p:nvPr/>
        </p:nvPicPr>
        <p:blipFill>
          <a:blip r:embed="rId8"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019463" y="4668569"/>
            <a:ext cx="126154" cy="120669"/>
          </a:xfrm>
          <a:prstGeom prst="rect">
            <a:avLst/>
          </a:prstGeom>
        </p:spPr>
      </p:pic>
      <p:sp>
        <p:nvSpPr>
          <p:cNvPr id="117" name="TextBox 116">
            <a:extLst>
              <a:ext uri="{FF2B5EF4-FFF2-40B4-BE49-F238E27FC236}">
                <a16:creationId xmlns:a16="http://schemas.microsoft.com/office/drawing/2014/main" id="{71CDDB15-67AC-3673-9BCF-357501E66460}"/>
              </a:ext>
            </a:extLst>
          </p:cNvPr>
          <p:cNvSpPr txBox="1"/>
          <p:nvPr/>
        </p:nvSpPr>
        <p:spPr>
          <a:xfrm>
            <a:off x="5531960" y="4551700"/>
            <a:ext cx="940047" cy="861774"/>
          </a:xfrm>
          <a:prstGeom prst="rect">
            <a:avLst/>
          </a:prstGeom>
          <a:noFill/>
        </p:spPr>
        <p:txBody>
          <a:bodyPr wrap="square" rtlCol="0">
            <a:spAutoFit/>
          </a:bodyPr>
          <a:lstStyle/>
          <a:p>
            <a:pPr algn="ctr"/>
            <a:r>
              <a:rPr lang="en-US" sz="500" dirty="0" err="1"/>
              <a:t>Beclomethasone-formoterol</a:t>
            </a:r>
            <a:r>
              <a:rPr lang="en-US" sz="500" dirty="0"/>
              <a:t> combination inhaler (e.g. </a:t>
            </a:r>
            <a:r>
              <a:rPr lang="en-US" sz="500" dirty="0" err="1"/>
              <a:t>Fostair</a:t>
            </a:r>
            <a:r>
              <a:rPr lang="en-US" sz="500" dirty="0"/>
              <a:t> and </a:t>
            </a:r>
            <a:r>
              <a:rPr lang="en-US" sz="500" dirty="0" err="1"/>
              <a:t>Luforbec</a:t>
            </a:r>
            <a:r>
              <a:rPr lang="en-US" sz="500" dirty="0"/>
              <a:t>) use in people aged 12-18 years would be off-label. Available data suggest an acceptable safety profile and use can be considered where budesonide-formoterol combinations are unsuitable.  </a:t>
            </a:r>
          </a:p>
        </p:txBody>
      </p:sp>
      <p:sp>
        <p:nvSpPr>
          <p:cNvPr id="118" name="TextBox 117">
            <a:extLst>
              <a:ext uri="{FF2B5EF4-FFF2-40B4-BE49-F238E27FC236}">
                <a16:creationId xmlns:a16="http://schemas.microsoft.com/office/drawing/2014/main" id="{71CDDB15-67AC-3673-9BCF-357501E66460}"/>
              </a:ext>
            </a:extLst>
          </p:cNvPr>
          <p:cNvSpPr txBox="1"/>
          <p:nvPr/>
        </p:nvSpPr>
        <p:spPr>
          <a:xfrm>
            <a:off x="7271676" y="4563804"/>
            <a:ext cx="940047" cy="861774"/>
          </a:xfrm>
          <a:prstGeom prst="rect">
            <a:avLst/>
          </a:prstGeom>
          <a:noFill/>
        </p:spPr>
        <p:txBody>
          <a:bodyPr wrap="square" rtlCol="0">
            <a:spAutoFit/>
          </a:bodyPr>
          <a:lstStyle/>
          <a:p>
            <a:pPr algn="ctr"/>
            <a:r>
              <a:rPr lang="en-US" sz="500" dirty="0" err="1"/>
              <a:t>Beclomethasone-formoterol</a:t>
            </a:r>
            <a:r>
              <a:rPr lang="en-US" sz="500" dirty="0"/>
              <a:t> combination inhaler (e.g. </a:t>
            </a:r>
            <a:r>
              <a:rPr lang="en-US" sz="500" dirty="0" err="1"/>
              <a:t>Fostair</a:t>
            </a:r>
            <a:r>
              <a:rPr lang="en-US" sz="500" dirty="0"/>
              <a:t> and </a:t>
            </a:r>
            <a:r>
              <a:rPr lang="en-US" sz="500" dirty="0" err="1"/>
              <a:t>Luforbec</a:t>
            </a:r>
            <a:r>
              <a:rPr lang="en-US" sz="500" dirty="0"/>
              <a:t>) use in people aged 12-18 years would be off-label. Available data suggest an acceptable safety profile and use can be considered where budesonide-formoterol combinations are unsuitable.  </a:t>
            </a:r>
          </a:p>
        </p:txBody>
      </p:sp>
      <p:cxnSp>
        <p:nvCxnSpPr>
          <p:cNvPr id="5" name="Straight Connector 4">
            <a:extLst>
              <a:ext uri="{FF2B5EF4-FFF2-40B4-BE49-F238E27FC236}">
                <a16:creationId xmlns:a16="http://schemas.microsoft.com/office/drawing/2014/main" id="{A7AD8B08-2A15-161F-954B-9F124C2779D0}"/>
              </a:ext>
            </a:extLst>
          </p:cNvPr>
          <p:cNvCxnSpPr>
            <a:cxnSpLocks/>
          </p:cNvCxnSpPr>
          <p:nvPr/>
        </p:nvCxnSpPr>
        <p:spPr>
          <a:xfrm flipV="1">
            <a:off x="2921231" y="5385283"/>
            <a:ext cx="837674" cy="593"/>
          </a:xfrm>
          <a:prstGeom prst="line">
            <a:avLst/>
          </a:prstGeom>
          <a:ln w="9525">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072A19A-2080-471F-8014-CCEE38E974A4}"/>
              </a:ext>
            </a:extLst>
          </p:cNvPr>
          <p:cNvCxnSpPr>
            <a:cxnSpLocks/>
          </p:cNvCxnSpPr>
          <p:nvPr/>
        </p:nvCxnSpPr>
        <p:spPr>
          <a:xfrm>
            <a:off x="4669955" y="5387093"/>
            <a:ext cx="3523617" cy="2865"/>
          </a:xfrm>
          <a:prstGeom prst="line">
            <a:avLst/>
          </a:prstGeom>
          <a:ln w="9525">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23485" y="38305"/>
            <a:ext cx="1260747" cy="4458967"/>
          </a:xfrm>
          <a:prstGeom prst="rect">
            <a:avLst/>
          </a:prstGeom>
          <a:noFill/>
          <a:ln w="254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9" name="Picture 108" descr="Screen Clipping">
            <a:extLst>
              <a:ext uri="{FF2B5EF4-FFF2-40B4-BE49-F238E27FC236}">
                <a16:creationId xmlns:a16="http://schemas.microsoft.com/office/drawing/2014/main" id="{819A3EC3-A199-8FD3-3909-7E97BBE22543}"/>
              </a:ext>
            </a:extLst>
          </p:cNvPr>
          <p:cNvPicPr>
            <a:picLocks noChangeAspect="1"/>
          </p:cNvPicPr>
          <p:nvPr/>
        </p:nvPicPr>
        <p:blipFill>
          <a:blip r:embed="rId13"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859499" y="4743616"/>
            <a:ext cx="246186" cy="336189"/>
          </a:xfrm>
          <a:prstGeom prst="rect">
            <a:avLst/>
          </a:prstGeom>
        </p:spPr>
      </p:pic>
      <p:sp>
        <p:nvSpPr>
          <p:cNvPr id="113" name="TextBox 112">
            <a:extLst>
              <a:ext uri="{FF2B5EF4-FFF2-40B4-BE49-F238E27FC236}">
                <a16:creationId xmlns:a16="http://schemas.microsoft.com/office/drawing/2014/main" id="{E3CB9F34-D8F5-042A-A128-8C4C7F4B604D}"/>
              </a:ext>
            </a:extLst>
          </p:cNvPr>
          <p:cNvSpPr txBox="1"/>
          <p:nvPr/>
        </p:nvSpPr>
        <p:spPr>
          <a:xfrm>
            <a:off x="1711628" y="5059108"/>
            <a:ext cx="533800" cy="276999"/>
          </a:xfrm>
          <a:prstGeom prst="rect">
            <a:avLst/>
          </a:prstGeom>
          <a:noFill/>
        </p:spPr>
        <p:txBody>
          <a:bodyPr wrap="square" rtlCol="0">
            <a:spAutoFit/>
          </a:bodyPr>
          <a:lstStyle/>
          <a:p>
            <a:pPr algn="ctr"/>
            <a:r>
              <a:rPr lang="en-GB" sz="400" dirty="0" err="1"/>
              <a:t>Fobumix</a:t>
            </a:r>
            <a:r>
              <a:rPr lang="en-GB" sz="400" dirty="0"/>
              <a:t> 160/4.5</a:t>
            </a:r>
          </a:p>
          <a:p>
            <a:pPr algn="ctr"/>
            <a:r>
              <a:rPr lang="en-GB" sz="400" dirty="0"/>
              <a:t>1 inhalation as required</a:t>
            </a:r>
          </a:p>
        </p:txBody>
      </p:sp>
      <p:pic>
        <p:nvPicPr>
          <p:cNvPr id="114" name="Picture 113" descr="Screen Clipping">
            <a:extLst>
              <a:ext uri="{FF2B5EF4-FFF2-40B4-BE49-F238E27FC236}">
                <a16:creationId xmlns:a16="http://schemas.microsoft.com/office/drawing/2014/main" id="{21109BBC-6475-D8D8-8D9F-A03C4EB6B877}"/>
              </a:ext>
            </a:extLst>
          </p:cNvPr>
          <p:cNvPicPr>
            <a:picLocks noChangeAspect="1"/>
          </p:cNvPicPr>
          <p:nvPr/>
        </p:nvPicPr>
        <p:blipFill>
          <a:blip r:embed="rId8"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011175" y="4660748"/>
            <a:ext cx="126154" cy="120669"/>
          </a:xfrm>
          <a:prstGeom prst="rect">
            <a:avLst/>
          </a:prstGeom>
        </p:spPr>
      </p:pic>
      <p:pic>
        <p:nvPicPr>
          <p:cNvPr id="121" name="Picture 120" descr="Screen Clipping">
            <a:extLst>
              <a:ext uri="{FF2B5EF4-FFF2-40B4-BE49-F238E27FC236}">
                <a16:creationId xmlns:a16="http://schemas.microsoft.com/office/drawing/2014/main" id="{E6DCE829-EF9B-FE33-915B-8E55B21A1957}"/>
              </a:ext>
            </a:extLst>
          </p:cNvPr>
          <p:cNvPicPr>
            <a:picLocks noChangeAspect="1"/>
          </p:cNvPicPr>
          <p:nvPr/>
        </p:nvPicPr>
        <p:blipFill>
          <a:blip r:embed="rId12" cstate="hqprint">
            <a:extLst>
              <a:ext uri="{28A0092B-C50C-407E-A947-70E740481C1C}">
                <a14:useLocalDpi xmlns:a14="http://schemas.microsoft.com/office/drawing/2010/main" val="0"/>
              </a:ext>
            </a:extLst>
          </a:blip>
          <a:stretch>
            <a:fillRect/>
          </a:stretch>
        </p:blipFill>
        <p:spPr>
          <a:xfrm>
            <a:off x="1510992" y="5514054"/>
            <a:ext cx="140770" cy="326985"/>
          </a:xfrm>
          <a:prstGeom prst="rect">
            <a:avLst/>
          </a:prstGeom>
        </p:spPr>
      </p:pic>
      <p:sp>
        <p:nvSpPr>
          <p:cNvPr id="122" name="TextBox 121">
            <a:extLst>
              <a:ext uri="{FF2B5EF4-FFF2-40B4-BE49-F238E27FC236}">
                <a16:creationId xmlns:a16="http://schemas.microsoft.com/office/drawing/2014/main" id="{B60E322C-ABC3-5B95-4858-6B2FA8D9D65F}"/>
              </a:ext>
            </a:extLst>
          </p:cNvPr>
          <p:cNvSpPr txBox="1"/>
          <p:nvPr/>
        </p:nvSpPr>
        <p:spPr>
          <a:xfrm>
            <a:off x="1261843" y="5819550"/>
            <a:ext cx="627768" cy="276999"/>
          </a:xfrm>
          <a:prstGeom prst="rect">
            <a:avLst/>
          </a:prstGeom>
          <a:noFill/>
        </p:spPr>
        <p:txBody>
          <a:bodyPr wrap="square" rtlCol="0">
            <a:spAutoFit/>
          </a:bodyPr>
          <a:lstStyle/>
          <a:p>
            <a:pPr algn="ctr"/>
            <a:r>
              <a:rPr lang="en-GB" sz="400" dirty="0"/>
              <a:t>Symbicort 200/6</a:t>
            </a:r>
          </a:p>
          <a:p>
            <a:pPr algn="ctr"/>
            <a:r>
              <a:rPr lang="en-GB" sz="400" dirty="0"/>
              <a:t>1 inhalation </a:t>
            </a:r>
          </a:p>
          <a:p>
            <a:pPr algn="ctr"/>
            <a:r>
              <a:rPr lang="en-GB" sz="400" dirty="0"/>
              <a:t>as required </a:t>
            </a:r>
          </a:p>
        </p:txBody>
      </p:sp>
      <p:pic>
        <p:nvPicPr>
          <p:cNvPr id="123" name="Picture 122" descr="Screen Clipping">
            <a:extLst>
              <a:ext uri="{FF2B5EF4-FFF2-40B4-BE49-F238E27FC236}">
                <a16:creationId xmlns:a16="http://schemas.microsoft.com/office/drawing/2014/main" id="{126A985A-0897-75A2-21D6-B4258915A64F}"/>
              </a:ext>
            </a:extLst>
          </p:cNvPr>
          <p:cNvPicPr>
            <a:picLocks noChangeAspect="1"/>
          </p:cNvPicPr>
          <p:nvPr/>
        </p:nvPicPr>
        <p:blipFill>
          <a:blip r:embed="rId8"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667177" y="5415937"/>
            <a:ext cx="126154" cy="120669"/>
          </a:xfrm>
          <a:prstGeom prst="rect">
            <a:avLst/>
          </a:prstGeom>
        </p:spPr>
      </p:pic>
      <p:pic>
        <p:nvPicPr>
          <p:cNvPr id="124" name="Picture 123" descr="Screen Clipping">
            <a:extLst>
              <a:ext uri="{FF2B5EF4-FFF2-40B4-BE49-F238E27FC236}">
                <a16:creationId xmlns:a16="http://schemas.microsoft.com/office/drawing/2014/main" id="{819A3EC3-A199-8FD3-3909-7E97BBE22543}"/>
              </a:ext>
            </a:extLst>
          </p:cNvPr>
          <p:cNvPicPr>
            <a:picLocks noChangeAspect="1"/>
          </p:cNvPicPr>
          <p:nvPr/>
        </p:nvPicPr>
        <p:blipFill>
          <a:blip r:embed="rId13"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859499" y="5506076"/>
            <a:ext cx="246186" cy="336189"/>
          </a:xfrm>
          <a:prstGeom prst="rect">
            <a:avLst/>
          </a:prstGeom>
        </p:spPr>
      </p:pic>
      <p:sp>
        <p:nvSpPr>
          <p:cNvPr id="125" name="TextBox 124">
            <a:extLst>
              <a:ext uri="{FF2B5EF4-FFF2-40B4-BE49-F238E27FC236}">
                <a16:creationId xmlns:a16="http://schemas.microsoft.com/office/drawing/2014/main" id="{E3CB9F34-D8F5-042A-A128-8C4C7F4B604D}"/>
              </a:ext>
            </a:extLst>
          </p:cNvPr>
          <p:cNvSpPr txBox="1"/>
          <p:nvPr/>
        </p:nvSpPr>
        <p:spPr>
          <a:xfrm>
            <a:off x="1711628" y="5821568"/>
            <a:ext cx="533800" cy="276999"/>
          </a:xfrm>
          <a:prstGeom prst="rect">
            <a:avLst/>
          </a:prstGeom>
          <a:noFill/>
        </p:spPr>
        <p:txBody>
          <a:bodyPr wrap="square" rtlCol="0">
            <a:spAutoFit/>
          </a:bodyPr>
          <a:lstStyle/>
          <a:p>
            <a:pPr algn="ctr"/>
            <a:r>
              <a:rPr lang="en-GB" sz="400" dirty="0" err="1"/>
              <a:t>Fobumix</a:t>
            </a:r>
            <a:r>
              <a:rPr lang="en-GB" sz="400" dirty="0"/>
              <a:t> 160/4.5</a:t>
            </a:r>
          </a:p>
          <a:p>
            <a:pPr algn="ctr"/>
            <a:r>
              <a:rPr lang="en-GB" sz="400" dirty="0"/>
              <a:t>1 inhalation as required</a:t>
            </a:r>
          </a:p>
        </p:txBody>
      </p:sp>
      <p:pic>
        <p:nvPicPr>
          <p:cNvPr id="126" name="Picture 125" descr="Screen Clipping">
            <a:extLst>
              <a:ext uri="{FF2B5EF4-FFF2-40B4-BE49-F238E27FC236}">
                <a16:creationId xmlns:a16="http://schemas.microsoft.com/office/drawing/2014/main" id="{21109BBC-6475-D8D8-8D9F-A03C4EB6B877}"/>
              </a:ext>
            </a:extLst>
          </p:cNvPr>
          <p:cNvPicPr>
            <a:picLocks noChangeAspect="1"/>
          </p:cNvPicPr>
          <p:nvPr/>
        </p:nvPicPr>
        <p:blipFill>
          <a:blip r:embed="rId8"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011175" y="5423208"/>
            <a:ext cx="126154" cy="120669"/>
          </a:xfrm>
          <a:prstGeom prst="rect">
            <a:avLst/>
          </a:prstGeom>
        </p:spPr>
      </p:pic>
      <p:pic>
        <p:nvPicPr>
          <p:cNvPr id="127" name="Picture 126" descr="Screen Clipping">
            <a:extLst>
              <a:ext uri="{FF2B5EF4-FFF2-40B4-BE49-F238E27FC236}">
                <a16:creationId xmlns:a16="http://schemas.microsoft.com/office/drawing/2014/main" id="{E6DCE829-EF9B-FE33-915B-8E55B21A1957}"/>
              </a:ext>
            </a:extLst>
          </p:cNvPr>
          <p:cNvPicPr>
            <a:picLocks noChangeAspect="1"/>
          </p:cNvPicPr>
          <p:nvPr/>
        </p:nvPicPr>
        <p:blipFill>
          <a:blip r:embed="rId12" cstate="hqprint">
            <a:extLst>
              <a:ext uri="{28A0092B-C50C-407E-A947-70E740481C1C}">
                <a14:useLocalDpi xmlns:a14="http://schemas.microsoft.com/office/drawing/2010/main" val="0"/>
              </a:ext>
            </a:extLst>
          </a:blip>
          <a:stretch>
            <a:fillRect/>
          </a:stretch>
        </p:blipFill>
        <p:spPr>
          <a:xfrm>
            <a:off x="3165441" y="4752802"/>
            <a:ext cx="140770" cy="326985"/>
          </a:xfrm>
          <a:prstGeom prst="rect">
            <a:avLst/>
          </a:prstGeom>
        </p:spPr>
      </p:pic>
      <p:sp>
        <p:nvSpPr>
          <p:cNvPr id="130" name="TextBox 129">
            <a:extLst>
              <a:ext uri="{FF2B5EF4-FFF2-40B4-BE49-F238E27FC236}">
                <a16:creationId xmlns:a16="http://schemas.microsoft.com/office/drawing/2014/main" id="{B60E322C-ABC3-5B95-4858-6B2FA8D9D65F}"/>
              </a:ext>
            </a:extLst>
          </p:cNvPr>
          <p:cNvSpPr txBox="1"/>
          <p:nvPr/>
        </p:nvSpPr>
        <p:spPr>
          <a:xfrm>
            <a:off x="2916292" y="5058298"/>
            <a:ext cx="627768" cy="276999"/>
          </a:xfrm>
          <a:prstGeom prst="rect">
            <a:avLst/>
          </a:prstGeom>
          <a:noFill/>
        </p:spPr>
        <p:txBody>
          <a:bodyPr wrap="square" rtlCol="0">
            <a:spAutoFit/>
          </a:bodyPr>
          <a:lstStyle/>
          <a:p>
            <a:pPr algn="ctr"/>
            <a:r>
              <a:rPr lang="en-GB" sz="400" dirty="0"/>
              <a:t>Symbicort 200/6</a:t>
            </a:r>
          </a:p>
          <a:p>
            <a:pPr algn="ctr"/>
            <a:r>
              <a:rPr lang="en-GB" sz="400" dirty="0"/>
              <a:t>1 inhalation </a:t>
            </a:r>
          </a:p>
          <a:p>
            <a:pPr algn="ctr"/>
            <a:r>
              <a:rPr lang="en-GB" sz="400" dirty="0"/>
              <a:t>as required </a:t>
            </a:r>
          </a:p>
        </p:txBody>
      </p:sp>
      <p:sp>
        <p:nvSpPr>
          <p:cNvPr id="131" name="TextBox 130">
            <a:extLst>
              <a:ext uri="{FF2B5EF4-FFF2-40B4-BE49-F238E27FC236}">
                <a16:creationId xmlns:a16="http://schemas.microsoft.com/office/drawing/2014/main" id="{839E216D-AAC5-6967-DFF3-7707FEE71DBF}"/>
              </a:ext>
            </a:extLst>
          </p:cNvPr>
          <p:cNvSpPr txBox="1"/>
          <p:nvPr/>
        </p:nvSpPr>
        <p:spPr>
          <a:xfrm>
            <a:off x="3818527" y="4563703"/>
            <a:ext cx="768773" cy="1569660"/>
          </a:xfrm>
          <a:prstGeom prst="rect">
            <a:avLst/>
          </a:prstGeom>
          <a:noFill/>
        </p:spPr>
        <p:txBody>
          <a:bodyPr wrap="square" rtlCol="0">
            <a:spAutoFit/>
          </a:bodyPr>
          <a:lstStyle/>
          <a:p>
            <a:pPr algn="ctr"/>
            <a:r>
              <a:rPr lang="en-US" sz="600" dirty="0"/>
              <a:t>Only certain ICS-formoterol inhalers are licensed for use as ‘as-needed’ AIR, without additional maintenance doses. Use of other off-label ICS-formoterol inhalers (see MART sections) can be considered when licensed options are unsuitable. </a:t>
            </a:r>
          </a:p>
        </p:txBody>
      </p:sp>
      <p:pic>
        <p:nvPicPr>
          <p:cNvPr id="132" name="Picture 131" descr="Screen Clipping">
            <a:extLst>
              <a:ext uri="{FF2B5EF4-FFF2-40B4-BE49-F238E27FC236}">
                <a16:creationId xmlns:a16="http://schemas.microsoft.com/office/drawing/2014/main" id="{819A3EC3-A199-8FD3-3909-7E97BBE22543}"/>
              </a:ext>
            </a:extLst>
          </p:cNvPr>
          <p:cNvPicPr>
            <a:picLocks noChangeAspect="1"/>
          </p:cNvPicPr>
          <p:nvPr/>
        </p:nvPicPr>
        <p:blipFill>
          <a:blip r:embed="rId13"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513948" y="4744824"/>
            <a:ext cx="246186" cy="336189"/>
          </a:xfrm>
          <a:prstGeom prst="rect">
            <a:avLst/>
          </a:prstGeom>
        </p:spPr>
      </p:pic>
      <p:sp>
        <p:nvSpPr>
          <p:cNvPr id="133" name="TextBox 132">
            <a:extLst>
              <a:ext uri="{FF2B5EF4-FFF2-40B4-BE49-F238E27FC236}">
                <a16:creationId xmlns:a16="http://schemas.microsoft.com/office/drawing/2014/main" id="{E3CB9F34-D8F5-042A-A128-8C4C7F4B604D}"/>
              </a:ext>
            </a:extLst>
          </p:cNvPr>
          <p:cNvSpPr txBox="1"/>
          <p:nvPr/>
        </p:nvSpPr>
        <p:spPr>
          <a:xfrm>
            <a:off x="3366077" y="5060316"/>
            <a:ext cx="533800" cy="276999"/>
          </a:xfrm>
          <a:prstGeom prst="rect">
            <a:avLst/>
          </a:prstGeom>
          <a:noFill/>
        </p:spPr>
        <p:txBody>
          <a:bodyPr wrap="square" rtlCol="0">
            <a:spAutoFit/>
          </a:bodyPr>
          <a:lstStyle/>
          <a:p>
            <a:pPr algn="ctr"/>
            <a:r>
              <a:rPr lang="en-GB" sz="400" dirty="0" err="1"/>
              <a:t>Fobumix</a:t>
            </a:r>
            <a:r>
              <a:rPr lang="en-GB" sz="400" dirty="0"/>
              <a:t> 160/4.5</a:t>
            </a:r>
          </a:p>
          <a:p>
            <a:pPr algn="ctr"/>
            <a:r>
              <a:rPr lang="en-GB" sz="400" dirty="0"/>
              <a:t>1 inhalation as required</a:t>
            </a:r>
          </a:p>
        </p:txBody>
      </p:sp>
      <p:pic>
        <p:nvPicPr>
          <p:cNvPr id="134" name="Picture 133" descr="Screen Clipping">
            <a:extLst>
              <a:ext uri="{FF2B5EF4-FFF2-40B4-BE49-F238E27FC236}">
                <a16:creationId xmlns:a16="http://schemas.microsoft.com/office/drawing/2014/main" id="{E6DCE829-EF9B-FE33-915B-8E55B21A1957}"/>
              </a:ext>
            </a:extLst>
          </p:cNvPr>
          <p:cNvPicPr>
            <a:picLocks noChangeAspect="1"/>
          </p:cNvPicPr>
          <p:nvPr/>
        </p:nvPicPr>
        <p:blipFill>
          <a:blip r:embed="rId12" cstate="hqprint">
            <a:extLst>
              <a:ext uri="{28A0092B-C50C-407E-A947-70E740481C1C}">
                <a14:useLocalDpi xmlns:a14="http://schemas.microsoft.com/office/drawing/2010/main" val="0"/>
              </a:ext>
            </a:extLst>
          </a:blip>
          <a:stretch>
            <a:fillRect/>
          </a:stretch>
        </p:blipFill>
        <p:spPr>
          <a:xfrm>
            <a:off x="3165441" y="5515262"/>
            <a:ext cx="140770" cy="326985"/>
          </a:xfrm>
          <a:prstGeom prst="rect">
            <a:avLst/>
          </a:prstGeom>
        </p:spPr>
      </p:pic>
      <p:sp>
        <p:nvSpPr>
          <p:cNvPr id="135" name="TextBox 134">
            <a:extLst>
              <a:ext uri="{FF2B5EF4-FFF2-40B4-BE49-F238E27FC236}">
                <a16:creationId xmlns:a16="http://schemas.microsoft.com/office/drawing/2014/main" id="{B60E322C-ABC3-5B95-4858-6B2FA8D9D65F}"/>
              </a:ext>
            </a:extLst>
          </p:cNvPr>
          <p:cNvSpPr txBox="1"/>
          <p:nvPr/>
        </p:nvSpPr>
        <p:spPr>
          <a:xfrm>
            <a:off x="2916292" y="5820758"/>
            <a:ext cx="627768" cy="276999"/>
          </a:xfrm>
          <a:prstGeom prst="rect">
            <a:avLst/>
          </a:prstGeom>
          <a:noFill/>
        </p:spPr>
        <p:txBody>
          <a:bodyPr wrap="square" rtlCol="0">
            <a:spAutoFit/>
          </a:bodyPr>
          <a:lstStyle/>
          <a:p>
            <a:pPr algn="ctr"/>
            <a:r>
              <a:rPr lang="en-GB" sz="400" dirty="0"/>
              <a:t>Symbicort 200/6</a:t>
            </a:r>
          </a:p>
          <a:p>
            <a:pPr algn="ctr"/>
            <a:r>
              <a:rPr lang="en-GB" sz="400" dirty="0"/>
              <a:t>1 inhalation </a:t>
            </a:r>
          </a:p>
          <a:p>
            <a:pPr algn="ctr"/>
            <a:r>
              <a:rPr lang="en-GB" sz="400" dirty="0"/>
              <a:t>as required </a:t>
            </a:r>
          </a:p>
        </p:txBody>
      </p:sp>
      <p:pic>
        <p:nvPicPr>
          <p:cNvPr id="136" name="Picture 135" descr="Screen Clipping">
            <a:extLst>
              <a:ext uri="{FF2B5EF4-FFF2-40B4-BE49-F238E27FC236}">
                <a16:creationId xmlns:a16="http://schemas.microsoft.com/office/drawing/2014/main" id="{126A985A-0897-75A2-21D6-B4258915A64F}"/>
              </a:ext>
            </a:extLst>
          </p:cNvPr>
          <p:cNvPicPr>
            <a:picLocks noChangeAspect="1"/>
          </p:cNvPicPr>
          <p:nvPr/>
        </p:nvPicPr>
        <p:blipFill>
          <a:blip r:embed="rId8"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321626" y="5417145"/>
            <a:ext cx="126154" cy="120669"/>
          </a:xfrm>
          <a:prstGeom prst="rect">
            <a:avLst/>
          </a:prstGeom>
        </p:spPr>
      </p:pic>
      <p:pic>
        <p:nvPicPr>
          <p:cNvPr id="137" name="Picture 136" descr="Screen Clipping">
            <a:extLst>
              <a:ext uri="{FF2B5EF4-FFF2-40B4-BE49-F238E27FC236}">
                <a16:creationId xmlns:a16="http://schemas.microsoft.com/office/drawing/2014/main" id="{819A3EC3-A199-8FD3-3909-7E97BBE22543}"/>
              </a:ext>
            </a:extLst>
          </p:cNvPr>
          <p:cNvPicPr>
            <a:picLocks noChangeAspect="1"/>
          </p:cNvPicPr>
          <p:nvPr/>
        </p:nvPicPr>
        <p:blipFill>
          <a:blip r:embed="rId13"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513948" y="5507284"/>
            <a:ext cx="246186" cy="336189"/>
          </a:xfrm>
          <a:prstGeom prst="rect">
            <a:avLst/>
          </a:prstGeom>
        </p:spPr>
      </p:pic>
      <p:sp>
        <p:nvSpPr>
          <p:cNvPr id="138" name="TextBox 137">
            <a:extLst>
              <a:ext uri="{FF2B5EF4-FFF2-40B4-BE49-F238E27FC236}">
                <a16:creationId xmlns:a16="http://schemas.microsoft.com/office/drawing/2014/main" id="{E3CB9F34-D8F5-042A-A128-8C4C7F4B604D}"/>
              </a:ext>
            </a:extLst>
          </p:cNvPr>
          <p:cNvSpPr txBox="1"/>
          <p:nvPr/>
        </p:nvSpPr>
        <p:spPr>
          <a:xfrm>
            <a:off x="3366077" y="5822776"/>
            <a:ext cx="533800" cy="276999"/>
          </a:xfrm>
          <a:prstGeom prst="rect">
            <a:avLst/>
          </a:prstGeom>
          <a:noFill/>
        </p:spPr>
        <p:txBody>
          <a:bodyPr wrap="square" rtlCol="0">
            <a:spAutoFit/>
          </a:bodyPr>
          <a:lstStyle/>
          <a:p>
            <a:pPr algn="ctr"/>
            <a:r>
              <a:rPr lang="en-GB" sz="400" dirty="0" err="1"/>
              <a:t>Fobumix</a:t>
            </a:r>
            <a:r>
              <a:rPr lang="en-GB" sz="400" dirty="0"/>
              <a:t> 160/4.5</a:t>
            </a:r>
          </a:p>
          <a:p>
            <a:pPr algn="ctr"/>
            <a:r>
              <a:rPr lang="en-GB" sz="400" dirty="0"/>
              <a:t>1 inhalation as required</a:t>
            </a:r>
          </a:p>
        </p:txBody>
      </p:sp>
      <p:pic>
        <p:nvPicPr>
          <p:cNvPr id="139" name="Picture 138" descr="Screen Clipping">
            <a:extLst>
              <a:ext uri="{FF2B5EF4-FFF2-40B4-BE49-F238E27FC236}">
                <a16:creationId xmlns:a16="http://schemas.microsoft.com/office/drawing/2014/main" id="{21109BBC-6475-D8D8-8D9F-A03C4EB6B877}"/>
              </a:ext>
            </a:extLst>
          </p:cNvPr>
          <p:cNvPicPr>
            <a:picLocks noChangeAspect="1"/>
          </p:cNvPicPr>
          <p:nvPr/>
        </p:nvPicPr>
        <p:blipFill>
          <a:blip r:embed="rId8"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665624" y="5424416"/>
            <a:ext cx="126154" cy="120669"/>
          </a:xfrm>
          <a:prstGeom prst="rect">
            <a:avLst/>
          </a:prstGeom>
        </p:spPr>
      </p:pic>
      <p:pic>
        <p:nvPicPr>
          <p:cNvPr id="140" name="Picture 139" descr="Screen Clipping">
            <a:extLst>
              <a:ext uri="{FF2B5EF4-FFF2-40B4-BE49-F238E27FC236}">
                <a16:creationId xmlns:a16="http://schemas.microsoft.com/office/drawing/2014/main" id="{126A985A-0897-75A2-21D6-B4258915A64F}"/>
              </a:ext>
            </a:extLst>
          </p:cNvPr>
          <p:cNvPicPr>
            <a:picLocks noChangeAspect="1"/>
          </p:cNvPicPr>
          <p:nvPr/>
        </p:nvPicPr>
        <p:blipFill>
          <a:blip r:embed="rId8"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302640" y="4607401"/>
            <a:ext cx="126154" cy="120669"/>
          </a:xfrm>
          <a:prstGeom prst="rect">
            <a:avLst/>
          </a:prstGeom>
        </p:spPr>
      </p:pic>
      <p:pic>
        <p:nvPicPr>
          <p:cNvPr id="141" name="Picture 140" descr="Screen Clipping">
            <a:extLst>
              <a:ext uri="{FF2B5EF4-FFF2-40B4-BE49-F238E27FC236}">
                <a16:creationId xmlns:a16="http://schemas.microsoft.com/office/drawing/2014/main" id="{21109BBC-6475-D8D8-8D9F-A03C4EB6B877}"/>
              </a:ext>
            </a:extLst>
          </p:cNvPr>
          <p:cNvPicPr>
            <a:picLocks noChangeAspect="1"/>
          </p:cNvPicPr>
          <p:nvPr/>
        </p:nvPicPr>
        <p:blipFill>
          <a:blip r:embed="rId8"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646638" y="4614672"/>
            <a:ext cx="126154" cy="120669"/>
          </a:xfrm>
          <a:prstGeom prst="rect">
            <a:avLst/>
          </a:prstGeom>
        </p:spPr>
      </p:pic>
    </p:spTree>
    <p:extLst>
      <p:ext uri="{BB962C8B-B14F-4D97-AF65-F5344CB8AC3E}">
        <p14:creationId xmlns:p14="http://schemas.microsoft.com/office/powerpoint/2010/main" val="885925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EAE95A2-2A30-05F2-BE1B-2969E1A38471}"/>
              </a:ext>
            </a:extLst>
          </p:cNvPr>
          <p:cNvSpPr/>
          <p:nvPr/>
        </p:nvSpPr>
        <p:spPr>
          <a:xfrm flipH="1" flipV="1">
            <a:off x="0" y="3571"/>
            <a:ext cx="9905998" cy="3244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dirty="0"/>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AB8589D9-6DE2-A169-EB56-47B11E73E1D0}"/>
                  </a:ext>
                </a:extLst>
              </p:cNvPr>
              <p:cNvSpPr txBox="1"/>
              <p:nvPr/>
            </p:nvSpPr>
            <p:spPr>
              <a:xfrm>
                <a:off x="2220165" y="-22139"/>
                <a:ext cx="5465668" cy="369332"/>
              </a:xfrm>
              <a:prstGeom prst="rect">
                <a:avLst/>
              </a:prstGeom>
              <a:noFill/>
            </p:spPr>
            <p:txBody>
              <a:bodyPr wrap="square" rtlCol="0">
                <a:spAutoFit/>
              </a:bodyPr>
              <a:lstStyle/>
              <a:p>
                <a:pPr algn="ctr"/>
                <a:r>
                  <a:rPr lang="en-US" b="1" dirty="0">
                    <a:solidFill>
                      <a:schemeClr val="bg1"/>
                    </a:solidFill>
                  </a:rPr>
                  <a:t>Suspected Severe Asthma (Aged </a:t>
                </a:r>
                <a14:m>
                  <m:oMath xmlns:m="http://schemas.openxmlformats.org/officeDocument/2006/math">
                    <m:r>
                      <a:rPr lang="en-US" sz="1800" b="1" i="1" smtClean="0">
                        <a:solidFill>
                          <a:schemeClr val="bg1"/>
                        </a:solidFill>
                        <a:latin typeface="Cambria Math" panose="02040503050406030204" pitchFamily="18" charset="0"/>
                        <a:ea typeface="Cambria Math" panose="02040503050406030204" pitchFamily="18" charset="0"/>
                      </a:rPr>
                      <m:t>≥ </m:t>
                    </m:r>
                  </m:oMath>
                </a14:m>
                <a:r>
                  <a:rPr lang="en-US" b="1" dirty="0">
                    <a:solidFill>
                      <a:schemeClr val="bg1"/>
                    </a:solidFill>
                  </a:rPr>
                  <a:t>12 years)</a:t>
                </a:r>
                <a:endParaRPr lang="en-GB" b="1" dirty="0">
                  <a:solidFill>
                    <a:schemeClr val="bg1"/>
                  </a:solidFill>
                </a:endParaRPr>
              </a:p>
            </p:txBody>
          </p:sp>
        </mc:Choice>
        <mc:Fallback xmlns="">
          <p:sp>
            <p:nvSpPr>
              <p:cNvPr id="5" name="TextBox 4">
                <a:extLst>
                  <a:ext uri="{FF2B5EF4-FFF2-40B4-BE49-F238E27FC236}">
                    <a16:creationId xmlns:a16="http://schemas.microsoft.com/office/drawing/2014/main" id="{AB8589D9-6DE2-A169-EB56-47B11E73E1D0}"/>
                  </a:ext>
                </a:extLst>
              </p:cNvPr>
              <p:cNvSpPr txBox="1">
                <a:spLocks noRot="1" noChangeAspect="1" noMove="1" noResize="1" noEditPoints="1" noAdjustHandles="1" noChangeArrowheads="1" noChangeShapeType="1" noTextEdit="1"/>
              </p:cNvSpPr>
              <p:nvPr/>
            </p:nvSpPr>
            <p:spPr>
              <a:xfrm>
                <a:off x="2220165" y="-22139"/>
                <a:ext cx="5465668" cy="369332"/>
              </a:xfrm>
              <a:prstGeom prst="rect">
                <a:avLst/>
              </a:prstGeom>
              <a:blipFill>
                <a:blip r:embed="rId3"/>
                <a:stretch>
                  <a:fillRect t="-6667" b="-26667"/>
                </a:stretch>
              </a:blipFill>
            </p:spPr>
            <p:txBody>
              <a:bodyPr/>
              <a:lstStyle/>
              <a:p>
                <a:r>
                  <a:rPr lang="en-US">
                    <a:noFill/>
                  </a:rPr>
                  <a:t> </a:t>
                </a:r>
              </a:p>
            </p:txBody>
          </p:sp>
        </mc:Fallback>
      </mc:AlternateContent>
      <p:sp>
        <p:nvSpPr>
          <p:cNvPr id="6" name="TextBox 5">
            <a:extLst>
              <a:ext uri="{FF2B5EF4-FFF2-40B4-BE49-F238E27FC236}">
                <a16:creationId xmlns:a16="http://schemas.microsoft.com/office/drawing/2014/main" id="{1E738BA1-0165-AA7D-FEFF-540DEDF9BE2F}"/>
              </a:ext>
            </a:extLst>
          </p:cNvPr>
          <p:cNvSpPr txBox="1"/>
          <p:nvPr/>
        </p:nvSpPr>
        <p:spPr>
          <a:xfrm>
            <a:off x="62592" y="376532"/>
            <a:ext cx="9780814" cy="707886"/>
          </a:xfrm>
          <a:prstGeom prst="rect">
            <a:avLst/>
          </a:prstGeom>
          <a:noFill/>
          <a:ln w="19050">
            <a:solidFill>
              <a:schemeClr val="accent1">
                <a:shade val="50000"/>
              </a:schemeClr>
            </a:solidFill>
          </a:ln>
        </p:spPr>
        <p:txBody>
          <a:bodyPr wrap="square" rtlCol="0">
            <a:spAutoFit/>
          </a:bodyPr>
          <a:lstStyle/>
          <a:p>
            <a:pPr algn="ctr"/>
            <a:r>
              <a:rPr lang="en-US" sz="1000" dirty="0"/>
              <a:t>Severe asthma effects around 10% of all asthma patients and refers to people that either: </a:t>
            </a:r>
            <a:r>
              <a:rPr lang="en-US" sz="1000" dirty="0" err="1"/>
              <a:t>i</a:t>
            </a:r>
            <a:r>
              <a:rPr lang="en-US" sz="1000" dirty="0"/>
              <a:t>) require high-dose inhaled corticosteroids to achieve control, or ii) remain uncontrolled despite treatment with high-dose inhaled corticosteroids.  Difficult asthma is different to severe asthma and refers to people with asthma who’s symptoms are uncontrolled due to factors other than asthma (e.g. poor adherence with treatment, breathing pattern disorder, reflux disease, inducible laryngeal obstruction, obesity,  and/or breathing pattern disorder). People with both difficult and severe asthma should be referred for specialist care. </a:t>
            </a:r>
          </a:p>
        </p:txBody>
      </p:sp>
      <p:cxnSp>
        <p:nvCxnSpPr>
          <p:cNvPr id="7" name="Straight Connector 6">
            <a:extLst>
              <a:ext uri="{FF2B5EF4-FFF2-40B4-BE49-F238E27FC236}">
                <a16:creationId xmlns:a16="http://schemas.microsoft.com/office/drawing/2014/main" id="{0254CAB6-15B3-63F8-F694-CB4F4E30972B}"/>
              </a:ext>
            </a:extLst>
          </p:cNvPr>
          <p:cNvCxnSpPr>
            <a:cxnSpLocks/>
          </p:cNvCxnSpPr>
          <p:nvPr/>
        </p:nvCxnSpPr>
        <p:spPr>
          <a:xfrm>
            <a:off x="1626445" y="1129272"/>
            <a:ext cx="0" cy="5144464"/>
          </a:xfrm>
          <a:prstGeom prst="line">
            <a:avLst/>
          </a:prstGeom>
          <a:ln w="25400">
            <a:solidFill>
              <a:schemeClr val="accent1">
                <a:lumMod val="50000"/>
                <a:alpha val="97000"/>
              </a:schemeClr>
            </a:solidFill>
            <a:prstDash val="dash"/>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A7CA0873-6C1C-7E30-5D30-9B73BD52D200}"/>
              </a:ext>
            </a:extLst>
          </p:cNvPr>
          <p:cNvSpPr txBox="1"/>
          <p:nvPr/>
        </p:nvSpPr>
        <p:spPr>
          <a:xfrm>
            <a:off x="57119" y="1088664"/>
            <a:ext cx="1482513" cy="954107"/>
          </a:xfrm>
          <a:prstGeom prst="rect">
            <a:avLst/>
          </a:prstGeom>
          <a:noFill/>
        </p:spPr>
        <p:txBody>
          <a:bodyPr wrap="square" rtlCol="0">
            <a:spAutoFit/>
          </a:bodyPr>
          <a:lstStyle/>
          <a:p>
            <a:pPr algn="ctr"/>
            <a:r>
              <a:rPr lang="en-US" sz="1400" b="1" dirty="0"/>
              <a:t>Who to refer for specialist review with suspected severe asthma</a:t>
            </a:r>
          </a:p>
        </p:txBody>
      </p:sp>
      <p:sp>
        <p:nvSpPr>
          <p:cNvPr id="10" name="TextBox 9">
            <a:extLst>
              <a:ext uri="{FF2B5EF4-FFF2-40B4-BE49-F238E27FC236}">
                <a16:creationId xmlns:a16="http://schemas.microsoft.com/office/drawing/2014/main" id="{608FC2EE-CA05-F88B-8101-E1A5969B0C73}"/>
              </a:ext>
            </a:extLst>
          </p:cNvPr>
          <p:cNvSpPr txBox="1"/>
          <p:nvPr/>
        </p:nvSpPr>
        <p:spPr>
          <a:xfrm>
            <a:off x="82912" y="2139739"/>
            <a:ext cx="1430928" cy="1061829"/>
          </a:xfrm>
          <a:prstGeom prst="rect">
            <a:avLst/>
          </a:prstGeom>
          <a:noFill/>
          <a:ln w="19050">
            <a:solidFill>
              <a:schemeClr val="accent1">
                <a:lumMod val="50000"/>
              </a:schemeClr>
            </a:solidFill>
          </a:ln>
        </p:spPr>
        <p:txBody>
          <a:bodyPr wrap="square" rtlCol="0">
            <a:spAutoFit/>
          </a:bodyPr>
          <a:lstStyle/>
          <a:p>
            <a:pPr algn="ctr"/>
            <a:r>
              <a:rPr lang="en-US" sz="900" dirty="0"/>
              <a:t>Asthma patients taking fixed, high-dose ICS-LABA combination inhalers +/- additional controllers </a:t>
            </a:r>
            <a:r>
              <a:rPr lang="en-US" sz="900" b="1" u="sng" dirty="0"/>
              <a:t>and</a:t>
            </a:r>
            <a:r>
              <a:rPr lang="en-US" sz="900" dirty="0"/>
              <a:t> requiring 2 or more OCS courses within the past year</a:t>
            </a:r>
          </a:p>
        </p:txBody>
      </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001147D2-FF75-2AA2-1AA9-4D4E72608578}"/>
                  </a:ext>
                </a:extLst>
              </p:cNvPr>
              <p:cNvSpPr txBox="1"/>
              <p:nvPr/>
            </p:nvSpPr>
            <p:spPr>
              <a:xfrm>
                <a:off x="82912" y="3311703"/>
                <a:ext cx="1430928" cy="1477328"/>
              </a:xfrm>
              <a:prstGeom prst="rect">
                <a:avLst/>
              </a:prstGeom>
              <a:noFill/>
              <a:ln w="19050">
                <a:solidFill>
                  <a:schemeClr val="accent1">
                    <a:lumMod val="50000"/>
                  </a:schemeClr>
                </a:solidFill>
              </a:ln>
            </p:spPr>
            <p:txBody>
              <a:bodyPr wrap="square" rtlCol="0">
                <a:spAutoFit/>
              </a:bodyPr>
              <a:lstStyle/>
              <a:p>
                <a:pPr algn="ctr"/>
                <a:r>
                  <a:rPr lang="en-US" sz="900" dirty="0"/>
                  <a:t>Asthma patients taking moderate-dose MART </a:t>
                </a:r>
                <a:r>
                  <a:rPr lang="en-US" sz="900" b="1" u="sng" dirty="0"/>
                  <a:t>and </a:t>
                </a:r>
                <a:r>
                  <a:rPr lang="en-US" sz="900" dirty="0"/>
                  <a:t>evidence of  T2 inflammation (blood </a:t>
                </a:r>
                <a:r>
                  <a:rPr lang="en-US" sz="900" dirty="0" err="1"/>
                  <a:t>eos</a:t>
                </a:r>
                <a:r>
                  <a:rPr lang="en-US" sz="900" dirty="0"/>
                  <a:t> </a:t>
                </a:r>
                <a:r>
                  <a:rPr lang="en-GB" sz="900" dirty="0"/>
                  <a:t>0.3x10</a:t>
                </a:r>
                <a:r>
                  <a:rPr lang="en-GB" sz="900" baseline="30000" dirty="0"/>
                  <a:t>9</a:t>
                </a:r>
                <a:r>
                  <a:rPr lang="en-GB" sz="900" dirty="0"/>
                  <a:t>/L </a:t>
                </a:r>
                <a:r>
                  <a:rPr lang="en-GB" sz="900" b="1" dirty="0"/>
                  <a:t>or</a:t>
                </a:r>
                <a:r>
                  <a:rPr lang="en-GB" sz="900" dirty="0"/>
                  <a:t> </a:t>
                </a:r>
                <a:r>
                  <a:rPr lang="en-GB" sz="900" dirty="0" err="1"/>
                  <a:t>FeNO</a:t>
                </a:r>
                <a:r>
                  <a:rPr lang="en-GB" sz="900" dirty="0"/>
                  <a:t> </a:t>
                </a:r>
                <a14:m>
                  <m:oMath xmlns:m="http://schemas.openxmlformats.org/officeDocument/2006/math">
                    <m:r>
                      <a:rPr lang="en-US" sz="900" b="1" i="1" smtClean="0">
                        <a:solidFill>
                          <a:schemeClr val="tx1"/>
                        </a:solidFill>
                        <a:latin typeface="Cambria Math" panose="02040503050406030204" pitchFamily="18" charset="0"/>
                        <a:ea typeface="Cambria Math" panose="02040503050406030204" pitchFamily="18" charset="0"/>
                      </a:rPr>
                      <m:t>≥</m:t>
                    </m:r>
                  </m:oMath>
                </a14:m>
                <a:r>
                  <a:rPr lang="en-GB" sz="900" dirty="0"/>
                  <a:t> 50ppb in adults or </a:t>
                </a:r>
                <a14:m>
                  <m:oMath xmlns:m="http://schemas.openxmlformats.org/officeDocument/2006/math">
                    <m:r>
                      <a:rPr lang="en-US" sz="900" b="1" i="1">
                        <a:latin typeface="Cambria Math" panose="02040503050406030204" pitchFamily="18" charset="0"/>
                        <a:ea typeface="Cambria Math" panose="02040503050406030204" pitchFamily="18" charset="0"/>
                      </a:rPr>
                      <m:t>≥</m:t>
                    </m:r>
                  </m:oMath>
                </a14:m>
                <a:r>
                  <a:rPr lang="en-GB" sz="900" dirty="0"/>
                  <a:t> 35ppb for those aged 12-17 years) </a:t>
                </a:r>
                <a:r>
                  <a:rPr lang="en-GB" sz="900" b="1" u="sng" dirty="0"/>
                  <a:t>and </a:t>
                </a:r>
                <a:r>
                  <a:rPr lang="en-US" sz="900" dirty="0"/>
                  <a:t>requiring 2 or more OCS courses within the past year</a:t>
                </a:r>
              </a:p>
            </p:txBody>
          </p:sp>
        </mc:Choice>
        <mc:Fallback xmlns="">
          <p:sp>
            <p:nvSpPr>
              <p:cNvPr id="11" name="TextBox 10">
                <a:extLst>
                  <a:ext uri="{FF2B5EF4-FFF2-40B4-BE49-F238E27FC236}">
                    <a16:creationId xmlns:a16="http://schemas.microsoft.com/office/drawing/2014/main" id="{001147D2-FF75-2AA2-1AA9-4D4E72608578}"/>
                  </a:ext>
                </a:extLst>
              </p:cNvPr>
              <p:cNvSpPr txBox="1">
                <a:spLocks noRot="1" noChangeAspect="1" noMove="1" noResize="1" noEditPoints="1" noAdjustHandles="1" noChangeArrowheads="1" noChangeShapeType="1" noTextEdit="1"/>
              </p:cNvSpPr>
              <p:nvPr/>
            </p:nvSpPr>
            <p:spPr>
              <a:xfrm>
                <a:off x="82912" y="3311703"/>
                <a:ext cx="1430928" cy="1477328"/>
              </a:xfrm>
              <a:prstGeom prst="rect">
                <a:avLst/>
              </a:prstGeom>
              <a:blipFill>
                <a:blip r:embed="rId4"/>
                <a:stretch>
                  <a:fillRect/>
                </a:stretch>
              </a:blipFill>
              <a:ln w="19050">
                <a:solidFill>
                  <a:schemeClr val="accent1">
                    <a:lumMod val="50000"/>
                  </a:schemeClr>
                </a:solidFill>
              </a:ln>
            </p:spPr>
            <p:txBody>
              <a:bodyPr/>
              <a:lstStyle/>
              <a:p>
                <a:r>
                  <a:rPr lang="en-GB">
                    <a:noFill/>
                  </a:rPr>
                  <a:t> </a:t>
                </a:r>
              </a:p>
            </p:txBody>
          </p:sp>
        </mc:Fallback>
      </mc:AlternateContent>
      <p:sp>
        <p:nvSpPr>
          <p:cNvPr id="12" name="TextBox 11">
            <a:extLst>
              <a:ext uri="{FF2B5EF4-FFF2-40B4-BE49-F238E27FC236}">
                <a16:creationId xmlns:a16="http://schemas.microsoft.com/office/drawing/2014/main" id="{F6FA00E4-E2ED-57E4-0495-C3D853E0E00B}"/>
              </a:ext>
            </a:extLst>
          </p:cNvPr>
          <p:cNvSpPr txBox="1"/>
          <p:nvPr/>
        </p:nvSpPr>
        <p:spPr>
          <a:xfrm>
            <a:off x="82912" y="4904151"/>
            <a:ext cx="1430928" cy="1061829"/>
          </a:xfrm>
          <a:prstGeom prst="rect">
            <a:avLst/>
          </a:prstGeom>
          <a:noFill/>
          <a:ln w="19050">
            <a:solidFill>
              <a:schemeClr val="accent1">
                <a:lumMod val="50000"/>
              </a:schemeClr>
            </a:solidFill>
          </a:ln>
        </p:spPr>
        <p:txBody>
          <a:bodyPr wrap="square" rtlCol="0">
            <a:spAutoFit/>
          </a:bodyPr>
          <a:lstStyle/>
          <a:p>
            <a:pPr algn="ctr"/>
            <a:r>
              <a:rPr lang="en-US" sz="900" dirty="0"/>
              <a:t>Asthma patients taking moderate-dose MART without evidence of T2 inflammation + LTRA + LAMA </a:t>
            </a:r>
            <a:r>
              <a:rPr lang="en-GB" sz="900" b="1" u="sng" dirty="0"/>
              <a:t>and </a:t>
            </a:r>
            <a:r>
              <a:rPr lang="en-US" sz="900" dirty="0"/>
              <a:t>requiring 2 or more OCS courses within the past year</a:t>
            </a:r>
          </a:p>
        </p:txBody>
      </p:sp>
      <p:sp>
        <p:nvSpPr>
          <p:cNvPr id="13" name="TextBox 12">
            <a:extLst>
              <a:ext uri="{FF2B5EF4-FFF2-40B4-BE49-F238E27FC236}">
                <a16:creationId xmlns:a16="http://schemas.microsoft.com/office/drawing/2014/main" id="{82E4955E-D1EB-CE72-E28B-7954A82F384A}"/>
              </a:ext>
            </a:extLst>
          </p:cNvPr>
          <p:cNvSpPr txBox="1"/>
          <p:nvPr/>
        </p:nvSpPr>
        <p:spPr>
          <a:xfrm>
            <a:off x="1850752" y="1098493"/>
            <a:ext cx="1390288" cy="738664"/>
          </a:xfrm>
          <a:prstGeom prst="rect">
            <a:avLst/>
          </a:prstGeom>
          <a:noFill/>
        </p:spPr>
        <p:txBody>
          <a:bodyPr wrap="square" rtlCol="0">
            <a:spAutoFit/>
          </a:bodyPr>
          <a:lstStyle/>
          <a:p>
            <a:pPr algn="ctr"/>
            <a:r>
              <a:rPr lang="en-US" sz="1400" b="1" dirty="0"/>
              <a:t>When to refer with suspected severe asthma</a:t>
            </a:r>
          </a:p>
        </p:txBody>
      </p:sp>
      <p:cxnSp>
        <p:nvCxnSpPr>
          <p:cNvPr id="14" name="Straight Connector 13">
            <a:extLst>
              <a:ext uri="{FF2B5EF4-FFF2-40B4-BE49-F238E27FC236}">
                <a16:creationId xmlns:a16="http://schemas.microsoft.com/office/drawing/2014/main" id="{D06A68F6-F237-AF65-0789-0CF3DD5BE13E}"/>
              </a:ext>
            </a:extLst>
          </p:cNvPr>
          <p:cNvCxnSpPr>
            <a:cxnSpLocks/>
          </p:cNvCxnSpPr>
          <p:nvPr/>
        </p:nvCxnSpPr>
        <p:spPr>
          <a:xfrm>
            <a:off x="3445085" y="1140423"/>
            <a:ext cx="0" cy="5144464"/>
          </a:xfrm>
          <a:prstGeom prst="line">
            <a:avLst/>
          </a:prstGeom>
          <a:ln w="25400">
            <a:solidFill>
              <a:schemeClr val="accent1">
                <a:lumMod val="50000"/>
                <a:alpha val="97000"/>
              </a:schemeClr>
            </a:solidFill>
            <a:prstDash val="dash"/>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CCF56E69-92BA-2C6F-BC05-0712A83C851E}"/>
              </a:ext>
            </a:extLst>
          </p:cNvPr>
          <p:cNvSpPr txBox="1"/>
          <p:nvPr/>
        </p:nvSpPr>
        <p:spPr>
          <a:xfrm>
            <a:off x="1656925" y="1971040"/>
            <a:ext cx="1787293" cy="4170372"/>
          </a:xfrm>
          <a:prstGeom prst="rect">
            <a:avLst/>
          </a:prstGeom>
          <a:noFill/>
          <a:ln w="19050">
            <a:noFill/>
          </a:ln>
        </p:spPr>
        <p:txBody>
          <a:bodyPr wrap="square" rtlCol="0">
            <a:spAutoFit/>
          </a:bodyPr>
          <a:lstStyle/>
          <a:p>
            <a:r>
              <a:rPr lang="en-US" sz="1000" dirty="0"/>
              <a:t>People with suspected severe asthma should be referred for specialist assessment without delay. However, many patients with suspected severe asthma can be controlled with good quality standard asthma care. Therefore, the following should be considered prior to referral:</a:t>
            </a:r>
          </a:p>
          <a:p>
            <a:endParaRPr lang="en-US" sz="500" dirty="0"/>
          </a:p>
          <a:p>
            <a:pPr marL="171450" indent="-171450">
              <a:buFontTx/>
              <a:buChar char="-"/>
            </a:pPr>
            <a:r>
              <a:rPr lang="en-US" sz="1000" dirty="0"/>
              <a:t>Asthma diagnosis should be reviewed &amp; confirmed.</a:t>
            </a:r>
          </a:p>
          <a:p>
            <a:pPr marL="171450" indent="-171450">
              <a:buFontTx/>
              <a:buChar char="-"/>
            </a:pPr>
            <a:r>
              <a:rPr lang="en-US" sz="1000" dirty="0"/>
              <a:t>Assess and </a:t>
            </a:r>
            <a:r>
              <a:rPr lang="en-US" sz="1000" dirty="0" err="1"/>
              <a:t>optimise</a:t>
            </a:r>
            <a:r>
              <a:rPr lang="en-US" sz="1000" dirty="0"/>
              <a:t> adherence with regular preventer/controller medication. </a:t>
            </a:r>
          </a:p>
          <a:p>
            <a:pPr marL="171450" indent="-171450">
              <a:buFontTx/>
              <a:buChar char="-"/>
            </a:pPr>
            <a:r>
              <a:rPr lang="en-US" sz="1000" dirty="0"/>
              <a:t>Inhaler technique should be assessed and taught. </a:t>
            </a:r>
          </a:p>
          <a:p>
            <a:pPr marL="171450" indent="-171450">
              <a:buFontTx/>
              <a:buChar char="-"/>
            </a:pPr>
            <a:r>
              <a:rPr lang="en-US" sz="1000" dirty="0"/>
              <a:t>Triggers should be identified and, where possible, exposure removed. </a:t>
            </a:r>
          </a:p>
          <a:p>
            <a:pPr marL="171450" indent="-171450">
              <a:buFontTx/>
              <a:buChar char="-"/>
            </a:pPr>
            <a:r>
              <a:rPr lang="en-US" sz="1000" dirty="0"/>
              <a:t>Co-morbidities/difficult asthma features should be identified and treatment </a:t>
            </a:r>
            <a:r>
              <a:rPr lang="en-US" sz="1000" dirty="0" err="1"/>
              <a:t>optimised</a:t>
            </a:r>
            <a:r>
              <a:rPr lang="en-US" sz="1000" dirty="0"/>
              <a:t>.</a:t>
            </a:r>
          </a:p>
        </p:txBody>
      </p:sp>
      <p:sp>
        <p:nvSpPr>
          <p:cNvPr id="16" name="TextBox 15">
            <a:extLst>
              <a:ext uri="{FF2B5EF4-FFF2-40B4-BE49-F238E27FC236}">
                <a16:creationId xmlns:a16="http://schemas.microsoft.com/office/drawing/2014/main" id="{4C7D0713-CF62-5B96-8F88-338CA9F0B7C8}"/>
              </a:ext>
            </a:extLst>
          </p:cNvPr>
          <p:cNvSpPr txBox="1"/>
          <p:nvPr/>
        </p:nvSpPr>
        <p:spPr>
          <a:xfrm>
            <a:off x="3516991" y="1092567"/>
            <a:ext cx="2082011" cy="738664"/>
          </a:xfrm>
          <a:prstGeom prst="rect">
            <a:avLst/>
          </a:prstGeom>
          <a:noFill/>
        </p:spPr>
        <p:txBody>
          <a:bodyPr wrap="square" rtlCol="0">
            <a:spAutoFit/>
          </a:bodyPr>
          <a:lstStyle/>
          <a:p>
            <a:pPr algn="ctr"/>
            <a:r>
              <a:rPr lang="en-US" sz="1400" b="1" dirty="0"/>
              <a:t>What information to include in the referral for suspected severe asthma</a:t>
            </a:r>
          </a:p>
        </p:txBody>
      </p:sp>
      <p:cxnSp>
        <p:nvCxnSpPr>
          <p:cNvPr id="17" name="Straight Connector 16">
            <a:extLst>
              <a:ext uri="{FF2B5EF4-FFF2-40B4-BE49-F238E27FC236}">
                <a16:creationId xmlns:a16="http://schemas.microsoft.com/office/drawing/2014/main" id="{5C02D67C-9EAB-B388-FEA2-1089139D510E}"/>
              </a:ext>
            </a:extLst>
          </p:cNvPr>
          <p:cNvCxnSpPr>
            <a:cxnSpLocks/>
          </p:cNvCxnSpPr>
          <p:nvPr/>
        </p:nvCxnSpPr>
        <p:spPr>
          <a:xfrm>
            <a:off x="5680285" y="1137434"/>
            <a:ext cx="0" cy="5071001"/>
          </a:xfrm>
          <a:prstGeom prst="line">
            <a:avLst/>
          </a:prstGeom>
          <a:ln w="25400">
            <a:solidFill>
              <a:schemeClr val="accent1">
                <a:lumMod val="50000"/>
                <a:alpha val="97000"/>
              </a:schemeClr>
            </a:solidFill>
            <a:prstDash val="dash"/>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46F280B9-5725-FF6E-090E-F22DD44DEA2C}"/>
              </a:ext>
            </a:extLst>
          </p:cNvPr>
          <p:cNvSpPr txBox="1"/>
          <p:nvPr/>
        </p:nvSpPr>
        <p:spPr>
          <a:xfrm>
            <a:off x="3476351" y="1971040"/>
            <a:ext cx="2163292" cy="4662815"/>
          </a:xfrm>
          <a:prstGeom prst="rect">
            <a:avLst/>
          </a:prstGeom>
          <a:noFill/>
        </p:spPr>
        <p:txBody>
          <a:bodyPr wrap="square" rtlCol="0">
            <a:spAutoFit/>
          </a:bodyPr>
          <a:lstStyle/>
          <a:p>
            <a:r>
              <a:rPr lang="en-US" sz="1000" dirty="0"/>
              <a:t>Summary of current symptoms and concerns. </a:t>
            </a:r>
          </a:p>
          <a:p>
            <a:endParaRPr lang="en-US" sz="800" dirty="0"/>
          </a:p>
          <a:p>
            <a:r>
              <a:rPr lang="en-US" sz="1000" dirty="0"/>
              <a:t>Details of past medical history to include co-morbidities, difficult asthma features and their treatment. </a:t>
            </a:r>
          </a:p>
          <a:p>
            <a:endParaRPr lang="en-US" sz="800" dirty="0"/>
          </a:p>
          <a:p>
            <a:r>
              <a:rPr lang="en-US" sz="1000" dirty="0"/>
              <a:t>Current asthma treatments including dose and evidence of adherence. </a:t>
            </a:r>
          </a:p>
          <a:p>
            <a:endParaRPr lang="en-US" sz="800" dirty="0"/>
          </a:p>
          <a:p>
            <a:r>
              <a:rPr lang="en-US" sz="1000" dirty="0"/>
              <a:t>Past asthma treatments and reason that they were discontinued (e.g. lack of effectiveness, adverse effects etc.)</a:t>
            </a:r>
          </a:p>
          <a:p>
            <a:endParaRPr lang="en-US" sz="800" dirty="0"/>
          </a:p>
          <a:p>
            <a:r>
              <a:rPr lang="en-US" sz="1000" dirty="0"/>
              <a:t>Number of exacerbations in the past year (number of acute OCS courses). </a:t>
            </a:r>
          </a:p>
          <a:p>
            <a:endParaRPr lang="en-US" sz="800" dirty="0"/>
          </a:p>
          <a:p>
            <a:r>
              <a:rPr lang="en-US" sz="1000" dirty="0"/>
              <a:t>Objective tests supporting asthma diagnosis (past and/or present).</a:t>
            </a:r>
          </a:p>
          <a:p>
            <a:endParaRPr lang="en-US" sz="800" dirty="0"/>
          </a:p>
          <a:p>
            <a:r>
              <a:rPr lang="en-US" sz="1000" dirty="0"/>
              <a:t>T2 biomarkers: highest blood eosinophils within the past year and </a:t>
            </a:r>
            <a:r>
              <a:rPr lang="en-US" sz="1000" dirty="0" err="1"/>
              <a:t>FeNO</a:t>
            </a:r>
            <a:r>
              <a:rPr lang="en-US" sz="1000" dirty="0"/>
              <a:t>. </a:t>
            </a:r>
          </a:p>
          <a:p>
            <a:endParaRPr lang="en-US" sz="800" dirty="0"/>
          </a:p>
          <a:p>
            <a:r>
              <a:rPr lang="en-US" sz="1000" dirty="0"/>
              <a:t>History of atopy, including results of allergy testing (e.g. </a:t>
            </a:r>
            <a:r>
              <a:rPr lang="en-US" sz="1000" dirty="0" err="1"/>
              <a:t>IgE</a:t>
            </a:r>
            <a:r>
              <a:rPr lang="en-US" sz="1000" dirty="0"/>
              <a:t>, Specific </a:t>
            </a:r>
            <a:r>
              <a:rPr lang="en-US" sz="1000" dirty="0" err="1"/>
              <a:t>IgE</a:t>
            </a:r>
            <a:r>
              <a:rPr lang="en-US" sz="1000" dirty="0"/>
              <a:t> (RAST), skin prick testing). </a:t>
            </a:r>
          </a:p>
          <a:p>
            <a:endParaRPr lang="en-US" sz="1000" dirty="0"/>
          </a:p>
          <a:p>
            <a:endParaRPr lang="en-US" sz="1000" dirty="0"/>
          </a:p>
          <a:p>
            <a:endParaRPr lang="en-US" sz="1000" dirty="0"/>
          </a:p>
          <a:p>
            <a:endParaRPr lang="en-US" sz="1000" dirty="0"/>
          </a:p>
        </p:txBody>
      </p:sp>
      <p:sp>
        <p:nvSpPr>
          <p:cNvPr id="20" name="TextBox 19">
            <a:extLst>
              <a:ext uri="{FF2B5EF4-FFF2-40B4-BE49-F238E27FC236}">
                <a16:creationId xmlns:a16="http://schemas.microsoft.com/office/drawing/2014/main" id="{6E47A443-C6EE-7C84-7617-FA00D7B62EFB}"/>
              </a:ext>
            </a:extLst>
          </p:cNvPr>
          <p:cNvSpPr txBox="1"/>
          <p:nvPr/>
        </p:nvSpPr>
        <p:spPr>
          <a:xfrm>
            <a:off x="6710605" y="1092567"/>
            <a:ext cx="2082011" cy="738664"/>
          </a:xfrm>
          <a:prstGeom prst="rect">
            <a:avLst/>
          </a:prstGeom>
          <a:noFill/>
        </p:spPr>
        <p:txBody>
          <a:bodyPr wrap="square" rtlCol="0">
            <a:spAutoFit/>
          </a:bodyPr>
          <a:lstStyle/>
          <a:p>
            <a:pPr algn="ctr"/>
            <a:r>
              <a:rPr lang="en-US" sz="1400" b="1" dirty="0"/>
              <a:t>What to do while your patient is awaiting specialist review </a:t>
            </a:r>
          </a:p>
        </p:txBody>
      </p:sp>
      <p:sp>
        <p:nvSpPr>
          <p:cNvPr id="24" name="Down Arrow 23">
            <a:extLst>
              <a:ext uri="{FF2B5EF4-FFF2-40B4-BE49-F238E27FC236}">
                <a16:creationId xmlns:a16="http://schemas.microsoft.com/office/drawing/2014/main" id="{12DF228B-409A-E31A-3CE1-E55299635CE0}"/>
              </a:ext>
            </a:extLst>
          </p:cNvPr>
          <p:cNvSpPr/>
          <p:nvPr/>
        </p:nvSpPr>
        <p:spPr>
          <a:xfrm>
            <a:off x="7538324" y="1848958"/>
            <a:ext cx="477520" cy="2473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E844771B-E2F3-4F4E-10E6-8353FCF47B80}"/>
              </a:ext>
            </a:extLst>
          </p:cNvPr>
          <p:cNvSpPr txBox="1"/>
          <p:nvPr/>
        </p:nvSpPr>
        <p:spPr>
          <a:xfrm>
            <a:off x="6004164" y="2062829"/>
            <a:ext cx="3545840" cy="553998"/>
          </a:xfrm>
          <a:prstGeom prst="rect">
            <a:avLst/>
          </a:prstGeom>
          <a:noFill/>
        </p:spPr>
        <p:txBody>
          <a:bodyPr wrap="square" rtlCol="0">
            <a:spAutoFit/>
          </a:bodyPr>
          <a:lstStyle/>
          <a:p>
            <a:pPr algn="ctr"/>
            <a:r>
              <a:rPr lang="en-US" sz="1000" b="1" dirty="0"/>
              <a:t>Consider seeking specialist advice through</a:t>
            </a:r>
            <a:r>
              <a:rPr lang="en-US" sz="1000" dirty="0"/>
              <a:t>:</a:t>
            </a:r>
          </a:p>
          <a:p>
            <a:pPr marL="171450" indent="-171450">
              <a:buFontTx/>
              <a:buChar char="-"/>
            </a:pPr>
            <a:r>
              <a:rPr lang="en-US" sz="1000" dirty="0"/>
              <a:t>Advice and Guidance </a:t>
            </a:r>
            <a:r>
              <a:rPr lang="en-US" sz="800" dirty="0"/>
              <a:t>(include the same information as per referral)</a:t>
            </a:r>
            <a:endParaRPr lang="en-US" sz="1000" dirty="0"/>
          </a:p>
          <a:p>
            <a:pPr marL="171450" indent="-171450">
              <a:buFontTx/>
              <a:buChar char="-"/>
            </a:pPr>
            <a:r>
              <a:rPr lang="en-US" sz="1000" dirty="0"/>
              <a:t>Community MDT discussion </a:t>
            </a:r>
            <a:r>
              <a:rPr lang="en-US" sz="800" dirty="0"/>
              <a:t>(where available). </a:t>
            </a:r>
            <a:endParaRPr lang="en-US" sz="1000" dirty="0"/>
          </a:p>
        </p:txBody>
      </p:sp>
      <p:sp>
        <p:nvSpPr>
          <p:cNvPr id="27" name="Rounded Rectangle 26">
            <a:extLst>
              <a:ext uri="{FF2B5EF4-FFF2-40B4-BE49-F238E27FC236}">
                <a16:creationId xmlns:a16="http://schemas.microsoft.com/office/drawing/2014/main" id="{6AF957A6-3F4F-7583-EAC1-6B2FFCCB1298}"/>
              </a:ext>
            </a:extLst>
          </p:cNvPr>
          <p:cNvSpPr/>
          <p:nvPr/>
        </p:nvSpPr>
        <p:spPr>
          <a:xfrm>
            <a:off x="6013479" y="3019859"/>
            <a:ext cx="2153920" cy="3989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a:solidFill>
                  <a:schemeClr val="tx1"/>
                </a:solidFill>
              </a:rPr>
              <a:t>Moderate Dose MART</a:t>
            </a:r>
          </a:p>
          <a:p>
            <a:pPr algn="ctr"/>
            <a:r>
              <a:rPr lang="en-US" sz="800" dirty="0">
                <a:solidFill>
                  <a:schemeClr val="tx1"/>
                </a:solidFill>
              </a:rPr>
              <a:t>Regular ICS/Formoterol and as required for relief of symptoms</a:t>
            </a:r>
            <a:endParaRPr lang="en-US" sz="200" dirty="0">
              <a:solidFill>
                <a:schemeClr val="tx1"/>
              </a:solidFill>
            </a:endParaRPr>
          </a:p>
        </p:txBody>
      </p:sp>
      <p:sp>
        <p:nvSpPr>
          <p:cNvPr id="28" name="Rounded Rectangle 27">
            <a:extLst>
              <a:ext uri="{FF2B5EF4-FFF2-40B4-BE49-F238E27FC236}">
                <a16:creationId xmlns:a16="http://schemas.microsoft.com/office/drawing/2014/main" id="{FE9FE487-DA43-AD34-27CA-F397C3204DE4}"/>
              </a:ext>
            </a:extLst>
          </p:cNvPr>
          <p:cNvSpPr/>
          <p:nvPr/>
        </p:nvSpPr>
        <p:spPr>
          <a:xfrm>
            <a:off x="8238521" y="3019860"/>
            <a:ext cx="1341118" cy="39890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Fixed, </a:t>
            </a:r>
            <a:r>
              <a:rPr lang="en-US" sz="1000" b="1" dirty="0">
                <a:solidFill>
                  <a:schemeClr val="tx1"/>
                </a:solidFill>
              </a:rPr>
              <a:t>high-dose ICS-LABA</a:t>
            </a:r>
            <a:r>
              <a:rPr lang="en-US" sz="1000" dirty="0">
                <a:solidFill>
                  <a:schemeClr val="tx1"/>
                </a:solidFill>
              </a:rPr>
              <a:t> + SABA reliever</a:t>
            </a:r>
          </a:p>
        </p:txBody>
      </p:sp>
      <p:cxnSp>
        <p:nvCxnSpPr>
          <p:cNvPr id="31" name="Straight Arrow Connector 30">
            <a:extLst>
              <a:ext uri="{FF2B5EF4-FFF2-40B4-BE49-F238E27FC236}">
                <a16:creationId xmlns:a16="http://schemas.microsoft.com/office/drawing/2014/main" id="{6C440D43-EB0A-0E38-C857-00452B7D3E4D}"/>
              </a:ext>
            </a:extLst>
          </p:cNvPr>
          <p:cNvCxnSpPr>
            <a:cxnSpLocks/>
          </p:cNvCxnSpPr>
          <p:nvPr/>
        </p:nvCxnSpPr>
        <p:spPr>
          <a:xfrm>
            <a:off x="7090439" y="3418763"/>
            <a:ext cx="0" cy="196268"/>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A3B75D31-FB9C-4743-0E7A-5AB60BCEBEA0}"/>
              </a:ext>
            </a:extLst>
          </p:cNvPr>
          <p:cNvCxnSpPr/>
          <p:nvPr/>
        </p:nvCxnSpPr>
        <p:spPr>
          <a:xfrm>
            <a:off x="8904140" y="3418763"/>
            <a:ext cx="0" cy="196268"/>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33" name="Rounded Rectangle 32">
            <a:extLst>
              <a:ext uri="{FF2B5EF4-FFF2-40B4-BE49-F238E27FC236}">
                <a16:creationId xmlns:a16="http://schemas.microsoft.com/office/drawing/2014/main" id="{B405BC62-39E9-0BBB-6170-9D019AC920B4}"/>
              </a:ext>
            </a:extLst>
          </p:cNvPr>
          <p:cNvSpPr/>
          <p:nvPr/>
        </p:nvSpPr>
        <p:spPr>
          <a:xfrm>
            <a:off x="8238521" y="3615031"/>
            <a:ext cx="1341118" cy="1446415"/>
          </a:xfrm>
          <a:prstGeom prst="roundRect">
            <a:avLst>
              <a:gd name="adj" fmla="val 732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High-dose ICS/LABA/LAMA</a:t>
            </a:r>
          </a:p>
          <a:p>
            <a:pPr algn="ctr"/>
            <a:r>
              <a:rPr lang="en-US" sz="1000" b="1" dirty="0">
                <a:solidFill>
                  <a:schemeClr val="tx1"/>
                </a:solidFill>
              </a:rPr>
              <a:t>Closed Triple </a:t>
            </a:r>
            <a:r>
              <a:rPr lang="en-US" sz="500" b="1" dirty="0">
                <a:solidFill>
                  <a:schemeClr val="tx1"/>
                </a:solidFill>
              </a:rPr>
              <a:t>(Adults Only)</a:t>
            </a:r>
            <a:endParaRPr lang="en-US" sz="1000" b="1" dirty="0">
              <a:solidFill>
                <a:schemeClr val="tx1"/>
              </a:solidFill>
            </a:endParaRPr>
          </a:p>
          <a:p>
            <a:pPr algn="ctr"/>
            <a:endParaRPr lang="en-US" sz="1000" dirty="0">
              <a:solidFill>
                <a:schemeClr val="tx1"/>
              </a:solidFill>
            </a:endParaRPr>
          </a:p>
          <a:p>
            <a:pPr algn="ctr"/>
            <a:endParaRPr lang="en-US" sz="1000" dirty="0">
              <a:solidFill>
                <a:schemeClr val="tx1"/>
              </a:solidFill>
            </a:endParaRPr>
          </a:p>
          <a:p>
            <a:pPr algn="ctr"/>
            <a:endParaRPr lang="en-US" sz="800" dirty="0">
              <a:solidFill>
                <a:schemeClr val="tx1"/>
              </a:solidFill>
            </a:endParaRPr>
          </a:p>
          <a:p>
            <a:pPr algn="ctr"/>
            <a:endParaRPr lang="en-US" sz="800" dirty="0">
              <a:solidFill>
                <a:schemeClr val="tx1"/>
              </a:solidFill>
            </a:endParaRPr>
          </a:p>
          <a:p>
            <a:r>
              <a:rPr lang="en-US" sz="700" b="1" u="sng" dirty="0">
                <a:solidFill>
                  <a:schemeClr val="tx1"/>
                </a:solidFill>
              </a:rPr>
              <a:t>Reliever</a:t>
            </a:r>
          </a:p>
          <a:p>
            <a:r>
              <a:rPr lang="en-US" sz="700" b="1" dirty="0">
                <a:solidFill>
                  <a:schemeClr val="tx1"/>
                </a:solidFill>
              </a:rPr>
              <a:t>SABA </a:t>
            </a:r>
            <a:r>
              <a:rPr lang="en-US" sz="700" dirty="0">
                <a:solidFill>
                  <a:schemeClr val="tx1"/>
                </a:solidFill>
              </a:rPr>
              <a:t>as required for relief of symptoms</a:t>
            </a:r>
            <a:endParaRPr lang="en-US" sz="700" b="1" dirty="0">
              <a:solidFill>
                <a:schemeClr val="tx1"/>
              </a:solidFill>
            </a:endParaRPr>
          </a:p>
        </p:txBody>
      </p:sp>
      <p:pic>
        <p:nvPicPr>
          <p:cNvPr id="34" name="Picture 33" descr="Screen Clipping">
            <a:extLst>
              <a:ext uri="{FF2B5EF4-FFF2-40B4-BE49-F238E27FC236}">
                <a16:creationId xmlns:a16="http://schemas.microsoft.com/office/drawing/2014/main" id="{5BC5FFF1-F5A4-6F78-B08A-006415D52106}"/>
              </a:ext>
            </a:extLst>
          </p:cNvPr>
          <p:cNvPicPr>
            <a:picLocks noChangeAspect="1"/>
          </p:cNvPicPr>
          <p:nvPr/>
        </p:nvPicPr>
        <p:blipFill>
          <a:blip r:embed="rId5"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445516" y="4191023"/>
            <a:ext cx="282637" cy="333335"/>
          </a:xfrm>
          <a:prstGeom prst="rect">
            <a:avLst/>
          </a:prstGeom>
        </p:spPr>
      </p:pic>
      <p:pic>
        <p:nvPicPr>
          <p:cNvPr id="35" name="Picture 34" descr="Screen Clipping">
            <a:extLst>
              <a:ext uri="{FF2B5EF4-FFF2-40B4-BE49-F238E27FC236}">
                <a16:creationId xmlns:a16="http://schemas.microsoft.com/office/drawing/2014/main" id="{8FA781B6-29E5-5D4A-BFAB-D25BF59633E1}"/>
              </a:ext>
            </a:extLst>
          </p:cNvPr>
          <p:cNvPicPr>
            <a:picLocks noChangeAspect="1"/>
          </p:cNvPicPr>
          <p:nvPr/>
        </p:nvPicPr>
        <p:blipFill>
          <a:blip r:embed="rId6"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004491" y="4203540"/>
            <a:ext cx="288131" cy="308300"/>
          </a:xfrm>
          <a:prstGeom prst="rect">
            <a:avLst/>
          </a:prstGeom>
        </p:spPr>
      </p:pic>
      <p:sp>
        <p:nvSpPr>
          <p:cNvPr id="36" name="TextBox 35">
            <a:extLst>
              <a:ext uri="{FF2B5EF4-FFF2-40B4-BE49-F238E27FC236}">
                <a16:creationId xmlns:a16="http://schemas.microsoft.com/office/drawing/2014/main" id="{4D5950F1-AECD-7DB7-77E2-F90AF69D31FA}"/>
              </a:ext>
            </a:extLst>
          </p:cNvPr>
          <p:cNvSpPr txBox="1"/>
          <p:nvPr/>
        </p:nvSpPr>
        <p:spPr>
          <a:xfrm>
            <a:off x="8295202" y="4509783"/>
            <a:ext cx="603395" cy="169277"/>
          </a:xfrm>
          <a:prstGeom prst="rect">
            <a:avLst/>
          </a:prstGeom>
          <a:noFill/>
        </p:spPr>
        <p:txBody>
          <a:bodyPr wrap="square" rtlCol="0">
            <a:spAutoFit/>
          </a:bodyPr>
          <a:lstStyle/>
          <a:p>
            <a:r>
              <a:rPr lang="en-GB" sz="500" dirty="0"/>
              <a:t>Trimbow pMDI</a:t>
            </a:r>
          </a:p>
        </p:txBody>
      </p:sp>
      <p:sp>
        <p:nvSpPr>
          <p:cNvPr id="37" name="TextBox 36">
            <a:extLst>
              <a:ext uri="{FF2B5EF4-FFF2-40B4-BE49-F238E27FC236}">
                <a16:creationId xmlns:a16="http://schemas.microsoft.com/office/drawing/2014/main" id="{2E3A04AB-E4E6-D053-17E0-ED74A752F65B}"/>
              </a:ext>
            </a:extLst>
          </p:cNvPr>
          <p:cNvSpPr txBox="1"/>
          <p:nvPr/>
        </p:nvSpPr>
        <p:spPr>
          <a:xfrm>
            <a:off x="8838544" y="4513935"/>
            <a:ext cx="866271" cy="169277"/>
          </a:xfrm>
          <a:prstGeom prst="rect">
            <a:avLst/>
          </a:prstGeom>
          <a:noFill/>
        </p:spPr>
        <p:txBody>
          <a:bodyPr wrap="square" rtlCol="0">
            <a:spAutoFit/>
          </a:bodyPr>
          <a:lstStyle/>
          <a:p>
            <a:r>
              <a:rPr lang="en-GB" sz="500" dirty="0"/>
              <a:t>Enerzair Breezhaler</a:t>
            </a:r>
          </a:p>
        </p:txBody>
      </p:sp>
      <p:pic>
        <p:nvPicPr>
          <p:cNvPr id="38" name="Picture 37" descr="Screen Clipping">
            <a:extLst>
              <a:ext uri="{FF2B5EF4-FFF2-40B4-BE49-F238E27FC236}">
                <a16:creationId xmlns:a16="http://schemas.microsoft.com/office/drawing/2014/main" id="{2769EE4A-DBB0-FB2E-52E5-A3A85033CB49}"/>
              </a:ext>
            </a:extLst>
          </p:cNvPr>
          <p:cNvPicPr>
            <a:picLocks noChangeAspect="1"/>
          </p:cNvPicPr>
          <p:nvPr/>
        </p:nvPicPr>
        <p:blipFill>
          <a:blip r:embed="rId7"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251982" y="4160671"/>
            <a:ext cx="126154" cy="120669"/>
          </a:xfrm>
          <a:prstGeom prst="rect">
            <a:avLst/>
          </a:prstGeom>
        </p:spPr>
      </p:pic>
      <p:sp>
        <p:nvSpPr>
          <p:cNvPr id="41" name="Rounded Rectangle 40">
            <a:extLst>
              <a:ext uri="{FF2B5EF4-FFF2-40B4-BE49-F238E27FC236}">
                <a16:creationId xmlns:a16="http://schemas.microsoft.com/office/drawing/2014/main" id="{6F631A2F-3AD4-07E5-86C9-3C2CE31C5767}"/>
              </a:ext>
            </a:extLst>
          </p:cNvPr>
          <p:cNvSpPr/>
          <p:nvPr/>
        </p:nvSpPr>
        <p:spPr>
          <a:xfrm>
            <a:off x="6013479" y="3615031"/>
            <a:ext cx="2153920" cy="1446414"/>
          </a:xfrm>
          <a:prstGeom prst="roundRect">
            <a:avLst>
              <a:gd name="adj" fmla="val 574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b="1" dirty="0">
              <a:solidFill>
                <a:schemeClr val="tx1"/>
              </a:solidFill>
            </a:endParaRPr>
          </a:p>
          <a:p>
            <a:pPr algn="ctr"/>
            <a:r>
              <a:rPr lang="en-US" sz="1050" b="1" dirty="0">
                <a:solidFill>
                  <a:schemeClr val="tx1"/>
                </a:solidFill>
              </a:rPr>
              <a:t>Moderate Dose MART</a:t>
            </a:r>
          </a:p>
          <a:p>
            <a:pPr algn="ctr"/>
            <a:endParaRPr lang="en-US" sz="1050" b="1" dirty="0">
              <a:solidFill>
                <a:schemeClr val="tx1"/>
              </a:solidFill>
            </a:endParaRPr>
          </a:p>
          <a:p>
            <a:pPr algn="ctr"/>
            <a:endParaRPr lang="en-US" sz="1050" b="1" dirty="0">
              <a:solidFill>
                <a:schemeClr val="tx1"/>
              </a:solidFill>
            </a:endParaRPr>
          </a:p>
          <a:p>
            <a:pPr algn="ctr"/>
            <a:endParaRPr lang="en-US" sz="500" b="1" dirty="0">
              <a:solidFill>
                <a:schemeClr val="tx1"/>
              </a:solidFill>
            </a:endParaRPr>
          </a:p>
          <a:p>
            <a:pPr algn="ctr"/>
            <a:endParaRPr lang="en-US" sz="1050" b="1" dirty="0">
              <a:solidFill>
                <a:schemeClr val="tx1"/>
              </a:solidFill>
            </a:endParaRPr>
          </a:p>
          <a:p>
            <a:pPr algn="ctr"/>
            <a:endParaRPr lang="en-US" sz="1050" b="1" dirty="0">
              <a:solidFill>
                <a:schemeClr val="tx1"/>
              </a:solidFill>
            </a:endParaRPr>
          </a:p>
          <a:p>
            <a:pPr algn="ctr"/>
            <a:endParaRPr lang="en-US" sz="1050" b="1" dirty="0">
              <a:solidFill>
                <a:schemeClr val="tx1"/>
              </a:solidFill>
            </a:endParaRPr>
          </a:p>
          <a:p>
            <a:endParaRPr lang="en-US" sz="1050" b="1" dirty="0">
              <a:solidFill>
                <a:schemeClr val="tx1"/>
              </a:solidFill>
            </a:endParaRPr>
          </a:p>
          <a:p>
            <a:r>
              <a:rPr lang="en-US" sz="1050" b="1" dirty="0">
                <a:solidFill>
                  <a:schemeClr val="tx1"/>
                </a:solidFill>
              </a:rPr>
              <a:t>Plus trial LAMA	         </a:t>
            </a:r>
          </a:p>
          <a:p>
            <a:pPr algn="ctr"/>
            <a:endParaRPr lang="en-US" sz="1050" b="1" dirty="0">
              <a:solidFill>
                <a:schemeClr val="tx1"/>
              </a:solidFill>
            </a:endParaRPr>
          </a:p>
        </p:txBody>
      </p:sp>
      <p:pic>
        <p:nvPicPr>
          <p:cNvPr id="42" name="Picture 41" descr="Screen Clipping">
            <a:extLst>
              <a:ext uri="{FF2B5EF4-FFF2-40B4-BE49-F238E27FC236}">
                <a16:creationId xmlns:a16="http://schemas.microsoft.com/office/drawing/2014/main" id="{857F538B-9184-5262-B37B-08642F89E9CC}"/>
              </a:ext>
            </a:extLst>
          </p:cNvPr>
          <p:cNvPicPr>
            <a:picLocks noChangeAspect="1"/>
          </p:cNvPicPr>
          <p:nvPr/>
        </p:nvPicPr>
        <p:blipFill>
          <a:blip r:embed="rId8"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169285" y="3898025"/>
            <a:ext cx="355846" cy="312325"/>
          </a:xfrm>
          <a:prstGeom prst="rect">
            <a:avLst/>
          </a:prstGeom>
        </p:spPr>
      </p:pic>
      <p:pic>
        <p:nvPicPr>
          <p:cNvPr id="43" name="Picture 42" descr="Screen Clipping">
            <a:extLst>
              <a:ext uri="{FF2B5EF4-FFF2-40B4-BE49-F238E27FC236}">
                <a16:creationId xmlns:a16="http://schemas.microsoft.com/office/drawing/2014/main" id="{602B48E8-27CA-C292-DF0C-58A1E88B88F3}"/>
              </a:ext>
            </a:extLst>
          </p:cNvPr>
          <p:cNvPicPr>
            <a:picLocks noChangeAspect="1"/>
          </p:cNvPicPr>
          <p:nvPr/>
        </p:nvPicPr>
        <p:blipFill>
          <a:blip r:embed="rId9"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751611" y="3883743"/>
            <a:ext cx="240386" cy="352194"/>
          </a:xfrm>
          <a:prstGeom prst="rect">
            <a:avLst/>
          </a:prstGeom>
        </p:spPr>
      </p:pic>
      <p:sp>
        <p:nvSpPr>
          <p:cNvPr id="44" name="TextBox 43">
            <a:extLst>
              <a:ext uri="{FF2B5EF4-FFF2-40B4-BE49-F238E27FC236}">
                <a16:creationId xmlns:a16="http://schemas.microsoft.com/office/drawing/2014/main" id="{A2A528BF-1DA8-0B2D-0538-E4A690AFEDDF}"/>
              </a:ext>
            </a:extLst>
          </p:cNvPr>
          <p:cNvSpPr txBox="1"/>
          <p:nvPr/>
        </p:nvSpPr>
        <p:spPr>
          <a:xfrm>
            <a:off x="7021907" y="4180091"/>
            <a:ext cx="670053" cy="523220"/>
          </a:xfrm>
          <a:prstGeom prst="rect">
            <a:avLst/>
          </a:prstGeom>
          <a:noFill/>
        </p:spPr>
        <p:txBody>
          <a:bodyPr wrap="square" rtlCol="0">
            <a:spAutoFit/>
          </a:bodyPr>
          <a:lstStyle/>
          <a:p>
            <a:pPr algn="ctr"/>
            <a:r>
              <a:rPr lang="en-GB" sz="400" dirty="0" err="1"/>
              <a:t>Fostair</a:t>
            </a:r>
            <a:r>
              <a:rPr lang="en-GB" sz="400" dirty="0"/>
              <a:t> </a:t>
            </a:r>
            <a:r>
              <a:rPr lang="en-GB" sz="400" dirty="0" err="1"/>
              <a:t>Nexthaler</a:t>
            </a:r>
            <a:r>
              <a:rPr lang="en-GB" sz="400" dirty="0"/>
              <a:t> 100/6 2 inhalations BD </a:t>
            </a:r>
            <a:r>
              <a:rPr lang="en-GB" sz="400" b="1" u="sng" dirty="0"/>
              <a:t>AND</a:t>
            </a:r>
          </a:p>
          <a:p>
            <a:pPr algn="ctr"/>
            <a:r>
              <a:rPr lang="en-GB" sz="400" dirty="0"/>
              <a:t>1 inhalation as required up to a maximum 8  inhalations daily</a:t>
            </a:r>
          </a:p>
        </p:txBody>
      </p:sp>
      <p:sp>
        <p:nvSpPr>
          <p:cNvPr id="45" name="TextBox 44">
            <a:extLst>
              <a:ext uri="{FF2B5EF4-FFF2-40B4-BE49-F238E27FC236}">
                <a16:creationId xmlns:a16="http://schemas.microsoft.com/office/drawing/2014/main" id="{0E3475DA-D7C7-1B24-47A3-180A7B6718C0}"/>
              </a:ext>
            </a:extLst>
          </p:cNvPr>
          <p:cNvSpPr txBox="1"/>
          <p:nvPr/>
        </p:nvSpPr>
        <p:spPr>
          <a:xfrm>
            <a:off x="7626507" y="4188370"/>
            <a:ext cx="529641" cy="523220"/>
          </a:xfrm>
          <a:prstGeom prst="rect">
            <a:avLst/>
          </a:prstGeom>
          <a:noFill/>
        </p:spPr>
        <p:txBody>
          <a:bodyPr wrap="square" rtlCol="0">
            <a:spAutoFit/>
          </a:bodyPr>
          <a:lstStyle/>
          <a:p>
            <a:pPr algn="ctr"/>
            <a:r>
              <a:rPr lang="en-GB" sz="400" dirty="0" err="1"/>
              <a:t>Luforbec</a:t>
            </a:r>
            <a:r>
              <a:rPr lang="en-GB" sz="400" dirty="0"/>
              <a:t> 100/6</a:t>
            </a:r>
          </a:p>
          <a:p>
            <a:pPr algn="ctr"/>
            <a:r>
              <a:rPr lang="en-GB" sz="400" dirty="0"/>
              <a:t>2 inhalations BD</a:t>
            </a:r>
          </a:p>
          <a:p>
            <a:pPr algn="ctr"/>
            <a:r>
              <a:rPr lang="en-GB" sz="400" b="1" u="sng" dirty="0"/>
              <a:t>AND</a:t>
            </a:r>
          </a:p>
          <a:p>
            <a:pPr algn="ctr"/>
            <a:r>
              <a:rPr lang="en-GB" sz="400" dirty="0"/>
              <a:t>1 inhalation as required up to a maximum 8  inhalations daily</a:t>
            </a:r>
          </a:p>
        </p:txBody>
      </p:sp>
      <p:pic>
        <p:nvPicPr>
          <p:cNvPr id="46" name="Picture 45" descr="Screen Clipping">
            <a:extLst>
              <a:ext uri="{FF2B5EF4-FFF2-40B4-BE49-F238E27FC236}">
                <a16:creationId xmlns:a16="http://schemas.microsoft.com/office/drawing/2014/main" id="{174B9AE2-DE2B-C52E-F5A7-257DE1D0E566}"/>
              </a:ext>
            </a:extLst>
          </p:cNvPr>
          <p:cNvPicPr>
            <a:picLocks noChangeAspect="1"/>
          </p:cNvPicPr>
          <p:nvPr/>
        </p:nvPicPr>
        <p:blipFill>
          <a:blip r:embed="rId7"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418059" y="3864271"/>
            <a:ext cx="126154" cy="120669"/>
          </a:xfrm>
          <a:prstGeom prst="rect">
            <a:avLst/>
          </a:prstGeom>
        </p:spPr>
      </p:pic>
      <p:pic>
        <p:nvPicPr>
          <p:cNvPr id="47" name="Picture 46" descr="Screen Clipping">
            <a:extLst>
              <a:ext uri="{FF2B5EF4-FFF2-40B4-BE49-F238E27FC236}">
                <a16:creationId xmlns:a16="http://schemas.microsoft.com/office/drawing/2014/main" id="{A4C7EDBB-862B-15FE-0030-7D6AA49070A0}"/>
              </a:ext>
            </a:extLst>
          </p:cNvPr>
          <p:cNvPicPr>
            <a:picLocks noChangeAspect="1"/>
          </p:cNvPicPr>
          <p:nvPr/>
        </p:nvPicPr>
        <p:blipFill>
          <a:blip r:embed="rId10" cstate="hqprint">
            <a:extLst>
              <a:ext uri="{28A0092B-C50C-407E-A947-70E740481C1C}">
                <a14:useLocalDpi xmlns:a14="http://schemas.microsoft.com/office/drawing/2010/main" val="0"/>
              </a:ext>
            </a:extLst>
          </a:blip>
          <a:stretch>
            <a:fillRect/>
          </a:stretch>
        </p:blipFill>
        <p:spPr>
          <a:xfrm>
            <a:off x="6211687" y="3886857"/>
            <a:ext cx="140770" cy="326985"/>
          </a:xfrm>
          <a:prstGeom prst="rect">
            <a:avLst/>
          </a:prstGeom>
        </p:spPr>
      </p:pic>
      <p:sp>
        <p:nvSpPr>
          <p:cNvPr id="48" name="TextBox 47">
            <a:extLst>
              <a:ext uri="{FF2B5EF4-FFF2-40B4-BE49-F238E27FC236}">
                <a16:creationId xmlns:a16="http://schemas.microsoft.com/office/drawing/2014/main" id="{41D1E09D-CF1F-2118-D7CE-168736CC2792}"/>
              </a:ext>
            </a:extLst>
          </p:cNvPr>
          <p:cNvSpPr txBox="1"/>
          <p:nvPr/>
        </p:nvSpPr>
        <p:spPr>
          <a:xfrm>
            <a:off x="5948737" y="4192423"/>
            <a:ext cx="627768" cy="523220"/>
          </a:xfrm>
          <a:prstGeom prst="rect">
            <a:avLst/>
          </a:prstGeom>
          <a:noFill/>
        </p:spPr>
        <p:txBody>
          <a:bodyPr wrap="square" rtlCol="0">
            <a:spAutoFit/>
          </a:bodyPr>
          <a:lstStyle/>
          <a:p>
            <a:pPr algn="ctr"/>
            <a:r>
              <a:rPr lang="en-GB" sz="400" dirty="0"/>
              <a:t>Symbicort 200/6</a:t>
            </a:r>
          </a:p>
          <a:p>
            <a:pPr algn="ctr"/>
            <a:r>
              <a:rPr lang="en-GB" sz="400" dirty="0"/>
              <a:t>2 inhalations BD</a:t>
            </a:r>
          </a:p>
          <a:p>
            <a:pPr algn="ctr"/>
            <a:r>
              <a:rPr lang="en-GB" sz="400" dirty="0"/>
              <a:t> </a:t>
            </a:r>
            <a:r>
              <a:rPr lang="en-GB" sz="400" b="1" u="sng" dirty="0"/>
              <a:t>AND</a:t>
            </a:r>
            <a:endParaRPr lang="en-GB" sz="400" dirty="0"/>
          </a:p>
          <a:p>
            <a:pPr algn="ctr"/>
            <a:r>
              <a:rPr lang="en-GB" sz="400" dirty="0"/>
              <a:t>1 inhalation as required up to a maximum 12 inhalations daily</a:t>
            </a:r>
          </a:p>
        </p:txBody>
      </p:sp>
      <p:pic>
        <p:nvPicPr>
          <p:cNvPr id="49" name="Picture 48" descr="Screen Clipping">
            <a:extLst>
              <a:ext uri="{FF2B5EF4-FFF2-40B4-BE49-F238E27FC236}">
                <a16:creationId xmlns:a16="http://schemas.microsoft.com/office/drawing/2014/main" id="{36D60563-72F9-9A6C-E187-3B90B9054BCF}"/>
              </a:ext>
            </a:extLst>
          </p:cNvPr>
          <p:cNvPicPr>
            <a:picLocks noChangeAspect="1"/>
          </p:cNvPicPr>
          <p:nvPr/>
        </p:nvPicPr>
        <p:blipFill>
          <a:blip r:embed="rId7"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384590" y="3854939"/>
            <a:ext cx="126154" cy="120669"/>
          </a:xfrm>
          <a:prstGeom prst="rect">
            <a:avLst/>
          </a:prstGeom>
        </p:spPr>
      </p:pic>
      <p:sp>
        <p:nvSpPr>
          <p:cNvPr id="51" name="TextBox 50">
            <a:extLst>
              <a:ext uri="{FF2B5EF4-FFF2-40B4-BE49-F238E27FC236}">
                <a16:creationId xmlns:a16="http://schemas.microsoft.com/office/drawing/2014/main" id="{7C589DCF-7627-880A-0108-C038CCF20ADC}"/>
              </a:ext>
            </a:extLst>
          </p:cNvPr>
          <p:cNvSpPr txBox="1"/>
          <p:nvPr/>
        </p:nvSpPr>
        <p:spPr>
          <a:xfrm>
            <a:off x="6510793" y="4185163"/>
            <a:ext cx="533800" cy="523220"/>
          </a:xfrm>
          <a:prstGeom prst="rect">
            <a:avLst/>
          </a:prstGeom>
          <a:noFill/>
        </p:spPr>
        <p:txBody>
          <a:bodyPr wrap="square" rtlCol="0">
            <a:spAutoFit/>
          </a:bodyPr>
          <a:lstStyle/>
          <a:p>
            <a:pPr algn="ctr"/>
            <a:r>
              <a:rPr lang="en-GB" sz="400" dirty="0" err="1"/>
              <a:t>Fobumix</a:t>
            </a:r>
            <a:r>
              <a:rPr lang="en-GB" sz="400" dirty="0"/>
              <a:t> 160/4.5</a:t>
            </a:r>
          </a:p>
          <a:p>
            <a:pPr algn="ctr"/>
            <a:r>
              <a:rPr lang="en-GB" sz="400" dirty="0"/>
              <a:t>2 inhalations BD </a:t>
            </a:r>
            <a:r>
              <a:rPr lang="en-GB" sz="400" b="1" u="sng" dirty="0"/>
              <a:t>AND</a:t>
            </a:r>
          </a:p>
          <a:p>
            <a:pPr algn="ctr"/>
            <a:r>
              <a:rPr lang="en-GB" sz="400" dirty="0"/>
              <a:t>1 inhalation as required up to a maximum 12 inhalations daily</a:t>
            </a:r>
          </a:p>
        </p:txBody>
      </p:sp>
      <p:pic>
        <p:nvPicPr>
          <p:cNvPr id="52" name="Picture 51" descr="Screen Clipping">
            <a:extLst>
              <a:ext uri="{FF2B5EF4-FFF2-40B4-BE49-F238E27FC236}">
                <a16:creationId xmlns:a16="http://schemas.microsoft.com/office/drawing/2014/main" id="{DF9E905E-5667-3448-7E50-5CAAA33476AE}"/>
              </a:ext>
            </a:extLst>
          </p:cNvPr>
          <p:cNvPicPr>
            <a:picLocks noChangeAspect="1"/>
          </p:cNvPicPr>
          <p:nvPr/>
        </p:nvPicPr>
        <p:blipFill>
          <a:blip r:embed="rId7"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875231" y="3855992"/>
            <a:ext cx="126154" cy="120669"/>
          </a:xfrm>
          <a:prstGeom prst="rect">
            <a:avLst/>
          </a:prstGeom>
        </p:spPr>
      </p:pic>
      <p:pic>
        <p:nvPicPr>
          <p:cNvPr id="53" name="Picture 52" descr="Screen Clipping">
            <a:extLst>
              <a:ext uri="{FF2B5EF4-FFF2-40B4-BE49-F238E27FC236}">
                <a16:creationId xmlns:a16="http://schemas.microsoft.com/office/drawing/2014/main" id="{9D49E482-46EC-6B4D-F742-7A9D7CC2EBB6}"/>
              </a:ext>
            </a:extLst>
          </p:cNvPr>
          <p:cNvPicPr>
            <a:picLocks noChangeAspect="1"/>
          </p:cNvPicPr>
          <p:nvPr/>
        </p:nvPicPr>
        <p:blipFill>
          <a:blip r:embed="rId11"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173680" y="4686205"/>
            <a:ext cx="138530" cy="301198"/>
          </a:xfrm>
          <a:prstGeom prst="rect">
            <a:avLst/>
          </a:prstGeom>
        </p:spPr>
      </p:pic>
      <p:sp>
        <p:nvSpPr>
          <p:cNvPr id="54" name="TextBox 53">
            <a:extLst>
              <a:ext uri="{FF2B5EF4-FFF2-40B4-BE49-F238E27FC236}">
                <a16:creationId xmlns:a16="http://schemas.microsoft.com/office/drawing/2014/main" id="{82359C36-BA1B-C088-2511-0901659992E3}"/>
              </a:ext>
            </a:extLst>
          </p:cNvPr>
          <p:cNvSpPr txBox="1"/>
          <p:nvPr/>
        </p:nvSpPr>
        <p:spPr>
          <a:xfrm>
            <a:off x="6991948" y="4929758"/>
            <a:ext cx="562304" cy="153888"/>
          </a:xfrm>
          <a:prstGeom prst="rect">
            <a:avLst/>
          </a:prstGeom>
          <a:noFill/>
        </p:spPr>
        <p:txBody>
          <a:bodyPr wrap="square" rtlCol="0">
            <a:spAutoFit/>
          </a:bodyPr>
          <a:lstStyle/>
          <a:p>
            <a:r>
              <a:rPr lang="en-GB" sz="400" dirty="0"/>
              <a:t>Spiriva Respimat</a:t>
            </a:r>
          </a:p>
        </p:txBody>
      </p:sp>
      <p:pic>
        <p:nvPicPr>
          <p:cNvPr id="55" name="Picture 54" descr="Screen Clipping">
            <a:extLst>
              <a:ext uri="{FF2B5EF4-FFF2-40B4-BE49-F238E27FC236}">
                <a16:creationId xmlns:a16="http://schemas.microsoft.com/office/drawing/2014/main" id="{CCA99DDD-EAF6-376C-4FC5-AC06858E1847}"/>
              </a:ext>
            </a:extLst>
          </p:cNvPr>
          <p:cNvPicPr>
            <a:picLocks noChangeAspect="1"/>
          </p:cNvPicPr>
          <p:nvPr/>
        </p:nvPicPr>
        <p:blipFill>
          <a:blip r:embed="rId7"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344283" y="4692341"/>
            <a:ext cx="126154" cy="120669"/>
          </a:xfrm>
          <a:prstGeom prst="rect">
            <a:avLst/>
          </a:prstGeom>
        </p:spPr>
      </p:pic>
      <p:cxnSp>
        <p:nvCxnSpPr>
          <p:cNvPr id="57" name="Elbow Connector 56">
            <a:extLst>
              <a:ext uri="{FF2B5EF4-FFF2-40B4-BE49-F238E27FC236}">
                <a16:creationId xmlns:a16="http://schemas.microsoft.com/office/drawing/2014/main" id="{8AAD7EA1-3788-21DE-01A4-AE1B870ADFF9}"/>
              </a:ext>
            </a:extLst>
          </p:cNvPr>
          <p:cNvCxnSpPr>
            <a:cxnSpLocks/>
          </p:cNvCxnSpPr>
          <p:nvPr/>
        </p:nvCxnSpPr>
        <p:spPr>
          <a:xfrm>
            <a:off x="7375499" y="5066559"/>
            <a:ext cx="1383949" cy="3200"/>
          </a:xfrm>
          <a:prstGeom prst="bentConnector4">
            <a:avLst>
              <a:gd name="adj1" fmla="val -1255"/>
              <a:gd name="adj2" fmla="val 7243750"/>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93E2FF1A-ADA1-5381-2F36-0D2A206E0C0C}"/>
              </a:ext>
            </a:extLst>
          </p:cNvPr>
          <p:cNvSpPr txBox="1"/>
          <p:nvPr/>
        </p:nvSpPr>
        <p:spPr>
          <a:xfrm>
            <a:off x="7413810" y="5037681"/>
            <a:ext cx="1291831" cy="276999"/>
          </a:xfrm>
          <a:prstGeom prst="rect">
            <a:avLst/>
          </a:prstGeom>
          <a:noFill/>
        </p:spPr>
        <p:txBody>
          <a:bodyPr wrap="square" rtlCol="0">
            <a:spAutoFit/>
          </a:bodyPr>
          <a:lstStyle/>
          <a:p>
            <a:r>
              <a:rPr lang="en-US" sz="600" dirty="0"/>
              <a:t>If requiring frequent reliever doses, exceeding maximum daily dose.</a:t>
            </a:r>
          </a:p>
        </p:txBody>
      </p:sp>
      <p:cxnSp>
        <p:nvCxnSpPr>
          <p:cNvPr id="62" name="Straight Arrow Connector 61">
            <a:extLst>
              <a:ext uri="{FF2B5EF4-FFF2-40B4-BE49-F238E27FC236}">
                <a16:creationId xmlns:a16="http://schemas.microsoft.com/office/drawing/2014/main" id="{E545BB48-90C3-FB1D-720F-8D9D41EF3483}"/>
              </a:ext>
            </a:extLst>
          </p:cNvPr>
          <p:cNvCxnSpPr>
            <a:stCxn id="41" idx="2"/>
          </p:cNvCxnSpPr>
          <p:nvPr/>
        </p:nvCxnSpPr>
        <p:spPr>
          <a:xfrm>
            <a:off x="7090439" y="5061445"/>
            <a:ext cx="0" cy="427187"/>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B3DC5032-FF1D-D5EB-18BB-AB164C090E20}"/>
              </a:ext>
            </a:extLst>
          </p:cNvPr>
          <p:cNvCxnSpPr/>
          <p:nvPr/>
        </p:nvCxnSpPr>
        <p:spPr>
          <a:xfrm>
            <a:off x="8900444" y="5066559"/>
            <a:ext cx="0" cy="427187"/>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64" name="Rounded Rectangle 63">
            <a:extLst>
              <a:ext uri="{FF2B5EF4-FFF2-40B4-BE49-F238E27FC236}">
                <a16:creationId xmlns:a16="http://schemas.microsoft.com/office/drawing/2014/main" id="{BB135797-3E9A-B883-D38B-466E8655E91A}"/>
              </a:ext>
            </a:extLst>
          </p:cNvPr>
          <p:cNvSpPr/>
          <p:nvPr/>
        </p:nvSpPr>
        <p:spPr>
          <a:xfrm>
            <a:off x="6009161" y="5482486"/>
            <a:ext cx="3570473" cy="59451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Trial additional controller therapies </a:t>
            </a:r>
            <a:r>
              <a:rPr lang="en-US" sz="800" dirty="0">
                <a:solidFill>
                  <a:schemeClr val="tx1"/>
                </a:solidFill>
              </a:rPr>
              <a:t>(if not already trialed) </a:t>
            </a:r>
          </a:p>
          <a:p>
            <a:pPr algn="ctr"/>
            <a:endParaRPr lang="en-US" sz="300" dirty="0">
              <a:solidFill>
                <a:schemeClr val="tx1"/>
              </a:solidFill>
            </a:endParaRPr>
          </a:p>
          <a:p>
            <a:pPr algn="ctr"/>
            <a:r>
              <a:rPr lang="en-US" sz="900" b="1" dirty="0">
                <a:solidFill>
                  <a:schemeClr val="tx1"/>
                </a:solidFill>
              </a:rPr>
              <a:t>LTRA </a:t>
            </a:r>
            <a:r>
              <a:rPr lang="en-US" sz="900" dirty="0">
                <a:solidFill>
                  <a:schemeClr val="tx1"/>
                </a:solidFill>
              </a:rPr>
              <a:t>AND/OR  </a:t>
            </a:r>
            <a:r>
              <a:rPr lang="en-US" sz="900" b="1" dirty="0" err="1">
                <a:solidFill>
                  <a:schemeClr val="tx1"/>
                </a:solidFill>
              </a:rPr>
              <a:t>Methylxanthines</a:t>
            </a:r>
            <a:r>
              <a:rPr lang="en-US" sz="900" b="1" dirty="0">
                <a:solidFill>
                  <a:schemeClr val="tx1"/>
                </a:solidFill>
              </a:rPr>
              <a:t>* </a:t>
            </a:r>
            <a:r>
              <a:rPr lang="en-US" sz="900" dirty="0">
                <a:solidFill>
                  <a:schemeClr val="tx1"/>
                </a:solidFill>
              </a:rPr>
              <a:t>AND/OR </a:t>
            </a:r>
            <a:r>
              <a:rPr lang="en-US" sz="900" b="1" dirty="0">
                <a:solidFill>
                  <a:schemeClr val="tx1"/>
                </a:solidFill>
              </a:rPr>
              <a:t>Macrolides*</a:t>
            </a:r>
          </a:p>
          <a:p>
            <a:pPr algn="ctr"/>
            <a:endParaRPr lang="en-US" sz="300" b="1" dirty="0">
              <a:solidFill>
                <a:schemeClr val="tx1"/>
              </a:solidFill>
            </a:endParaRPr>
          </a:p>
          <a:p>
            <a:pPr algn="ctr"/>
            <a:r>
              <a:rPr lang="en-US" sz="900" dirty="0">
                <a:solidFill>
                  <a:schemeClr val="tx1"/>
                </a:solidFill>
              </a:rPr>
              <a:t>(*only after specialist advice - adults only)</a:t>
            </a:r>
            <a:endParaRPr lang="en-US" sz="800" dirty="0">
              <a:solidFill>
                <a:schemeClr val="tx1"/>
              </a:solidFill>
            </a:endParaRPr>
          </a:p>
        </p:txBody>
      </p:sp>
      <p:sp>
        <p:nvSpPr>
          <p:cNvPr id="69" name="Rectangle 68">
            <a:extLst>
              <a:ext uri="{FF2B5EF4-FFF2-40B4-BE49-F238E27FC236}">
                <a16:creationId xmlns:a16="http://schemas.microsoft.com/office/drawing/2014/main" id="{B48411C2-B904-B214-D48B-9C9773A0DDFC}"/>
              </a:ext>
            </a:extLst>
          </p:cNvPr>
          <p:cNvSpPr/>
          <p:nvPr/>
        </p:nvSpPr>
        <p:spPr>
          <a:xfrm>
            <a:off x="0" y="6156617"/>
            <a:ext cx="9906000" cy="70138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Biologics in Severe Asthma</a:t>
            </a:r>
          </a:p>
          <a:p>
            <a:r>
              <a:rPr lang="en-GB" sz="1000" dirty="0">
                <a:solidFill>
                  <a:schemeClr val="tx1"/>
                </a:solidFill>
              </a:rPr>
              <a:t>Biologics are advanced treatments that target specific inflammatory pathways in severe asthma. Biologics can prove transformational for appropriately selected severe asthma patients both in terms of preventing exacerbations, improving quality of life and reducing steroid burden. Early, appropriate referral of severe asthma patients for specialist assessment is important to ensure that the right patients can access these life changing medicines without unnecessary delay. </a:t>
            </a:r>
            <a:r>
              <a:rPr lang="en-GB" sz="1200" dirty="0"/>
              <a:t> </a:t>
            </a:r>
          </a:p>
        </p:txBody>
      </p:sp>
      <p:cxnSp>
        <p:nvCxnSpPr>
          <p:cNvPr id="71" name="Straight Arrow Connector 70">
            <a:extLst>
              <a:ext uri="{FF2B5EF4-FFF2-40B4-BE49-F238E27FC236}">
                <a16:creationId xmlns:a16="http://schemas.microsoft.com/office/drawing/2014/main" id="{7368343D-1CCA-C0AD-7FB2-3CEA842C0268}"/>
              </a:ext>
            </a:extLst>
          </p:cNvPr>
          <p:cNvCxnSpPr>
            <a:cxnSpLocks/>
          </p:cNvCxnSpPr>
          <p:nvPr/>
        </p:nvCxnSpPr>
        <p:spPr>
          <a:xfrm>
            <a:off x="7097876" y="2824032"/>
            <a:ext cx="0" cy="196268"/>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7CAF0EBE-85FA-D255-59C6-BE4BF17BD8E1}"/>
              </a:ext>
            </a:extLst>
          </p:cNvPr>
          <p:cNvCxnSpPr/>
          <p:nvPr/>
        </p:nvCxnSpPr>
        <p:spPr>
          <a:xfrm>
            <a:off x="8911577" y="2824032"/>
            <a:ext cx="0" cy="196268"/>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26" name="Rounded Rectangle 25">
            <a:extLst>
              <a:ext uri="{FF2B5EF4-FFF2-40B4-BE49-F238E27FC236}">
                <a16:creationId xmlns:a16="http://schemas.microsoft.com/office/drawing/2014/main" id="{304D8941-9F17-4FEC-9D9E-C024C9979287}"/>
              </a:ext>
            </a:extLst>
          </p:cNvPr>
          <p:cNvSpPr/>
          <p:nvPr/>
        </p:nvSpPr>
        <p:spPr>
          <a:xfrm>
            <a:off x="6013479" y="2608549"/>
            <a:ext cx="3566160" cy="2336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bg1"/>
                </a:solidFill>
              </a:rPr>
              <a:t>Consider the below options depending on existing treatment</a:t>
            </a:r>
          </a:p>
        </p:txBody>
      </p:sp>
      <p:cxnSp>
        <p:nvCxnSpPr>
          <p:cNvPr id="73" name="Straight Arrow Connector 72">
            <a:extLst>
              <a:ext uri="{FF2B5EF4-FFF2-40B4-BE49-F238E27FC236}">
                <a16:creationId xmlns:a16="http://schemas.microsoft.com/office/drawing/2014/main" id="{E21FA786-C43C-E793-FD4F-99AD5791BB8F}"/>
              </a:ext>
            </a:extLst>
          </p:cNvPr>
          <p:cNvCxnSpPr>
            <a:cxnSpLocks/>
          </p:cNvCxnSpPr>
          <p:nvPr/>
        </p:nvCxnSpPr>
        <p:spPr>
          <a:xfrm flipH="1">
            <a:off x="8015844" y="3397499"/>
            <a:ext cx="238547" cy="217532"/>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78" name="TextBox 77">
            <a:extLst>
              <a:ext uri="{FF2B5EF4-FFF2-40B4-BE49-F238E27FC236}">
                <a16:creationId xmlns:a16="http://schemas.microsoft.com/office/drawing/2014/main" id="{35F2C48B-C04D-2689-64FD-3B91825F5500}"/>
              </a:ext>
            </a:extLst>
          </p:cNvPr>
          <p:cNvSpPr txBox="1"/>
          <p:nvPr/>
        </p:nvSpPr>
        <p:spPr>
          <a:xfrm>
            <a:off x="8843860" y="3429395"/>
            <a:ext cx="646269" cy="246221"/>
          </a:xfrm>
          <a:prstGeom prst="rect">
            <a:avLst/>
          </a:prstGeom>
          <a:noFill/>
        </p:spPr>
        <p:txBody>
          <a:bodyPr wrap="square" rtlCol="0">
            <a:spAutoFit/>
          </a:bodyPr>
          <a:lstStyle/>
          <a:p>
            <a:r>
              <a:rPr lang="en-US" sz="500" b="1" dirty="0"/>
              <a:t>  </a:t>
            </a:r>
            <a:r>
              <a:rPr lang="en-US" sz="500" b="1" dirty="0">
                <a:solidFill>
                  <a:schemeClr val="tx1"/>
                </a:solidFill>
              </a:rPr>
              <a:t>Adults Only</a:t>
            </a:r>
          </a:p>
          <a:p>
            <a:endParaRPr lang="en-US" sz="500" dirty="0"/>
          </a:p>
        </p:txBody>
      </p:sp>
      <p:pic>
        <p:nvPicPr>
          <p:cNvPr id="56" name="Picture 55" descr="Screen Clipping">
            <a:extLst>
              <a:ext uri="{FF2B5EF4-FFF2-40B4-BE49-F238E27FC236}">
                <a16:creationId xmlns:a16="http://schemas.microsoft.com/office/drawing/2014/main" id="{D333AA48-B5E1-2BBE-E4BF-83CAEC0EACF0}"/>
              </a:ext>
            </a:extLst>
          </p:cNvPr>
          <p:cNvPicPr>
            <a:picLocks noChangeAspect="1"/>
          </p:cNvPicPr>
          <p:nvPr/>
        </p:nvPicPr>
        <p:blipFill>
          <a:blip r:embed="rId12"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651029" y="3874161"/>
            <a:ext cx="246186" cy="336189"/>
          </a:xfrm>
          <a:prstGeom prst="rect">
            <a:avLst/>
          </a:prstGeom>
        </p:spPr>
      </p:pic>
    </p:spTree>
    <p:extLst>
      <p:ext uri="{BB962C8B-B14F-4D97-AF65-F5344CB8AC3E}">
        <p14:creationId xmlns:p14="http://schemas.microsoft.com/office/powerpoint/2010/main" val="2608767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3F3F4"/>
        </a:solidFill>
        <a:effectLst/>
      </p:bgPr>
    </p:bg>
    <p:spTree>
      <p:nvGrpSpPr>
        <p:cNvPr id="1" name=""/>
        <p:cNvGrpSpPr/>
        <p:nvPr/>
      </p:nvGrpSpPr>
      <p:grpSpPr>
        <a:xfrm>
          <a:off x="0" y="0"/>
          <a:ext cx="0" cy="0"/>
          <a:chOff x="0" y="0"/>
          <a:chExt cx="0" cy="0"/>
        </a:xfrm>
      </p:grpSpPr>
      <p:sp>
        <p:nvSpPr>
          <p:cNvPr id="14" name="Rounded Rectangle 13"/>
          <p:cNvSpPr/>
          <p:nvPr/>
        </p:nvSpPr>
        <p:spPr>
          <a:xfrm>
            <a:off x="5608317" y="60959"/>
            <a:ext cx="4218174" cy="2412274"/>
          </a:xfrm>
          <a:prstGeom prst="roundRect">
            <a:avLst>
              <a:gd name="adj" fmla="val 4754"/>
            </a:avLst>
          </a:prstGeom>
          <a:solidFill>
            <a:schemeClr val="bg1"/>
          </a:solidFill>
          <a:ln w="190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100" dirty="0">
                <a:solidFill>
                  <a:schemeClr val="accent5">
                    <a:lumMod val="50000"/>
                  </a:schemeClr>
                </a:solidFill>
              </a:rPr>
              <a:t>The aim of asthma management is to achieve asthma control.</a:t>
            </a:r>
          </a:p>
          <a:p>
            <a:r>
              <a:rPr lang="en-GB" sz="1100" dirty="0">
                <a:solidFill>
                  <a:schemeClr val="accent5">
                    <a:lumMod val="50000"/>
                  </a:schemeClr>
                </a:solidFill>
              </a:rPr>
              <a:t>- What is asthma control?</a:t>
            </a:r>
          </a:p>
          <a:p>
            <a:endParaRPr lang="en-GB" sz="1000" dirty="0"/>
          </a:p>
        </p:txBody>
      </p:sp>
      <p:pic>
        <p:nvPicPr>
          <p:cNvPr id="5" name="Picture 4" descr="Screen Clipping"/>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686699" y="356924"/>
            <a:ext cx="4113665" cy="2029224"/>
          </a:xfrm>
          <a:prstGeom prst="rect">
            <a:avLst/>
          </a:prstGeom>
        </p:spPr>
      </p:pic>
      <p:sp>
        <p:nvSpPr>
          <p:cNvPr id="6" name="TextBox 5"/>
          <p:cNvSpPr txBox="1"/>
          <p:nvPr/>
        </p:nvSpPr>
        <p:spPr>
          <a:xfrm>
            <a:off x="7830616" y="2106526"/>
            <a:ext cx="2214723" cy="3231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500" b="0" i="0" u="none" strike="noStrike" kern="1200" cap="none" spc="0" normalizeH="0" baseline="0" noProof="0" dirty="0">
                <a:ln>
                  <a:noFill/>
                </a:ln>
                <a:solidFill>
                  <a:srgbClr val="203864"/>
                </a:solidFill>
                <a:effectLst/>
                <a:uLnTx/>
                <a:uFillTx/>
                <a:latin typeface="Calibri" panose="020F0502020204030204"/>
                <a:ea typeface="Calibri" panose="020F0502020204030204" pitchFamily="34" charset="0"/>
                <a:cs typeface="Times New Roman" panose="02020603050405020304" pitchFamily="18" charset="0"/>
              </a:rPr>
              <a:t>1. BTS/SIGN, </a:t>
            </a:r>
            <a:r>
              <a:rPr kumimoji="0" lang="en-GB" sz="500" b="0" i="1" u="none" strike="noStrike" kern="1200" cap="none" spc="0" normalizeH="0" baseline="0" noProof="0" dirty="0">
                <a:ln>
                  <a:noFill/>
                </a:ln>
                <a:solidFill>
                  <a:srgbClr val="203864"/>
                </a:solidFill>
                <a:effectLst/>
                <a:uLnTx/>
                <a:uFillTx/>
                <a:latin typeface="Calibri" panose="020F0502020204030204"/>
                <a:ea typeface="Calibri" panose="020F0502020204030204" pitchFamily="34" charset="0"/>
                <a:cs typeface="Times New Roman" panose="02020603050405020304" pitchFamily="18" charset="0"/>
              </a:rPr>
              <a:t>Guideline for the Management of Asthma</a:t>
            </a:r>
            <a:r>
              <a:rPr kumimoji="0" lang="en-GB" sz="500" b="0" i="0" u="none" strike="noStrike" kern="1200" cap="none" spc="0" normalizeH="0" baseline="0" noProof="0" dirty="0">
                <a:ln>
                  <a:noFill/>
                </a:ln>
                <a:solidFill>
                  <a:srgbClr val="203864"/>
                </a:solidFill>
                <a:effectLst/>
                <a:uLnTx/>
                <a:uFillTx/>
                <a:latin typeface="Calibri" panose="020F0502020204030204"/>
                <a:ea typeface="Calibri" panose="020F0502020204030204" pitchFamily="34" charset="0"/>
                <a:cs typeface="Times New Roman" panose="02020603050405020304" pitchFamily="18" charset="0"/>
              </a:rPr>
              <a:t>, July 2019.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500" b="0" i="0" u="none" strike="noStrike" kern="1200" cap="none" spc="0" normalizeH="0" baseline="0" noProof="0" dirty="0">
                <a:ln>
                  <a:noFill/>
                </a:ln>
                <a:solidFill>
                  <a:srgbClr val="203864"/>
                </a:solidFill>
                <a:effectLst/>
                <a:uLnTx/>
                <a:uFillTx/>
                <a:latin typeface="Calibri" panose="020F0502020204030204"/>
              </a:rPr>
              <a:t>2. Global Initiative for Asthma (GINA). Global Strategy for Asthma Management and Prevention,  Updated 2022. </a:t>
            </a:r>
          </a:p>
        </p:txBody>
      </p:sp>
      <p:sp>
        <p:nvSpPr>
          <p:cNvPr id="8" name="Rounded Rectangle 7"/>
          <p:cNvSpPr/>
          <p:nvPr/>
        </p:nvSpPr>
        <p:spPr>
          <a:xfrm>
            <a:off x="60958" y="82833"/>
            <a:ext cx="5451567" cy="3274424"/>
          </a:xfrm>
          <a:prstGeom prst="roundRect">
            <a:avLst>
              <a:gd name="adj" fmla="val 3210"/>
            </a:avLst>
          </a:prstGeom>
          <a:solidFill>
            <a:srgbClr val="E53D4A"/>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1"/>
              </a:solidFill>
            </a:endParaRPr>
          </a:p>
        </p:txBody>
      </p:sp>
      <p:sp>
        <p:nvSpPr>
          <p:cNvPr id="9" name="TextBox 8"/>
          <p:cNvSpPr txBox="1"/>
          <p:nvPr/>
        </p:nvSpPr>
        <p:spPr>
          <a:xfrm>
            <a:off x="286965" y="64005"/>
            <a:ext cx="4911635" cy="338554"/>
          </a:xfrm>
          <a:prstGeom prst="rect">
            <a:avLst/>
          </a:prstGeom>
          <a:noFill/>
        </p:spPr>
        <p:txBody>
          <a:bodyPr wrap="square" rtlCol="0">
            <a:spAutoFit/>
          </a:bodyPr>
          <a:lstStyle/>
          <a:p>
            <a:pPr algn="ctr"/>
            <a:r>
              <a:rPr lang="en-GB" sz="1600" b="1" dirty="0">
                <a:solidFill>
                  <a:schemeClr val="bg1"/>
                </a:solidFill>
              </a:rPr>
              <a:t>ICS/</a:t>
            </a:r>
            <a:r>
              <a:rPr lang="en-GB" sz="1600" b="1" dirty="0" err="1">
                <a:solidFill>
                  <a:schemeClr val="bg1"/>
                </a:solidFill>
              </a:rPr>
              <a:t>Formoterol</a:t>
            </a:r>
            <a:r>
              <a:rPr lang="en-GB" sz="1600" b="1" dirty="0">
                <a:solidFill>
                  <a:schemeClr val="bg1"/>
                </a:solidFill>
              </a:rPr>
              <a:t> is the preferred reliever in asthma</a:t>
            </a:r>
          </a:p>
        </p:txBody>
      </p:sp>
      <p:sp>
        <p:nvSpPr>
          <p:cNvPr id="11" name="TextBox 10"/>
          <p:cNvSpPr txBox="1"/>
          <p:nvPr/>
        </p:nvSpPr>
        <p:spPr>
          <a:xfrm>
            <a:off x="33743" y="1185057"/>
            <a:ext cx="2877257" cy="2308324"/>
          </a:xfrm>
          <a:prstGeom prst="rect">
            <a:avLst/>
          </a:prstGeom>
          <a:noFill/>
        </p:spPr>
        <p:txBody>
          <a:bodyPr wrap="square" rtlCol="0">
            <a:spAutoFit/>
          </a:bodyPr>
          <a:lstStyle/>
          <a:p>
            <a:pPr algn="ctr">
              <a:spcAft>
                <a:spcPts val="400"/>
              </a:spcAft>
            </a:pPr>
            <a:r>
              <a:rPr lang="en-GB" sz="1200" u="sng" dirty="0">
                <a:solidFill>
                  <a:schemeClr val="bg1"/>
                </a:solidFill>
              </a:rPr>
              <a:t>ICS/</a:t>
            </a:r>
            <a:r>
              <a:rPr lang="en-GB" sz="1200" u="sng" dirty="0" err="1">
                <a:solidFill>
                  <a:schemeClr val="bg1"/>
                </a:solidFill>
              </a:rPr>
              <a:t>Formoterol</a:t>
            </a:r>
            <a:r>
              <a:rPr lang="en-GB" sz="1200" u="sng" dirty="0">
                <a:solidFill>
                  <a:schemeClr val="bg1"/>
                </a:solidFill>
              </a:rPr>
              <a:t> Reliever</a:t>
            </a:r>
          </a:p>
          <a:p>
            <a:pPr marL="171450" indent="-171450">
              <a:spcAft>
                <a:spcPts val="400"/>
              </a:spcAft>
              <a:buFont typeface="Arial" panose="020B0604020202020204" pitchFamily="34" charset="0"/>
              <a:buChar char="•"/>
            </a:pPr>
            <a:r>
              <a:rPr lang="en-GB" sz="800" dirty="0" err="1">
                <a:solidFill>
                  <a:schemeClr val="bg1"/>
                </a:solidFill>
              </a:rPr>
              <a:t>Formoterol</a:t>
            </a:r>
            <a:r>
              <a:rPr lang="en-GB" sz="800" dirty="0">
                <a:solidFill>
                  <a:schemeClr val="bg1"/>
                </a:solidFill>
              </a:rPr>
              <a:t> is a fast- and long-acting bronchodilator, providing rapid relief of bronchoconstriction</a:t>
            </a:r>
          </a:p>
          <a:p>
            <a:pPr marL="171450" indent="-171450">
              <a:spcAft>
                <a:spcPts val="400"/>
              </a:spcAft>
              <a:buFont typeface="Arial" panose="020B0604020202020204" pitchFamily="34" charset="0"/>
              <a:buChar char="•"/>
            </a:pPr>
            <a:r>
              <a:rPr lang="en-GB" sz="800" dirty="0">
                <a:solidFill>
                  <a:schemeClr val="bg1"/>
                </a:solidFill>
              </a:rPr>
              <a:t>Using ICS/</a:t>
            </a:r>
            <a:r>
              <a:rPr lang="en-GB" sz="800" dirty="0" err="1">
                <a:solidFill>
                  <a:schemeClr val="bg1"/>
                </a:solidFill>
              </a:rPr>
              <a:t>formoterol</a:t>
            </a:r>
            <a:r>
              <a:rPr lang="en-GB" sz="800" dirty="0">
                <a:solidFill>
                  <a:schemeClr val="bg1"/>
                </a:solidFill>
              </a:rPr>
              <a:t> as a reliever ensures that symptomatic asthma patients receive an inhaled corticosteroid, even when adherence to preventer therapies is sub-optimal. </a:t>
            </a:r>
          </a:p>
          <a:p>
            <a:pPr marL="171450" indent="-171450">
              <a:spcAft>
                <a:spcPts val="400"/>
              </a:spcAft>
              <a:buFont typeface="Arial" panose="020B0604020202020204" pitchFamily="34" charset="0"/>
              <a:buChar char="•"/>
            </a:pPr>
            <a:r>
              <a:rPr lang="en-GB" sz="800" dirty="0">
                <a:solidFill>
                  <a:schemeClr val="bg1"/>
                </a:solidFill>
              </a:rPr>
              <a:t>AIR is as effective at preventing asthma attacks as taking regular ICS with SABA reliever in mild asthma and is safer than using SABA alone </a:t>
            </a:r>
          </a:p>
          <a:p>
            <a:pPr marL="171450" indent="-171450">
              <a:spcAft>
                <a:spcPts val="400"/>
              </a:spcAft>
              <a:buFont typeface="Arial" panose="020B0604020202020204" pitchFamily="34" charset="0"/>
              <a:buChar char="•"/>
            </a:pPr>
            <a:r>
              <a:rPr lang="en-GB" sz="800" dirty="0">
                <a:solidFill>
                  <a:schemeClr val="bg1"/>
                </a:solidFill>
              </a:rPr>
              <a:t>Do not routinely co-prescribe a SABA alongside an AIR/MART regimen. SABA co-prescription has potential to lead to confusion and continued SABA over-use.</a:t>
            </a:r>
          </a:p>
          <a:p>
            <a:pPr marL="171450" indent="-171450">
              <a:spcAft>
                <a:spcPts val="400"/>
              </a:spcAft>
              <a:buFont typeface="Arial" panose="020B0604020202020204" pitchFamily="34" charset="0"/>
              <a:buChar char="•"/>
            </a:pPr>
            <a:r>
              <a:rPr lang="en-GB" sz="800" dirty="0">
                <a:solidFill>
                  <a:schemeClr val="bg1"/>
                </a:solidFill>
              </a:rPr>
              <a:t>Provide a dedicated Asthma Action Plan  when prescribing AIR and MART</a:t>
            </a:r>
          </a:p>
          <a:p>
            <a:endParaRPr lang="en-GB" sz="800" dirty="0">
              <a:solidFill>
                <a:schemeClr val="bg1"/>
              </a:solidFill>
            </a:endParaRPr>
          </a:p>
        </p:txBody>
      </p:sp>
      <p:sp>
        <p:nvSpPr>
          <p:cNvPr id="12" name="TextBox 11"/>
          <p:cNvSpPr txBox="1"/>
          <p:nvPr/>
        </p:nvSpPr>
        <p:spPr>
          <a:xfrm>
            <a:off x="140217" y="402021"/>
            <a:ext cx="2749625" cy="830997"/>
          </a:xfrm>
          <a:prstGeom prst="rect">
            <a:avLst/>
          </a:prstGeom>
          <a:noFill/>
        </p:spPr>
        <p:txBody>
          <a:bodyPr wrap="square" rtlCol="0">
            <a:spAutoFit/>
          </a:bodyPr>
          <a:lstStyle/>
          <a:p>
            <a:pPr algn="just"/>
            <a:r>
              <a:rPr lang="en-GB" sz="800" dirty="0">
                <a:solidFill>
                  <a:schemeClr val="bg1"/>
                </a:solidFill>
              </a:rPr>
              <a:t>ICS/</a:t>
            </a:r>
            <a:r>
              <a:rPr lang="en-GB" sz="800" dirty="0" err="1">
                <a:solidFill>
                  <a:schemeClr val="bg1"/>
                </a:solidFill>
              </a:rPr>
              <a:t>Formoterol</a:t>
            </a:r>
            <a:r>
              <a:rPr lang="en-GB" sz="800" dirty="0">
                <a:solidFill>
                  <a:schemeClr val="bg1"/>
                </a:solidFill>
              </a:rPr>
              <a:t> is the preferred reliever in asthma. ICS/formoterol is effective as required to relieve symptoms without regular preventer therapy in mild asthma (anti inflammatory reliever therapy: AIR) or alongside regular maintenance doses of the same inhaler (maintenance and reliever therapy: MART) in moderate to severe asthma.     </a:t>
            </a:r>
          </a:p>
        </p:txBody>
      </p:sp>
      <p:sp>
        <p:nvSpPr>
          <p:cNvPr id="16" name="Rounded Rectangle 15"/>
          <p:cNvSpPr/>
          <p:nvPr/>
        </p:nvSpPr>
        <p:spPr>
          <a:xfrm>
            <a:off x="60958" y="3396346"/>
            <a:ext cx="5451567" cy="3401784"/>
          </a:xfrm>
          <a:prstGeom prst="roundRect">
            <a:avLst>
              <a:gd name="adj" fmla="val 3920"/>
            </a:avLst>
          </a:prstGeom>
          <a:solidFill>
            <a:schemeClr val="accent1">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60959" y="3362086"/>
            <a:ext cx="5451566" cy="530915"/>
          </a:xfrm>
          <a:prstGeom prst="rect">
            <a:avLst/>
          </a:prstGeom>
          <a:noFill/>
        </p:spPr>
        <p:txBody>
          <a:bodyPr wrap="square" rtlCol="0">
            <a:spAutoFit/>
          </a:bodyPr>
          <a:lstStyle/>
          <a:p>
            <a:pPr algn="ctr"/>
            <a:r>
              <a:rPr lang="en-GB" b="1" dirty="0"/>
              <a:t>Principles of Good Asthma Care</a:t>
            </a:r>
          </a:p>
          <a:p>
            <a:pPr algn="ctr"/>
            <a:r>
              <a:rPr lang="en-GB" sz="1050" b="1" dirty="0"/>
              <a:t>Check that all principles are being followed when considering stepping up asthma treatment</a:t>
            </a:r>
          </a:p>
        </p:txBody>
      </p:sp>
      <p:sp>
        <p:nvSpPr>
          <p:cNvPr id="18" name="TextBox 17"/>
          <p:cNvSpPr txBox="1"/>
          <p:nvPr/>
        </p:nvSpPr>
        <p:spPr>
          <a:xfrm>
            <a:off x="60958" y="3902660"/>
            <a:ext cx="2638698" cy="3139321"/>
          </a:xfrm>
          <a:prstGeom prst="rect">
            <a:avLst/>
          </a:prstGeom>
          <a:noFill/>
        </p:spPr>
        <p:txBody>
          <a:bodyPr wrap="square" numCol="1" rtlCol="0">
            <a:spAutoFit/>
          </a:bodyPr>
          <a:lstStyle/>
          <a:p>
            <a:pPr marL="228600" indent="-228600" algn="just">
              <a:buAutoNum type="arabicPeriod"/>
            </a:pPr>
            <a:r>
              <a:rPr lang="en-GB" sz="1100" dirty="0"/>
              <a:t>Inhaler technique should be taught  and reviewed during every asthma consultation. Inhaler technique videos are available at: </a:t>
            </a:r>
            <a:r>
              <a:rPr lang="en-GB" sz="1100" dirty="0">
                <a:hlinkClick r:id="rId3"/>
              </a:rPr>
              <a:t>How to use your inhaler | Asthma UK</a:t>
            </a:r>
            <a:endParaRPr lang="en-GB" sz="1100" dirty="0"/>
          </a:p>
          <a:p>
            <a:pPr marL="228600" indent="-228600" algn="just">
              <a:buAutoNum type="arabicPeriod"/>
            </a:pPr>
            <a:r>
              <a:rPr lang="en-GB" sz="1100" dirty="0"/>
              <a:t>Adherence with preventer therapy is often low and should be assessed and addressed during every asthma consultation. </a:t>
            </a:r>
          </a:p>
          <a:p>
            <a:pPr marL="228600" indent="-228600" algn="just">
              <a:buAutoNum type="arabicPeriod"/>
            </a:pPr>
            <a:r>
              <a:rPr lang="en-GB" sz="1100" dirty="0"/>
              <a:t>If prescribing a </a:t>
            </a:r>
            <a:r>
              <a:rPr lang="en-GB" sz="1100" dirty="0" err="1"/>
              <a:t>pMDI</a:t>
            </a:r>
            <a:r>
              <a:rPr lang="en-GB" sz="1100" dirty="0"/>
              <a:t> inhaler, an appropriate spacer should be prescribed and instructions about its use and maintenance provided.</a:t>
            </a:r>
          </a:p>
          <a:p>
            <a:pPr marL="228600" indent="-228600" algn="just">
              <a:buFontTx/>
              <a:buAutoNum type="arabicPeriod"/>
            </a:pPr>
            <a:r>
              <a:rPr lang="en-GB" sz="1100" dirty="0"/>
              <a:t> All patients should be given a personalised asthma action plan which should be updated following any treatment change. </a:t>
            </a:r>
          </a:p>
          <a:p>
            <a:pPr marL="228600" indent="-228600" algn="just">
              <a:buAutoNum type="arabicPeriod"/>
            </a:pPr>
            <a:endParaRPr lang="en-GB" sz="1100" dirty="0"/>
          </a:p>
        </p:txBody>
      </p:sp>
      <p:sp>
        <p:nvSpPr>
          <p:cNvPr id="19" name="TextBox 18"/>
          <p:cNvSpPr txBox="1"/>
          <p:nvPr/>
        </p:nvSpPr>
        <p:spPr>
          <a:xfrm>
            <a:off x="2699657" y="3902660"/>
            <a:ext cx="2708357" cy="3216265"/>
          </a:xfrm>
          <a:prstGeom prst="rect">
            <a:avLst/>
          </a:prstGeom>
          <a:noFill/>
        </p:spPr>
        <p:txBody>
          <a:bodyPr wrap="square" rtlCol="0">
            <a:spAutoFit/>
          </a:bodyPr>
          <a:lstStyle/>
          <a:p>
            <a:pPr marL="228600" indent="-228600" algn="just">
              <a:buFont typeface="+mj-lt"/>
              <a:buAutoNum type="arabicPeriod" startAt="5"/>
            </a:pPr>
            <a:r>
              <a:rPr lang="en-GB" sz="1100" dirty="0"/>
              <a:t>Patients using MART should not be co-prescribed a SABA inhaler (see above). </a:t>
            </a:r>
          </a:p>
          <a:p>
            <a:pPr marL="228600" indent="-228600" algn="just">
              <a:buFont typeface="+mj-lt"/>
              <a:buAutoNum type="arabicPeriod" startAt="5"/>
            </a:pPr>
            <a:r>
              <a:rPr lang="en-GB" sz="1100" dirty="0"/>
              <a:t>Appropriate life-style and self-management advice should be discussed during each asthma consultation (e.g. trigger avoidance smoking cessation, physical activity, weight management etc.) </a:t>
            </a:r>
          </a:p>
          <a:p>
            <a:pPr marL="228600" indent="-228600" algn="just">
              <a:buFont typeface="+mj-lt"/>
              <a:buAutoNum type="arabicPeriod" startAt="5"/>
            </a:pPr>
            <a:r>
              <a:rPr lang="en-GB" sz="1100" dirty="0"/>
              <a:t>Persistent use of ICS/formoterol for relief of symptoms 7 or more times a week should prompt review and step up of maintenance treatment considered. </a:t>
            </a:r>
          </a:p>
          <a:p>
            <a:pPr marL="228600" indent="-228600" algn="just">
              <a:buFont typeface="+mj-lt"/>
              <a:buAutoNum type="arabicPeriod" startAt="5"/>
            </a:pPr>
            <a:r>
              <a:rPr lang="en-GB" sz="1100" dirty="0"/>
              <a:t>Asthma diagnosis should be reconsidered and features of difficult asthma considered whenever step-up of treatment is considered. </a:t>
            </a:r>
          </a:p>
          <a:p>
            <a:pPr marL="228600" indent="-228600" algn="just">
              <a:buFont typeface="+mj-lt"/>
              <a:buAutoNum type="arabicPeriod" startAt="5"/>
            </a:pPr>
            <a:endParaRPr lang="en-GB" sz="1100" dirty="0"/>
          </a:p>
          <a:p>
            <a:pPr algn="just"/>
            <a:endParaRPr lang="en-GB" sz="1600" dirty="0"/>
          </a:p>
        </p:txBody>
      </p:sp>
      <p:sp>
        <p:nvSpPr>
          <p:cNvPr id="20" name="Rounded Rectangle 19"/>
          <p:cNvSpPr/>
          <p:nvPr/>
        </p:nvSpPr>
        <p:spPr>
          <a:xfrm>
            <a:off x="5617026" y="3073704"/>
            <a:ext cx="4218174" cy="2434817"/>
          </a:xfrm>
          <a:prstGeom prst="roundRect">
            <a:avLst>
              <a:gd name="adj" fmla="val 4667"/>
            </a:avLst>
          </a:prstGeom>
          <a:solidFill>
            <a:schemeClr val="bg2">
              <a:lumMod val="9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1" name="TextBox 20"/>
              <p:cNvSpPr txBox="1"/>
              <p:nvPr/>
            </p:nvSpPr>
            <p:spPr>
              <a:xfrm>
                <a:off x="5608317" y="3078929"/>
                <a:ext cx="4218174" cy="276999"/>
              </a:xfrm>
              <a:prstGeom prst="rect">
                <a:avLst/>
              </a:prstGeom>
              <a:noFill/>
            </p:spPr>
            <p:txBody>
              <a:bodyPr wrap="square" rtlCol="0">
                <a:spAutoFit/>
              </a:bodyPr>
              <a:lstStyle/>
              <a:p>
                <a:pPr algn="ctr"/>
                <a:r>
                  <a:rPr lang="en-GB" sz="1200" b="1" dirty="0"/>
                  <a:t>Who/when to refer for a specialist opinion (a</a:t>
                </a:r>
                <a:r>
                  <a:rPr lang="en-GB" sz="1200" b="1" dirty="0">
                    <a:solidFill>
                      <a:schemeClr val="tx1"/>
                    </a:solidFill>
                  </a:rPr>
                  <a:t>ged </a:t>
                </a:r>
                <a14:m>
                  <m:oMath xmlns:m="http://schemas.openxmlformats.org/officeDocument/2006/math">
                    <m:r>
                      <a:rPr lang="en-US" sz="1200" b="1" i="1" smtClean="0">
                        <a:solidFill>
                          <a:schemeClr val="tx1"/>
                        </a:solidFill>
                        <a:latin typeface="Cambria Math" panose="02040503050406030204" pitchFamily="18" charset="0"/>
                        <a:ea typeface="Cambria Math" panose="02040503050406030204" pitchFamily="18" charset="0"/>
                      </a:rPr>
                      <m:t>≥ </m:t>
                    </m:r>
                  </m:oMath>
                </a14:m>
                <a:r>
                  <a:rPr lang="en-US" sz="1200" b="1" dirty="0">
                    <a:solidFill>
                      <a:schemeClr val="tx1"/>
                    </a:solidFill>
                  </a:rPr>
                  <a:t>12 years)</a:t>
                </a:r>
                <a:r>
                  <a:rPr lang="en-GB" sz="1200" b="1" dirty="0">
                    <a:solidFill>
                      <a:schemeClr val="tx1"/>
                    </a:solidFill>
                  </a:rPr>
                  <a:t> </a:t>
                </a:r>
                <a:endParaRPr lang="en-GB" sz="1200" b="1" dirty="0"/>
              </a:p>
            </p:txBody>
          </p:sp>
        </mc:Choice>
        <mc:Fallback xmlns="">
          <p:sp>
            <p:nvSpPr>
              <p:cNvPr id="21" name="TextBox 20"/>
              <p:cNvSpPr txBox="1">
                <a:spLocks noRot="1" noChangeAspect="1" noMove="1" noResize="1" noEditPoints="1" noAdjustHandles="1" noChangeArrowheads="1" noChangeShapeType="1" noTextEdit="1"/>
              </p:cNvSpPr>
              <p:nvPr/>
            </p:nvSpPr>
            <p:spPr>
              <a:xfrm>
                <a:off x="5608317" y="3078929"/>
                <a:ext cx="4218174" cy="276999"/>
              </a:xfrm>
              <a:prstGeom prst="rect">
                <a:avLst/>
              </a:prstGeom>
              <a:blipFill>
                <a:blip r:embed="rId4"/>
                <a:stretch>
                  <a:fillRect b="-13043"/>
                </a:stretch>
              </a:blipFill>
            </p:spPr>
            <p:txBody>
              <a:bodyPr/>
              <a:lstStyle/>
              <a:p>
                <a:r>
                  <a:rPr lang="en-US">
                    <a:noFill/>
                  </a:rPr>
                  <a:t> </a:t>
                </a:r>
              </a:p>
            </p:txBody>
          </p:sp>
        </mc:Fallback>
      </mc:AlternateContent>
      <p:sp>
        <p:nvSpPr>
          <p:cNvPr id="22" name="TextBox 21"/>
          <p:cNvSpPr txBox="1"/>
          <p:nvPr/>
        </p:nvSpPr>
        <p:spPr>
          <a:xfrm>
            <a:off x="5577279" y="3284403"/>
            <a:ext cx="2341908" cy="2123658"/>
          </a:xfrm>
          <a:prstGeom prst="rect">
            <a:avLst/>
          </a:prstGeom>
          <a:noFill/>
        </p:spPr>
        <p:txBody>
          <a:bodyPr wrap="square" rtlCol="0">
            <a:spAutoFit/>
          </a:bodyPr>
          <a:lstStyle/>
          <a:p>
            <a:pPr marL="171450" indent="-171450">
              <a:buFont typeface="Arial" panose="020B0604020202020204" pitchFamily="34" charset="0"/>
              <a:buChar char="•"/>
            </a:pPr>
            <a:r>
              <a:rPr lang="en-GB" sz="1080" dirty="0"/>
              <a:t>Diagnostic uncertainty based on clinical judgement +/- primary care investigations </a:t>
            </a:r>
          </a:p>
          <a:p>
            <a:pPr marL="171450" indent="-171450">
              <a:buFont typeface="Arial" panose="020B0604020202020204" pitchFamily="34" charset="0"/>
              <a:buChar char="•"/>
            </a:pPr>
            <a:r>
              <a:rPr lang="en-GB" sz="1080" dirty="0"/>
              <a:t>Unexpected / inconsistent clinical findings (e.g. stridor, monophonic wheeze, clubbing, cyanosis).</a:t>
            </a:r>
          </a:p>
          <a:p>
            <a:pPr marL="171450" indent="-171450">
              <a:buFont typeface="Arial" panose="020B0604020202020204" pitchFamily="34" charset="0"/>
              <a:buChar char="•"/>
            </a:pPr>
            <a:r>
              <a:rPr lang="en-GB" sz="1080" dirty="0"/>
              <a:t>Suspected occupational asthma</a:t>
            </a:r>
          </a:p>
          <a:p>
            <a:pPr marL="171450" indent="-171450">
              <a:buFont typeface="Arial" panose="020B0604020202020204" pitchFamily="34" charset="0"/>
              <a:buChar char="•"/>
            </a:pPr>
            <a:r>
              <a:rPr lang="en-GB" sz="1080" dirty="0"/>
              <a:t>Prominent systemic features (myalgia, fever, weight loss)</a:t>
            </a:r>
          </a:p>
          <a:p>
            <a:pPr marL="171450" indent="-171450" algn="just">
              <a:buFont typeface="Arial" panose="020B0604020202020204" pitchFamily="34" charset="0"/>
              <a:buChar char="•"/>
            </a:pPr>
            <a:r>
              <a:rPr lang="en-GB" sz="1080" dirty="0"/>
              <a:t>Patients uncontrolled on moderate dose MART plus LTRA/LAMA when T2 biomarkers low. </a:t>
            </a:r>
          </a:p>
        </p:txBody>
      </p:sp>
      <p:sp>
        <p:nvSpPr>
          <p:cNvPr id="23" name="TextBox 22"/>
          <p:cNvSpPr txBox="1"/>
          <p:nvPr/>
        </p:nvSpPr>
        <p:spPr>
          <a:xfrm>
            <a:off x="7699406" y="3281776"/>
            <a:ext cx="2182479" cy="2252924"/>
          </a:xfrm>
          <a:prstGeom prst="rect">
            <a:avLst/>
          </a:prstGeom>
          <a:noFill/>
        </p:spPr>
        <p:txBody>
          <a:bodyPr wrap="square" rtlCol="0">
            <a:spAutoFit/>
          </a:bodyPr>
          <a:lstStyle/>
          <a:p>
            <a:pPr marL="171450" indent="-171450">
              <a:buFont typeface="Arial" panose="020B0604020202020204" pitchFamily="34" charset="0"/>
              <a:buChar char="•"/>
            </a:pPr>
            <a:r>
              <a:rPr lang="en-GB" sz="1080" dirty="0"/>
              <a:t>Patients uncontrolled on moderate dose MART with elevated T2 biomarkers (see 12+ guideline for age specific range). </a:t>
            </a:r>
          </a:p>
          <a:p>
            <a:pPr marL="171450" indent="-171450">
              <a:buFont typeface="Arial" panose="020B0604020202020204" pitchFamily="34" charset="0"/>
              <a:buChar char="•"/>
            </a:pPr>
            <a:r>
              <a:rPr lang="en-GB" sz="1080" dirty="0"/>
              <a:t>Frequent exacerbations (requiring 2 or more oral corticosteroid courses per year despite optimal inhaled therapy).</a:t>
            </a:r>
          </a:p>
          <a:p>
            <a:pPr marL="171450" indent="-171450">
              <a:buFont typeface="Arial" panose="020B0604020202020204" pitchFamily="34" charset="0"/>
              <a:buChar char="•"/>
            </a:pPr>
            <a:r>
              <a:rPr lang="en-GB" sz="1080" dirty="0"/>
              <a:t>Difficult asthma (e.g. suspected inducible laryngeal obstruction, refractory reflux etc.)  </a:t>
            </a:r>
          </a:p>
          <a:p>
            <a:pPr marL="171450" indent="-171450">
              <a:buFont typeface="Arial" panose="020B0604020202020204" pitchFamily="34" charset="0"/>
              <a:buChar char="•"/>
            </a:pPr>
            <a:endParaRPr lang="en-GB" sz="1080" dirty="0"/>
          </a:p>
        </p:txBody>
      </p:sp>
      <p:sp>
        <p:nvSpPr>
          <p:cNvPr id="24" name="TextBox 23"/>
          <p:cNvSpPr txBox="1"/>
          <p:nvPr/>
        </p:nvSpPr>
        <p:spPr>
          <a:xfrm>
            <a:off x="5603383" y="5487800"/>
            <a:ext cx="4192047" cy="307777"/>
          </a:xfrm>
          <a:prstGeom prst="rect">
            <a:avLst/>
          </a:prstGeom>
          <a:noFill/>
        </p:spPr>
        <p:txBody>
          <a:bodyPr wrap="square" rtlCol="0">
            <a:spAutoFit/>
          </a:bodyPr>
          <a:lstStyle/>
          <a:p>
            <a:r>
              <a:rPr lang="en-GB" sz="1400" dirty="0"/>
              <a:t>Where can I find more </a:t>
            </a:r>
            <a:r>
              <a:rPr lang="en-GB" sz="1300" dirty="0"/>
              <a:t>asthma</a:t>
            </a:r>
            <a:r>
              <a:rPr lang="en-GB" sz="1400" dirty="0"/>
              <a:t> resources?</a:t>
            </a:r>
          </a:p>
        </p:txBody>
      </p:sp>
      <p:sp>
        <p:nvSpPr>
          <p:cNvPr id="25" name="TextBox 24"/>
          <p:cNvSpPr txBox="1"/>
          <p:nvPr/>
        </p:nvSpPr>
        <p:spPr>
          <a:xfrm>
            <a:off x="7552994" y="5693448"/>
            <a:ext cx="1276746" cy="338554"/>
          </a:xfrm>
          <a:prstGeom prst="rect">
            <a:avLst/>
          </a:prstGeom>
          <a:noFill/>
        </p:spPr>
        <p:txBody>
          <a:bodyPr wrap="square" rtlCol="0">
            <a:spAutoFit/>
          </a:bodyPr>
          <a:lstStyle/>
          <a:p>
            <a:pPr algn="ctr"/>
            <a:r>
              <a:rPr lang="en-GB" sz="800" dirty="0"/>
              <a:t>SENTINEL Plus Quality Improvement Framework</a:t>
            </a:r>
          </a:p>
        </p:txBody>
      </p:sp>
      <p:pic>
        <p:nvPicPr>
          <p:cNvPr id="26" name="Picture 25" descr="Screen Clipping">
            <a:hlinkClick r:id="rId5"/>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761328" y="5994065"/>
            <a:ext cx="844370" cy="845313"/>
          </a:xfrm>
          <a:prstGeom prst="rect">
            <a:avLst/>
          </a:prstGeom>
        </p:spPr>
      </p:pic>
      <p:sp>
        <p:nvSpPr>
          <p:cNvPr id="27" name="TextBox 26"/>
          <p:cNvSpPr txBox="1"/>
          <p:nvPr/>
        </p:nvSpPr>
        <p:spPr>
          <a:xfrm>
            <a:off x="5512525" y="5680749"/>
            <a:ext cx="1166852" cy="338554"/>
          </a:xfrm>
          <a:prstGeom prst="rect">
            <a:avLst/>
          </a:prstGeom>
          <a:noFill/>
        </p:spPr>
        <p:txBody>
          <a:bodyPr wrap="square" rtlCol="0">
            <a:spAutoFit/>
          </a:bodyPr>
          <a:lstStyle/>
          <a:p>
            <a:pPr algn="ctr"/>
            <a:r>
              <a:rPr lang="en-GB" sz="800" dirty="0"/>
              <a:t>Implementation Resources</a:t>
            </a:r>
          </a:p>
        </p:txBody>
      </p:sp>
      <p:sp>
        <p:nvSpPr>
          <p:cNvPr id="28" name="TextBox 27"/>
          <p:cNvSpPr txBox="1"/>
          <p:nvPr/>
        </p:nvSpPr>
        <p:spPr>
          <a:xfrm>
            <a:off x="6606986" y="5755003"/>
            <a:ext cx="1083816" cy="215444"/>
          </a:xfrm>
          <a:prstGeom prst="rect">
            <a:avLst/>
          </a:prstGeom>
          <a:noFill/>
        </p:spPr>
        <p:txBody>
          <a:bodyPr wrap="square" rtlCol="0">
            <a:spAutoFit/>
          </a:bodyPr>
          <a:lstStyle/>
          <a:p>
            <a:pPr algn="ctr"/>
            <a:r>
              <a:rPr lang="en-GB" sz="800" dirty="0"/>
              <a:t>A+L UK</a:t>
            </a:r>
          </a:p>
        </p:txBody>
      </p:sp>
      <p:sp>
        <p:nvSpPr>
          <p:cNvPr id="29" name="Rectangle 28"/>
          <p:cNvSpPr/>
          <p:nvPr/>
        </p:nvSpPr>
        <p:spPr>
          <a:xfrm>
            <a:off x="5639620" y="6000198"/>
            <a:ext cx="884282" cy="8082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Add QR Code</a:t>
            </a:r>
          </a:p>
        </p:txBody>
      </p:sp>
      <p:sp>
        <p:nvSpPr>
          <p:cNvPr id="33" name="TextBox 32"/>
          <p:cNvSpPr txBox="1"/>
          <p:nvPr/>
        </p:nvSpPr>
        <p:spPr>
          <a:xfrm>
            <a:off x="2918393" y="443655"/>
            <a:ext cx="2558757" cy="276999"/>
          </a:xfrm>
          <a:prstGeom prst="rect">
            <a:avLst/>
          </a:prstGeom>
          <a:noFill/>
        </p:spPr>
        <p:txBody>
          <a:bodyPr wrap="square" rtlCol="0">
            <a:spAutoFit/>
          </a:bodyPr>
          <a:lstStyle/>
          <a:p>
            <a:r>
              <a:rPr lang="en-GB" sz="1200" dirty="0">
                <a:solidFill>
                  <a:schemeClr val="bg1"/>
                </a:solidFill>
              </a:rPr>
              <a:t>Instructions during an asthma attack:</a:t>
            </a:r>
          </a:p>
        </p:txBody>
      </p:sp>
      <p:sp>
        <p:nvSpPr>
          <p:cNvPr id="2" name="TextBox 1"/>
          <p:cNvSpPr txBox="1"/>
          <p:nvPr/>
        </p:nvSpPr>
        <p:spPr>
          <a:xfrm>
            <a:off x="2924307" y="712697"/>
            <a:ext cx="2513122" cy="2598147"/>
          </a:xfrm>
          <a:prstGeom prst="rect">
            <a:avLst/>
          </a:prstGeom>
          <a:solidFill>
            <a:schemeClr val="bg1"/>
          </a:solidFill>
          <a:ln>
            <a:solidFill>
              <a:srgbClr val="C00000"/>
            </a:solidFill>
          </a:ln>
        </p:spPr>
        <p:txBody>
          <a:bodyPr wrap="square" rtlCol="0">
            <a:spAutoFit/>
          </a:bodyPr>
          <a:lstStyle/>
          <a:p>
            <a:r>
              <a:rPr lang="en-GB" sz="1100" dirty="0"/>
              <a:t>In an asthma emergency I should:</a:t>
            </a:r>
          </a:p>
          <a:p>
            <a:pPr marL="228600" indent="-228600">
              <a:buFont typeface="+mj-lt"/>
              <a:buAutoNum type="arabicPeriod"/>
            </a:pPr>
            <a:r>
              <a:rPr lang="en-GB" sz="1050" dirty="0"/>
              <a:t>Sit up, stay calm and loosen tight clothing</a:t>
            </a:r>
          </a:p>
          <a:p>
            <a:pPr marL="228600" indent="-228600">
              <a:buFont typeface="+mj-lt"/>
              <a:buAutoNum type="arabicPeriod"/>
            </a:pPr>
            <a:r>
              <a:rPr lang="en-GB" sz="1050" dirty="0"/>
              <a:t>Take 1</a:t>
            </a:r>
            <a:r>
              <a:rPr lang="en-GB" sz="900" dirty="0"/>
              <a:t>*</a:t>
            </a:r>
            <a:r>
              <a:rPr lang="en-GB" sz="1050" dirty="0"/>
              <a:t> puff of my AIR/MART inhaler</a:t>
            </a:r>
          </a:p>
          <a:p>
            <a:pPr marL="228600" indent="-228600">
              <a:buFont typeface="+mj-lt"/>
              <a:buAutoNum type="arabicPeriod"/>
            </a:pPr>
            <a:r>
              <a:rPr lang="en-GB" sz="1050" dirty="0"/>
              <a:t>If needed, take 1</a:t>
            </a:r>
            <a:r>
              <a:rPr lang="en-GB" sz="900" dirty="0"/>
              <a:t>*</a:t>
            </a:r>
            <a:r>
              <a:rPr lang="en-GB" sz="1050" dirty="0"/>
              <a:t> additional puff of my AIR/MART inhaler every 1 to 3 minutes (up to a maximum of 6</a:t>
            </a:r>
            <a:r>
              <a:rPr lang="en-GB" sz="900" dirty="0"/>
              <a:t>*</a:t>
            </a:r>
            <a:r>
              <a:rPr lang="en-GB" sz="1050" dirty="0"/>
              <a:t> puffs)</a:t>
            </a:r>
          </a:p>
          <a:p>
            <a:pPr marL="228600" indent="-228600">
              <a:buFont typeface="+mj-lt"/>
              <a:buAutoNum type="arabicPeriod"/>
            </a:pPr>
            <a:r>
              <a:rPr lang="en-GB" sz="1050" dirty="0"/>
              <a:t>If I don’t feel better, or feel worse at any point, call 999 for an ambulance. </a:t>
            </a:r>
          </a:p>
          <a:p>
            <a:pPr marL="228600" indent="-228600">
              <a:buFont typeface="+mj-lt"/>
              <a:buAutoNum type="arabicPeriod"/>
            </a:pPr>
            <a:r>
              <a:rPr lang="en-GB" sz="1050" dirty="0"/>
              <a:t>If the ambulance has not arrived after 10 minutes and my symptoms are not improving, I should repeat step 3.</a:t>
            </a:r>
          </a:p>
          <a:p>
            <a:pPr marL="228600" indent="-228600">
              <a:buFont typeface="+mj-lt"/>
              <a:buAutoNum type="arabicPeriod"/>
            </a:pPr>
            <a:r>
              <a:rPr lang="en-GB" sz="1050" dirty="0"/>
              <a:t>If am still still not improving, I should contact 999 again immediately. </a:t>
            </a:r>
          </a:p>
          <a:p>
            <a:pPr algn="ctr">
              <a:spcBef>
                <a:spcPts val="400"/>
              </a:spcBef>
            </a:pPr>
            <a:r>
              <a:rPr lang="en-GB" sz="600" dirty="0"/>
              <a:t>*If using </a:t>
            </a:r>
            <a:r>
              <a:rPr lang="en-GB" sz="600" dirty="0" err="1"/>
              <a:t>Symbicort</a:t>
            </a:r>
            <a:r>
              <a:rPr lang="en-GB" sz="600" dirty="0"/>
              <a:t> </a:t>
            </a:r>
            <a:r>
              <a:rPr lang="en-GB" sz="600" dirty="0" err="1"/>
              <a:t>pMDI</a:t>
            </a:r>
            <a:r>
              <a:rPr lang="en-GB" sz="600" dirty="0"/>
              <a:t> 100/3, 2 puffs equate to 1 puff of the </a:t>
            </a:r>
            <a:r>
              <a:rPr lang="en-GB" sz="600" dirty="0" err="1"/>
              <a:t>Turbohaler</a:t>
            </a:r>
            <a:r>
              <a:rPr lang="en-GB" sz="600" dirty="0"/>
              <a:t>. Therefore use 2 puffs as needed, up to a maximum of 12 puffs. </a:t>
            </a:r>
          </a:p>
        </p:txBody>
      </p:sp>
      <p:sp>
        <p:nvSpPr>
          <p:cNvPr id="4" name="TextBox 3"/>
          <p:cNvSpPr txBox="1"/>
          <p:nvPr/>
        </p:nvSpPr>
        <p:spPr>
          <a:xfrm>
            <a:off x="5557228" y="2458569"/>
            <a:ext cx="4348772" cy="577081"/>
          </a:xfrm>
          <a:prstGeom prst="rect">
            <a:avLst/>
          </a:prstGeom>
          <a:noFill/>
        </p:spPr>
        <p:txBody>
          <a:bodyPr wrap="square" rtlCol="0">
            <a:spAutoFit/>
          </a:bodyPr>
          <a:lstStyle/>
          <a:p>
            <a:pPr algn="ctr">
              <a:spcAft>
                <a:spcPts val="400"/>
              </a:spcAft>
            </a:pPr>
            <a:r>
              <a:rPr lang="en-GB" sz="1050" dirty="0">
                <a:solidFill>
                  <a:schemeClr val="accent5">
                    <a:lumMod val="50000"/>
                  </a:schemeClr>
                </a:solidFill>
              </a:rPr>
              <a:t>Excessive reliever use</a:t>
            </a:r>
            <a:r>
              <a:rPr lang="en-US" sz="1050" kern="0" baseline="30000" dirty="0">
                <a:solidFill>
                  <a:srgbClr val="203864"/>
                </a:solidFill>
                <a:latin typeface="Arial" panose="020B0604020202020204" pitchFamily="34" charset="0"/>
                <a:cs typeface="Arial" panose="020B0604020202020204" pitchFamily="34" charset="0"/>
              </a:rPr>
              <a:t>†</a:t>
            </a:r>
            <a:r>
              <a:rPr lang="en-GB" sz="1050" dirty="0">
                <a:solidFill>
                  <a:schemeClr val="accent5">
                    <a:lumMod val="50000"/>
                  </a:schemeClr>
                </a:solidFill>
              </a:rPr>
              <a:t> indicates the need for asthma review. Always provide a personalised asthma action plan with guidance to patients about when to seek review by an asthma clinician.</a:t>
            </a:r>
          </a:p>
        </p:txBody>
      </p:sp>
      <p:sp>
        <p:nvSpPr>
          <p:cNvPr id="31" name="TextBox 30"/>
          <p:cNvSpPr txBox="1"/>
          <p:nvPr/>
        </p:nvSpPr>
        <p:spPr>
          <a:xfrm>
            <a:off x="8676129" y="5700666"/>
            <a:ext cx="1083816" cy="338554"/>
          </a:xfrm>
          <a:prstGeom prst="rect">
            <a:avLst/>
          </a:prstGeom>
          <a:noFill/>
        </p:spPr>
        <p:txBody>
          <a:bodyPr wrap="square" rtlCol="0">
            <a:spAutoFit/>
          </a:bodyPr>
          <a:lstStyle/>
          <a:p>
            <a:pPr algn="ctr"/>
            <a:r>
              <a:rPr lang="en-GB" sz="800" dirty="0"/>
              <a:t>Greener Practice Toolkit</a:t>
            </a:r>
          </a:p>
        </p:txBody>
      </p:sp>
      <p:pic>
        <p:nvPicPr>
          <p:cNvPr id="10" name="Picture 9" descr="Screen Clipping">
            <a:hlinkClick r:id="rId7"/>
          </p:cNvPr>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8827956" y="6018309"/>
            <a:ext cx="803359" cy="790102"/>
          </a:xfrm>
          <a:prstGeom prst="rect">
            <a:avLst/>
          </a:prstGeom>
        </p:spPr>
      </p:pic>
      <p:sp>
        <p:nvSpPr>
          <p:cNvPr id="32" name="TextBox 31"/>
          <p:cNvSpPr txBox="1"/>
          <p:nvPr/>
        </p:nvSpPr>
        <p:spPr>
          <a:xfrm>
            <a:off x="2583621" y="6613463"/>
            <a:ext cx="3228303" cy="215444"/>
          </a:xfrm>
          <a:prstGeom prst="rect">
            <a:avLst/>
          </a:prstGeom>
          <a:noFill/>
        </p:spPr>
        <p:txBody>
          <a:bodyPr wrap="square" rtlCol="0">
            <a:spAutoFit/>
          </a:bodyPr>
          <a:lstStyle/>
          <a:p>
            <a:r>
              <a:rPr lang="en-GB" sz="800" b="1" dirty="0"/>
              <a:t>HNY</a:t>
            </a:r>
            <a:r>
              <a:rPr lang="en-GB" sz="800" dirty="0"/>
              <a:t> Asthma Guidelines </a:t>
            </a:r>
            <a:r>
              <a:rPr lang="en-GB" sz="800" b="1" dirty="0"/>
              <a:t>FINAL Approved by </a:t>
            </a:r>
            <a:r>
              <a:rPr lang="en-GB" sz="800" b="1" dirty="0">
                <a:highlight>
                  <a:srgbClr val="FFFF00"/>
                </a:highlight>
              </a:rPr>
              <a:t>IPMOC 20.09.23</a:t>
            </a:r>
            <a:endParaRPr lang="en-GB" sz="800" dirty="0">
              <a:highlight>
                <a:srgbClr val="FFFF00"/>
              </a:highlight>
            </a:endParaRPr>
          </a:p>
        </p:txBody>
      </p:sp>
      <p:pic>
        <p:nvPicPr>
          <p:cNvPr id="7" name="Picture 6"/>
          <p:cNvPicPr>
            <a:picLocks noChangeAspect="1"/>
          </p:cNvPicPr>
          <p:nvPr/>
        </p:nvPicPr>
        <p:blipFill>
          <a:blip r:embed="rId9"/>
          <a:stretch>
            <a:fillRect/>
          </a:stretch>
        </p:blipFill>
        <p:spPr>
          <a:xfrm>
            <a:off x="6717346" y="5969947"/>
            <a:ext cx="861480" cy="861480"/>
          </a:xfrm>
          <a:prstGeom prst="rect">
            <a:avLst/>
          </a:prstGeom>
        </p:spPr>
      </p:pic>
      <p:sp>
        <p:nvSpPr>
          <p:cNvPr id="3" name="TextBox 2">
            <a:extLst>
              <a:ext uri="{FF2B5EF4-FFF2-40B4-BE49-F238E27FC236}">
                <a16:creationId xmlns:a16="http://schemas.microsoft.com/office/drawing/2014/main" id="{2DF1D34F-C94C-7A60-2A76-527E1EA6AA24}"/>
              </a:ext>
            </a:extLst>
          </p:cNvPr>
          <p:cNvSpPr txBox="1"/>
          <p:nvPr/>
        </p:nvSpPr>
        <p:spPr>
          <a:xfrm>
            <a:off x="5615448" y="5284520"/>
            <a:ext cx="4253003" cy="230832"/>
          </a:xfrm>
          <a:prstGeom prst="rect">
            <a:avLst/>
          </a:prstGeom>
          <a:noFill/>
        </p:spPr>
        <p:txBody>
          <a:bodyPr wrap="square" rtlCol="0">
            <a:spAutoFit/>
          </a:bodyPr>
          <a:lstStyle/>
          <a:p>
            <a:pPr algn="ctr"/>
            <a:r>
              <a:rPr lang="en-US" sz="900" dirty="0">
                <a:solidFill>
                  <a:srgbClr val="C00000"/>
                </a:solidFill>
              </a:rPr>
              <a:t>For advice about when to refer children aged 5-11 years, see specific guideline (page 2)</a:t>
            </a:r>
          </a:p>
        </p:txBody>
      </p:sp>
    </p:spTree>
    <p:extLst>
      <p:ext uri="{BB962C8B-B14F-4D97-AF65-F5344CB8AC3E}">
        <p14:creationId xmlns:p14="http://schemas.microsoft.com/office/powerpoint/2010/main" val="8601611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f20c8ee1-5c4d-4fe6-a884-671ceaf52101">
      <Terms xmlns="http://schemas.microsoft.com/office/infopath/2007/PartnerControls"/>
    </lcf76f155ced4ddcb4097134ff3c332f>
    <TaxCatchAll xmlns="daf8bb99-f63a-4e33-b200-ec62ac311639"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1174624CA836641BE22D1EB9A9E2204" ma:contentTypeVersion="19" ma:contentTypeDescription="Create a new document." ma:contentTypeScope="" ma:versionID="8c534e726c896b57c82b5b99f4f319a2">
  <xsd:schema xmlns:xsd="http://www.w3.org/2001/XMLSchema" xmlns:xs="http://www.w3.org/2001/XMLSchema" xmlns:p="http://schemas.microsoft.com/office/2006/metadata/properties" xmlns:ns1="http://schemas.microsoft.com/sharepoint/v3" xmlns:ns2="f20c8ee1-5c4d-4fe6-a884-671ceaf52101" xmlns:ns3="daf8bb99-f63a-4e33-b200-ec62ac311639" targetNamespace="http://schemas.microsoft.com/office/2006/metadata/properties" ma:root="true" ma:fieldsID="27677d382d494c3cc9cf583fe71f4b5e" ns1:_="" ns2:_="" ns3:_="">
    <xsd:import namespace="http://schemas.microsoft.com/sharepoint/v3"/>
    <xsd:import namespace="f20c8ee1-5c4d-4fe6-a884-671ceaf52101"/>
    <xsd:import namespace="daf8bb99-f63a-4e33-b200-ec62ac31163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ObjectDetectorVersions" minOccurs="0"/>
                <xsd:element ref="ns2:lcf76f155ced4ddcb4097134ff3c332f" minOccurs="0"/>
                <xsd:element ref="ns3:TaxCatchAll" minOccurs="0"/>
                <xsd:element ref="ns3:SharedWithUsers" minOccurs="0"/>
                <xsd:element ref="ns3:SharedWithDetails" minOccurs="0"/>
                <xsd:element ref="ns1:_ip_UnifiedCompliancePolicyProperties" minOccurs="0"/>
                <xsd:element ref="ns1:_ip_UnifiedCompliancePolicyUIAc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3" nillable="true" ma:displayName="Unified Compliance Policy Properties" ma:hidden="true" ma:internalName="_ip_UnifiedCompliancePolicyProperties">
      <xsd:simpleType>
        <xsd:restriction base="dms:Note"/>
      </xsd:simpleType>
    </xsd:element>
    <xsd:element name="_ip_UnifiedCompliancePolicyUIAction" ma:index="2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0c8ee1-5c4d-4fe6-a884-671ceaf521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af8bb99-f63a-4e33-b200-ec62ac311639"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e8631231-6f43-4857-8242-87355a4339e9}" ma:internalName="TaxCatchAll" ma:showField="CatchAllData" ma:web="daf8bb99-f63a-4e33-b200-ec62ac311639">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833D484-F382-47D3-9964-60EB3C70D875}">
  <ds:schemaRefs>
    <ds:schemaRef ds:uri="http://schemas.microsoft.com/office/2006/metadata/properties"/>
    <ds:schemaRef ds:uri="http://schemas.microsoft.com/office/infopath/2007/PartnerControls"/>
    <ds:schemaRef ds:uri="http://schemas.microsoft.com/sharepoint/v3"/>
    <ds:schemaRef ds:uri="f20c8ee1-5c4d-4fe6-a884-671ceaf52101"/>
    <ds:schemaRef ds:uri="daf8bb99-f63a-4e33-b200-ec62ac311639"/>
  </ds:schemaRefs>
</ds:datastoreItem>
</file>

<file path=customXml/itemProps2.xml><?xml version="1.0" encoding="utf-8"?>
<ds:datastoreItem xmlns:ds="http://schemas.openxmlformats.org/officeDocument/2006/customXml" ds:itemID="{1DCDF9F6-55FC-4410-BF81-F6B81285DC5E}">
  <ds:schemaRefs>
    <ds:schemaRef ds:uri="http://schemas.microsoft.com/sharepoint/v3/contenttype/forms"/>
  </ds:schemaRefs>
</ds:datastoreItem>
</file>

<file path=customXml/itemProps3.xml><?xml version="1.0" encoding="utf-8"?>
<ds:datastoreItem xmlns:ds="http://schemas.openxmlformats.org/officeDocument/2006/customXml" ds:itemID="{4C8254A0-4B8C-4A9F-9F57-08B673540B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20c8ee1-5c4d-4fe6-a884-671ceaf52101"/>
    <ds:schemaRef ds:uri="daf8bb99-f63a-4e33-b200-ec62ac3116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71149</TotalTime>
  <Words>3224</Words>
  <Application>Microsoft Office PowerPoint</Application>
  <PresentationFormat>A4 Paper (210x297 mm)</PresentationFormat>
  <Paragraphs>414</Paragraphs>
  <Slides>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Calibri Light</vt:lpstr>
      <vt:lpstr>Cambria Math</vt:lpstr>
      <vt:lpstr>Symbol</vt:lpstr>
      <vt:lpstr>Times New Roman</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Crooks</dc:creator>
  <cp:lastModifiedBy>KANE, Nancy (THE NEWCASTLE UPON TYNE HOSPITALS NHS FOUNDATION TRUST)</cp:lastModifiedBy>
  <cp:revision>238</cp:revision>
  <cp:lastPrinted>2025-01-24T11:16:00Z</cp:lastPrinted>
  <dcterms:created xsi:type="dcterms:W3CDTF">2023-01-17T19:27:54Z</dcterms:created>
  <dcterms:modified xsi:type="dcterms:W3CDTF">2025-03-21T14:01:58Z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0x01010031174624CA836641BE22D1EB9A9E2204</vt:lpwstr>
  </property>
</Properties>
</file>