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5"/>
  </p:notesMasterIdLst>
  <p:sldIdLst>
    <p:sldId id="260" r:id="rId2"/>
    <p:sldId id="264" r:id="rId3"/>
    <p:sldId id="265" r:id="rId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203864"/>
    <a:srgbClr val="F3F3F4"/>
    <a:srgbClr val="E53D4A"/>
    <a:srgbClr val="FE5450"/>
    <a:srgbClr val="FE4C48"/>
    <a:srgbClr val="FE3D38"/>
    <a:srgbClr val="FE79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6" autoAdjust="0"/>
    <p:restoredTop sz="94640"/>
  </p:normalViewPr>
  <p:slideViewPr>
    <p:cSldViewPr snapToGrid="0">
      <p:cViewPr varScale="1">
        <p:scale>
          <a:sx n="111" d="100"/>
          <a:sy n="111" d="100"/>
        </p:scale>
        <p:origin x="151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138FE1-8716-ED4E-BDD6-FEC447C3A8E9}" type="datetimeFigureOut">
              <a:rPr lang="en-US" smtClean="0"/>
              <a:t>4/16/2025</a:t>
            </a:fld>
            <a:endParaRPr lang="en-US"/>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9EFCB7-9333-604F-B9C2-D18996CC3C83}" type="slidenum">
              <a:rPr lang="en-US" smtClean="0"/>
              <a:t>‹#›</a:t>
            </a:fld>
            <a:endParaRPr lang="en-US"/>
          </a:p>
        </p:txBody>
      </p:sp>
    </p:spTree>
    <p:extLst>
      <p:ext uri="{BB962C8B-B14F-4D97-AF65-F5344CB8AC3E}">
        <p14:creationId xmlns:p14="http://schemas.microsoft.com/office/powerpoint/2010/main" val="4129018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F91AC6-DC95-6A07-3B70-219AFC5E85C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5D52A8-869A-27A9-98B9-ED4FDD39CC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1110475-1AD9-1B29-7584-D34389B2FED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4CCEA45-5E3A-5D6F-B32B-2607698B6894}"/>
              </a:ext>
            </a:extLst>
          </p:cNvPr>
          <p:cNvSpPr>
            <a:spLocks noGrp="1"/>
          </p:cNvSpPr>
          <p:nvPr>
            <p:ph type="sldNum" sz="quarter" idx="5"/>
          </p:nvPr>
        </p:nvSpPr>
        <p:spPr/>
        <p:txBody>
          <a:bodyPr/>
          <a:lstStyle/>
          <a:p>
            <a:fld id="{209EFCB7-9333-604F-B9C2-D18996CC3C83}" type="slidenum">
              <a:rPr lang="en-US" smtClean="0"/>
              <a:t>2</a:t>
            </a:fld>
            <a:endParaRPr lang="en-US"/>
          </a:p>
        </p:txBody>
      </p:sp>
    </p:spTree>
    <p:extLst>
      <p:ext uri="{BB962C8B-B14F-4D97-AF65-F5344CB8AC3E}">
        <p14:creationId xmlns:p14="http://schemas.microsoft.com/office/powerpoint/2010/main" val="1035766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0C0992-EF2C-2D5F-0FF2-0AB8AA718B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A1E241-751D-0E75-677C-C652B333B9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74E8232-07D7-33E9-2982-1B899F0AFF1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B785672-2BCD-8273-70AF-6D1A5C48F168}"/>
              </a:ext>
            </a:extLst>
          </p:cNvPr>
          <p:cNvSpPr>
            <a:spLocks noGrp="1"/>
          </p:cNvSpPr>
          <p:nvPr>
            <p:ph type="sldNum" sz="quarter" idx="5"/>
          </p:nvPr>
        </p:nvSpPr>
        <p:spPr/>
        <p:txBody>
          <a:bodyPr/>
          <a:lstStyle/>
          <a:p>
            <a:fld id="{209EFCB7-9333-604F-B9C2-D18996CC3C83}" type="slidenum">
              <a:rPr lang="en-US" smtClean="0"/>
              <a:t>3</a:t>
            </a:fld>
            <a:endParaRPr lang="en-US"/>
          </a:p>
        </p:txBody>
      </p:sp>
    </p:spTree>
    <p:extLst>
      <p:ext uri="{BB962C8B-B14F-4D97-AF65-F5344CB8AC3E}">
        <p14:creationId xmlns:p14="http://schemas.microsoft.com/office/powerpoint/2010/main" val="1695008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51B8E4-30C1-49C4-B0A6-2ED7005B67E3}" type="datetimeFigureOut">
              <a:rPr lang="en-GB" smtClean="0"/>
              <a:t>16/04/2025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3697892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51B8E4-30C1-49C4-B0A6-2ED7005B67E3}" type="datetimeFigureOut">
              <a:rPr lang="en-GB" smtClean="0"/>
              <a:t>16/04/2025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83239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51B8E4-30C1-49C4-B0A6-2ED7005B67E3}" type="datetimeFigureOut">
              <a:rPr lang="en-GB" smtClean="0"/>
              <a:t>16/04/2025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3236146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51B8E4-30C1-49C4-B0A6-2ED7005B67E3}" type="datetimeFigureOut">
              <a:rPr lang="en-GB" smtClean="0"/>
              <a:t>16/04/2025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1830842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B51B8E4-30C1-49C4-B0A6-2ED7005B67E3}" type="datetimeFigureOut">
              <a:rPr lang="en-GB" smtClean="0"/>
              <a:t>16/04/2025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3485883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51B8E4-30C1-49C4-B0A6-2ED7005B67E3}" type="datetimeFigureOut">
              <a:rPr lang="en-GB" smtClean="0"/>
              <a:t>16/04/2025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2451789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51B8E4-30C1-49C4-B0A6-2ED7005B67E3}" type="datetimeFigureOut">
              <a:rPr lang="en-GB" smtClean="0"/>
              <a:t>16/04/2025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1100240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51B8E4-30C1-49C4-B0A6-2ED7005B67E3}" type="datetimeFigureOut">
              <a:rPr lang="en-GB" smtClean="0"/>
              <a:t>16/04/2025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850973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51B8E4-30C1-49C4-B0A6-2ED7005B67E3}" type="datetimeFigureOut">
              <a:rPr lang="en-GB" smtClean="0"/>
              <a:t>16/04/2025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163524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51B8E4-30C1-49C4-B0A6-2ED7005B67E3}" type="datetimeFigureOut">
              <a:rPr lang="en-GB" smtClean="0"/>
              <a:t>16/04/2025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2208346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51B8E4-30C1-49C4-B0A6-2ED7005B67E3}" type="datetimeFigureOut">
              <a:rPr lang="en-GB" smtClean="0"/>
              <a:t>16/04/2025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548736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51B8E4-30C1-49C4-B0A6-2ED7005B67E3}" type="datetimeFigureOut">
              <a:rPr lang="en-GB" smtClean="0"/>
              <a:t>16/04/2025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C0D2BF-EB41-47A9-8D2F-BB78D8A42EF9}" type="slidenum">
              <a:rPr lang="en-GB" smtClean="0"/>
              <a:t>‹#›</a:t>
            </a:fld>
            <a:endParaRPr lang="en-GB"/>
          </a:p>
        </p:txBody>
      </p:sp>
    </p:spTree>
    <p:extLst>
      <p:ext uri="{BB962C8B-B14F-4D97-AF65-F5344CB8AC3E}">
        <p14:creationId xmlns:p14="http://schemas.microsoft.com/office/powerpoint/2010/main" val="868108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cid:image001.png@01D9608C.217BF500" TargetMode="External"/><Relationship Id="rId5" Type="http://schemas.openxmlformats.org/officeDocument/2006/relationships/image" Target="../media/image4.png"/><Relationship Id="rId4" Type="http://schemas.openxmlformats.org/officeDocument/2006/relationships/image" Target="cid:image002.png@01D958DE.AD41E0A0" TargetMode="External"/><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hyperlink" Target="https://www.nhs.uk/better-health/quit-smoking/" TargetMode="External"/><Relationship Id="rId18" Type="http://schemas.openxmlformats.org/officeDocument/2006/relationships/image" Target="../media/image14.png"/><Relationship Id="rId3" Type="http://schemas.openxmlformats.org/officeDocument/2006/relationships/image" Target="../media/image3.png"/><Relationship Id="rId7" Type="http://schemas.openxmlformats.org/officeDocument/2006/relationships/hyperlink" Target="https://www.asthmaandlung.org.uk/living-with/inhaler-videos/spacer-with-mask" TargetMode="External"/><Relationship Id="rId12" Type="http://schemas.openxmlformats.org/officeDocument/2006/relationships/image" Target="../media/image11.png"/><Relationship Id="rId17" Type="http://schemas.openxmlformats.org/officeDocument/2006/relationships/image" Target="../media/image13.png"/><Relationship Id="rId2" Type="http://schemas.openxmlformats.org/officeDocument/2006/relationships/notesSlide" Target="../notesSlides/notesSlide2.xml"/><Relationship Id="rId16" Type="http://schemas.openxmlformats.org/officeDocument/2006/relationships/hyperlink" Target="https://uk-air.defra.gov.uk/" TargetMode="External"/><Relationship Id="rId1" Type="http://schemas.openxmlformats.org/officeDocument/2006/relationships/slideLayout" Target="../slideLayouts/slideLayout1.xml"/><Relationship Id="rId6" Type="http://schemas.openxmlformats.org/officeDocument/2006/relationships/image" Target="cid:image001.png@01D9608C.217BF500" TargetMode="External"/><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hyperlink" Target="https://www.citizensadvice.org.uk/housing/repairs-and-housing/repairs-and-housing-conditions/whos-responsible-for-repairs/repairs-damp/" TargetMode="External"/><Relationship Id="rId10" Type="http://schemas.openxmlformats.org/officeDocument/2006/relationships/image" Target="../media/image9.png"/><Relationship Id="rId19" Type="http://schemas.openxmlformats.org/officeDocument/2006/relationships/hyperlink" Target="https://www.asthma.org.uk/advice/inhaler-videos/" TargetMode="External"/><Relationship Id="rId4" Type="http://schemas.openxmlformats.org/officeDocument/2006/relationships/image" Target="cid:image002.png@01D958DE.AD41E0A0" TargetMode="External"/><Relationship Id="rId9" Type="http://schemas.openxmlformats.org/officeDocument/2006/relationships/hyperlink" Target="https://www.asthmaandlung.org.uk/living-with/inhaler-videos/spacer-no-mask" TargetMode="External"/><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a:extLst>
              <a:ext uri="{FF2B5EF4-FFF2-40B4-BE49-F238E27FC236}">
                <a16:creationId xmlns:a16="http://schemas.microsoft.com/office/drawing/2014/main" id="{8CC0BD90-9A3F-4D0B-8CF7-04BB9484F5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76136"/>
            <a:ext cx="9889493" cy="5281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stretch>
            <a:fillRect/>
          </a:stretch>
        </p:blipFill>
        <p:spPr>
          <a:xfrm>
            <a:off x="100541" y="173740"/>
            <a:ext cx="4935257" cy="938213"/>
          </a:xfrm>
          <a:prstGeom prst="rect">
            <a:avLst/>
          </a:prstGeom>
        </p:spPr>
      </p:pic>
      <p:sp>
        <p:nvSpPr>
          <p:cNvPr id="6" name="TextBox 5"/>
          <p:cNvSpPr txBox="1"/>
          <p:nvPr/>
        </p:nvSpPr>
        <p:spPr>
          <a:xfrm>
            <a:off x="378073" y="1225535"/>
            <a:ext cx="8895323" cy="830997"/>
          </a:xfrm>
          <a:prstGeom prst="rect">
            <a:avLst/>
          </a:prstGeom>
          <a:noFill/>
        </p:spPr>
        <p:txBody>
          <a:bodyPr wrap="square" rtlCol="0">
            <a:spAutoFit/>
          </a:bodyPr>
          <a:lstStyle/>
          <a:p>
            <a:r>
              <a:rPr lang="en-GB" sz="2400" b="1" dirty="0"/>
              <a:t>Humber and North Yorkshire 2025 Suspected Asthma Management &amp; Treatment Guidance in children aged 2-5 years</a:t>
            </a:r>
            <a:endParaRPr lang="en-GB" sz="2400" dirty="0"/>
          </a:p>
        </p:txBody>
      </p:sp>
      <p:sp>
        <p:nvSpPr>
          <p:cNvPr id="8" name="TextBox 7"/>
          <p:cNvSpPr txBox="1"/>
          <p:nvPr/>
        </p:nvSpPr>
        <p:spPr>
          <a:xfrm>
            <a:off x="378073" y="2084230"/>
            <a:ext cx="9183177" cy="3188693"/>
          </a:xfrm>
          <a:prstGeom prst="rect">
            <a:avLst/>
          </a:prstGeom>
          <a:noFill/>
        </p:spPr>
        <p:txBody>
          <a:bodyPr wrap="square" rtlCol="0">
            <a:spAutoFit/>
          </a:bodyPr>
          <a:lstStyle/>
          <a:p>
            <a:pPr>
              <a:lnSpc>
                <a:spcPct val="150000"/>
              </a:lnSpc>
              <a:spcAft>
                <a:spcPts val="600"/>
              </a:spcAft>
            </a:pPr>
            <a:r>
              <a:rPr lang="en-GB" dirty="0"/>
              <a:t>The enclosed suspected asthma guidelines are intended for use by clinicians working in Humber and North Yorkshire. These guidelines have been developed to inform treatment decisions for:</a:t>
            </a:r>
          </a:p>
          <a:p>
            <a:pPr marL="742950" lvl="1" indent="-285750">
              <a:lnSpc>
                <a:spcPct val="150000"/>
              </a:lnSpc>
              <a:spcAft>
                <a:spcPts val="600"/>
              </a:spcAft>
              <a:buFontTx/>
              <a:buChar char="-"/>
            </a:pPr>
            <a:r>
              <a:rPr lang="en-GB" dirty="0"/>
              <a:t>Children aged 2-5 years with suspected asthma that are too young for objective diagnostic testing</a:t>
            </a:r>
          </a:p>
          <a:p>
            <a:pPr marL="742950" lvl="1" indent="-285750">
              <a:lnSpc>
                <a:spcPct val="150000"/>
              </a:lnSpc>
              <a:spcAft>
                <a:spcPts val="600"/>
              </a:spcAft>
              <a:buFontTx/>
              <a:buChar char="-"/>
            </a:pPr>
            <a:r>
              <a:rPr lang="en-GB" dirty="0"/>
              <a:t>Children aged 2-5 years with uncontrolled suspected asthma symptoms, considered by their clinician to require a step up in treatment</a:t>
            </a:r>
          </a:p>
          <a:p>
            <a:pPr marL="742950" lvl="1" indent="-285750">
              <a:lnSpc>
                <a:spcPct val="150000"/>
              </a:lnSpc>
              <a:spcAft>
                <a:spcPts val="600"/>
              </a:spcAft>
              <a:buFontTx/>
              <a:buChar char="-"/>
            </a:pPr>
            <a:r>
              <a:rPr lang="en-GB" i="1" dirty="0"/>
              <a:t>These guidelines are </a:t>
            </a:r>
            <a:r>
              <a:rPr lang="en-GB" i="1" u="sng" dirty="0"/>
              <a:t>not</a:t>
            </a:r>
            <a:r>
              <a:rPr lang="en-GB" i="1" dirty="0"/>
              <a:t> intended for the management of children with viral wheeze.</a:t>
            </a:r>
          </a:p>
        </p:txBody>
      </p:sp>
      <p:sp>
        <p:nvSpPr>
          <p:cNvPr id="10" name="Rectangle 9"/>
          <p:cNvSpPr/>
          <p:nvPr/>
        </p:nvSpPr>
        <p:spPr>
          <a:xfrm>
            <a:off x="7298690" y="5697363"/>
            <a:ext cx="2581559" cy="1160637"/>
          </a:xfrm>
          <a:prstGeom prst="rect">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400"/>
              </a:spcAft>
            </a:pPr>
            <a:r>
              <a:rPr lang="en-GB" sz="1100" b="1" dirty="0">
                <a:solidFill>
                  <a:schemeClr val="tx1"/>
                </a:solidFill>
              </a:rPr>
              <a:t>Guideline Key</a:t>
            </a:r>
          </a:p>
          <a:p>
            <a:pPr marL="171450" indent="-171450">
              <a:buFontTx/>
              <a:buChar char="-"/>
            </a:pPr>
            <a:r>
              <a:rPr lang="en-GB" sz="1000" dirty="0">
                <a:solidFill>
                  <a:schemeClr val="tx1"/>
                </a:solidFill>
              </a:rPr>
              <a:t>ICS: inhaled corticosteroid</a:t>
            </a:r>
          </a:p>
          <a:p>
            <a:pPr marL="171450" indent="-171450">
              <a:buFontTx/>
              <a:buChar char="-"/>
            </a:pPr>
            <a:r>
              <a:rPr lang="en-GB" sz="1000" dirty="0">
                <a:solidFill>
                  <a:schemeClr val="tx1"/>
                </a:solidFill>
              </a:rPr>
              <a:t>SABA: short-acting beta-agonist</a:t>
            </a:r>
          </a:p>
          <a:p>
            <a:pPr marL="171450" indent="-171450">
              <a:buFontTx/>
              <a:buChar char="-"/>
            </a:pPr>
            <a:r>
              <a:rPr lang="en-GB" sz="1000" dirty="0">
                <a:solidFill>
                  <a:schemeClr val="tx1"/>
                </a:solidFill>
              </a:rPr>
              <a:t>LTRA: leukotriene receptor antagonist</a:t>
            </a:r>
          </a:p>
          <a:p>
            <a:pPr marL="171450" indent="-171450">
              <a:buFontTx/>
              <a:buChar char="-"/>
            </a:pPr>
            <a:r>
              <a:rPr lang="en-GB" sz="1000" dirty="0" err="1">
                <a:solidFill>
                  <a:schemeClr val="tx1"/>
                </a:solidFill>
              </a:rPr>
              <a:t>pMDI</a:t>
            </a:r>
            <a:r>
              <a:rPr lang="en-GB" sz="1000" dirty="0">
                <a:solidFill>
                  <a:schemeClr val="tx1"/>
                </a:solidFill>
              </a:rPr>
              <a:t>: pressurised Metered Dose Inhaler</a:t>
            </a:r>
          </a:p>
          <a:p>
            <a:pPr marL="171450" indent="-171450">
              <a:buFontTx/>
              <a:buChar char="-"/>
            </a:pPr>
            <a:r>
              <a:rPr lang="en-GB" sz="1000" dirty="0">
                <a:solidFill>
                  <a:schemeClr val="tx1"/>
                </a:solidFill>
              </a:rPr>
              <a:t>OCS: oral corticosteroid</a:t>
            </a:r>
          </a:p>
          <a:p>
            <a:pPr marL="171450" indent="-171450">
              <a:buFontTx/>
              <a:buChar char="-"/>
            </a:pPr>
            <a:endParaRPr lang="en-GB" sz="1000" dirty="0">
              <a:solidFill>
                <a:schemeClr val="tx1"/>
              </a:solidFill>
            </a:endParaRPr>
          </a:p>
        </p:txBody>
      </p:sp>
      <p:sp>
        <p:nvSpPr>
          <p:cNvPr id="2" name="TextBox 1"/>
          <p:cNvSpPr txBox="1"/>
          <p:nvPr/>
        </p:nvSpPr>
        <p:spPr>
          <a:xfrm>
            <a:off x="25750" y="6610721"/>
            <a:ext cx="3683607" cy="215444"/>
          </a:xfrm>
          <a:prstGeom prst="rect">
            <a:avLst/>
          </a:prstGeom>
          <a:noFill/>
        </p:spPr>
        <p:txBody>
          <a:bodyPr wrap="square" rtlCol="0">
            <a:spAutoFit/>
          </a:bodyPr>
          <a:lstStyle/>
          <a:p>
            <a:r>
              <a:rPr lang="en-GB" sz="800" dirty="0"/>
              <a:t>HNY 2-5 years Suspected Asthma Guidelines </a:t>
            </a:r>
            <a:r>
              <a:rPr lang="en-GB" sz="800" b="1" dirty="0"/>
              <a:t>FINAL Approved by HNY APC</a:t>
            </a:r>
            <a:endParaRPr lang="en-GB" sz="800" dirty="0"/>
          </a:p>
        </p:txBody>
      </p:sp>
    </p:spTree>
    <p:extLst>
      <p:ext uri="{BB962C8B-B14F-4D97-AF65-F5344CB8AC3E}">
        <p14:creationId xmlns:p14="http://schemas.microsoft.com/office/powerpoint/2010/main" val="2875844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6BA3F-8A7B-2CE9-D910-10B846D427D5}"/>
            </a:ext>
          </a:extLst>
        </p:cNvPr>
        <p:cNvGrpSpPr/>
        <p:nvPr/>
      </p:nvGrpSpPr>
      <p:grpSpPr>
        <a:xfrm>
          <a:off x="0" y="0"/>
          <a:ext cx="0" cy="0"/>
          <a:chOff x="0" y="0"/>
          <a:chExt cx="0" cy="0"/>
        </a:xfrm>
      </p:grpSpPr>
      <p:sp>
        <p:nvSpPr>
          <p:cNvPr id="7" name="Rectangle 6">
            <a:extLst>
              <a:ext uri="{FF2B5EF4-FFF2-40B4-BE49-F238E27FC236}">
                <a16:creationId xmlns:a16="http://schemas.microsoft.com/office/drawing/2014/main" id="{EFBAA180-5B41-704B-8786-C38908855281}"/>
              </a:ext>
            </a:extLst>
          </p:cNvPr>
          <p:cNvSpPr/>
          <p:nvPr/>
        </p:nvSpPr>
        <p:spPr>
          <a:xfrm flipH="1">
            <a:off x="-16776" y="3650"/>
            <a:ext cx="9922776" cy="39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a:t>Humber and North Yorkshire Suspected Asthma Management &amp; Treatment</a:t>
            </a:r>
          </a:p>
          <a:p>
            <a:r>
              <a:rPr lang="en-GB" sz="1400" dirty="0"/>
              <a:t>Guidance in children aged 2-5 years.</a:t>
            </a:r>
          </a:p>
          <a:p>
            <a:endParaRPr lang="en-GB" sz="200" dirty="0"/>
          </a:p>
        </p:txBody>
      </p:sp>
      <p:grpSp>
        <p:nvGrpSpPr>
          <p:cNvPr id="52" name="Group 51">
            <a:extLst>
              <a:ext uri="{FF2B5EF4-FFF2-40B4-BE49-F238E27FC236}">
                <a16:creationId xmlns:a16="http://schemas.microsoft.com/office/drawing/2014/main" id="{1B3037F5-D3B2-E835-D89D-40FCA4443400}"/>
              </a:ext>
            </a:extLst>
          </p:cNvPr>
          <p:cNvGrpSpPr/>
          <p:nvPr/>
        </p:nvGrpSpPr>
        <p:grpSpPr>
          <a:xfrm>
            <a:off x="7924194" y="25612"/>
            <a:ext cx="612000" cy="360000"/>
            <a:chOff x="4609734" y="-3454873"/>
            <a:chExt cx="634207" cy="388326"/>
          </a:xfrm>
        </p:grpSpPr>
        <p:sp>
          <p:nvSpPr>
            <p:cNvPr id="56" name="Rectangle: Rounded Corners 55">
              <a:extLst>
                <a:ext uri="{FF2B5EF4-FFF2-40B4-BE49-F238E27FC236}">
                  <a16:creationId xmlns:a16="http://schemas.microsoft.com/office/drawing/2014/main" id="{DE8CA6AE-4632-B411-55D0-4AE4CE0DB1FC}"/>
                </a:ext>
              </a:extLst>
            </p:cNvPr>
            <p:cNvSpPr/>
            <p:nvPr/>
          </p:nvSpPr>
          <p:spPr>
            <a:xfrm>
              <a:off x="4609734" y="-3454873"/>
              <a:ext cx="634207" cy="38832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57" name="Picture 56" descr="A picture containing text, sign, clipart&#10;&#10;Description automatically generated">
              <a:extLst>
                <a:ext uri="{FF2B5EF4-FFF2-40B4-BE49-F238E27FC236}">
                  <a16:creationId xmlns:a16="http://schemas.microsoft.com/office/drawing/2014/main" id="{5B92711B-24FE-8FC2-9034-8F30AEC9DAD0}"/>
                </a:ext>
              </a:extLst>
            </p:cNvPr>
            <p:cNvPicPr>
              <a:picLocks noChangeAspect="1"/>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4647643" y="-3420154"/>
              <a:ext cx="548838" cy="293770"/>
            </a:xfrm>
            <a:prstGeom prst="rect">
              <a:avLst/>
            </a:prstGeom>
            <a:noFill/>
            <a:ln>
              <a:noFill/>
            </a:ln>
          </p:spPr>
        </p:pic>
      </p:grpSp>
      <p:grpSp>
        <p:nvGrpSpPr>
          <p:cNvPr id="53" name="Group 52">
            <a:extLst>
              <a:ext uri="{FF2B5EF4-FFF2-40B4-BE49-F238E27FC236}">
                <a16:creationId xmlns:a16="http://schemas.microsoft.com/office/drawing/2014/main" id="{92C8EF7D-67D4-86FA-79DF-31B3FCC91ADC}"/>
              </a:ext>
            </a:extLst>
          </p:cNvPr>
          <p:cNvGrpSpPr/>
          <p:nvPr/>
        </p:nvGrpSpPr>
        <p:grpSpPr>
          <a:xfrm>
            <a:off x="8576235" y="25614"/>
            <a:ext cx="1296000" cy="360000"/>
            <a:chOff x="29652" y="-673"/>
            <a:chExt cx="1267067" cy="360907"/>
          </a:xfrm>
        </p:grpSpPr>
        <p:sp>
          <p:nvSpPr>
            <p:cNvPr id="54" name="Rectangle: Rounded Corners 53">
              <a:extLst>
                <a:ext uri="{FF2B5EF4-FFF2-40B4-BE49-F238E27FC236}">
                  <a16:creationId xmlns:a16="http://schemas.microsoft.com/office/drawing/2014/main" id="{93809B50-B377-C39B-245C-5635501DCE1D}"/>
                </a:ext>
              </a:extLst>
            </p:cNvPr>
            <p:cNvSpPr/>
            <p:nvPr/>
          </p:nvSpPr>
          <p:spPr>
            <a:xfrm>
              <a:off x="29652" y="-673"/>
              <a:ext cx="1267067" cy="36090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55" name="Picture 54" descr="Text&#10;&#10;Description automatically generated">
              <a:extLst>
                <a:ext uri="{FF2B5EF4-FFF2-40B4-BE49-F238E27FC236}">
                  <a16:creationId xmlns:a16="http://schemas.microsoft.com/office/drawing/2014/main" id="{D50C11C3-C1A2-E17A-1643-1E8157E64A13}"/>
                </a:ext>
              </a:extLst>
            </p:cNvPr>
            <p:cNvPicPr>
              <a:picLocks noChangeAspect="1"/>
            </p:cNvPicPr>
            <p:nvPr/>
          </p:nvPicPr>
          <p:blipFill>
            <a:blip r:embed="rId5" r:link="rId6" cstate="print">
              <a:extLst>
                <a:ext uri="{28A0092B-C50C-407E-A947-70E740481C1C}">
                  <a14:useLocalDpi xmlns:a14="http://schemas.microsoft.com/office/drawing/2010/main" val="0"/>
                </a:ext>
              </a:extLst>
            </a:blip>
            <a:srcRect/>
            <a:stretch>
              <a:fillRect/>
            </a:stretch>
          </p:blipFill>
          <p:spPr bwMode="auto">
            <a:xfrm>
              <a:off x="69794" y="39235"/>
              <a:ext cx="1201061" cy="288726"/>
            </a:xfrm>
            <a:prstGeom prst="rect">
              <a:avLst/>
            </a:prstGeom>
            <a:noFill/>
            <a:ln>
              <a:noFill/>
            </a:ln>
          </p:spPr>
        </p:pic>
      </p:grpSp>
      <p:grpSp>
        <p:nvGrpSpPr>
          <p:cNvPr id="182" name="Group 181">
            <a:extLst>
              <a:ext uri="{FF2B5EF4-FFF2-40B4-BE49-F238E27FC236}">
                <a16:creationId xmlns:a16="http://schemas.microsoft.com/office/drawing/2014/main" id="{A9AAF605-A605-7D0D-0B95-4027A5D5CCC0}"/>
              </a:ext>
            </a:extLst>
          </p:cNvPr>
          <p:cNvGrpSpPr/>
          <p:nvPr/>
        </p:nvGrpSpPr>
        <p:grpSpPr>
          <a:xfrm>
            <a:off x="3163938" y="707996"/>
            <a:ext cx="6570535" cy="5743183"/>
            <a:chOff x="1757006" y="498940"/>
            <a:chExt cx="6570535" cy="5743183"/>
          </a:xfrm>
        </p:grpSpPr>
        <p:cxnSp>
          <p:nvCxnSpPr>
            <p:cNvPr id="73" name="Connector: Elbow 72">
              <a:extLst>
                <a:ext uri="{FF2B5EF4-FFF2-40B4-BE49-F238E27FC236}">
                  <a16:creationId xmlns:a16="http://schemas.microsoft.com/office/drawing/2014/main" id="{0FCF51F8-A9DC-B088-AB8D-476CD903F61A}"/>
                </a:ext>
              </a:extLst>
            </p:cNvPr>
            <p:cNvCxnSpPr>
              <a:cxnSpLocks/>
              <a:stCxn id="82" idx="2"/>
              <a:endCxn id="109" idx="0"/>
            </p:cNvCxnSpPr>
            <p:nvPr/>
          </p:nvCxnSpPr>
          <p:spPr>
            <a:xfrm rot="16200000" flipH="1">
              <a:off x="4739456" y="960483"/>
              <a:ext cx="230736" cy="1697056"/>
            </a:xfrm>
            <a:prstGeom prst="bentConnector3">
              <a:avLst>
                <a:gd name="adj1" fmla="val 27936"/>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81" name="Group 180">
              <a:extLst>
                <a:ext uri="{FF2B5EF4-FFF2-40B4-BE49-F238E27FC236}">
                  <a16:creationId xmlns:a16="http://schemas.microsoft.com/office/drawing/2014/main" id="{9D2CDE0C-955B-B251-4035-48D6D8E7DBF5}"/>
                </a:ext>
              </a:extLst>
            </p:cNvPr>
            <p:cNvGrpSpPr/>
            <p:nvPr/>
          </p:nvGrpSpPr>
          <p:grpSpPr>
            <a:xfrm>
              <a:off x="1757006" y="498940"/>
              <a:ext cx="6570535" cy="5743183"/>
              <a:chOff x="1757006" y="498940"/>
              <a:chExt cx="6570535" cy="5743183"/>
            </a:xfrm>
          </p:grpSpPr>
          <p:sp>
            <p:nvSpPr>
              <p:cNvPr id="51" name="Rectangle 50">
                <a:extLst>
                  <a:ext uri="{FF2B5EF4-FFF2-40B4-BE49-F238E27FC236}">
                    <a16:creationId xmlns:a16="http://schemas.microsoft.com/office/drawing/2014/main" id="{F1FAE516-5029-7C0B-9BC9-C598678E243C}"/>
                  </a:ext>
                </a:extLst>
              </p:cNvPr>
              <p:cNvSpPr/>
              <p:nvPr/>
            </p:nvSpPr>
            <p:spPr>
              <a:xfrm>
                <a:off x="4023245" y="2302151"/>
                <a:ext cx="2134367" cy="1178738"/>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07000"/>
                  </a:lnSpc>
                </a:pPr>
                <a:r>
                  <a:rPr lang="en-GB" sz="850" b="1" kern="1200" dirty="0">
                    <a:solidFill>
                      <a:srgbClr val="000000"/>
                    </a:solidFill>
                    <a:effectLst/>
                    <a:ea typeface="Calibri" panose="020F0502020204030204" pitchFamily="34" charset="0"/>
                    <a:cs typeface="Calibri" panose="020F0502020204030204" pitchFamily="34" charset="0"/>
                  </a:rPr>
                  <a:t>*Refer the chil</a:t>
                </a:r>
                <a:r>
                  <a:rPr lang="en-GB" sz="850" b="1" dirty="0">
                    <a:solidFill>
                      <a:srgbClr val="000000"/>
                    </a:solidFill>
                    <a:ea typeface="Calibri" panose="020F0502020204030204" pitchFamily="34" charset="0"/>
                    <a:cs typeface="Calibri" panose="020F0502020204030204" pitchFamily="34" charset="0"/>
                  </a:rPr>
                  <a:t>d</a:t>
                </a:r>
                <a:r>
                  <a:rPr lang="en-GB" sz="850" b="1" kern="1200" dirty="0">
                    <a:solidFill>
                      <a:srgbClr val="000000"/>
                    </a:solidFill>
                    <a:effectLst/>
                    <a:ea typeface="Calibri" panose="020F0502020204030204" pitchFamily="34" charset="0"/>
                    <a:cs typeface="Calibri" panose="020F0502020204030204" pitchFamily="34" charset="0"/>
                  </a:rPr>
                  <a:t> to a speci</a:t>
                </a:r>
                <a:r>
                  <a:rPr lang="en-GB" sz="850" b="1" dirty="0">
                    <a:solidFill>
                      <a:srgbClr val="000000"/>
                    </a:solidFill>
                    <a:ea typeface="Calibri" panose="020F0502020204030204" pitchFamily="34" charset="0"/>
                    <a:cs typeface="Calibri" panose="020F0502020204030204" pitchFamily="34" charset="0"/>
                  </a:rPr>
                  <a:t>alist in asthma care</a:t>
                </a:r>
                <a:r>
                  <a:rPr lang="en-GB" sz="850" kern="1200" dirty="0">
                    <a:solidFill>
                      <a:srgbClr val="000000"/>
                    </a:solidFill>
                    <a:effectLst/>
                    <a:ea typeface="Calibri" panose="020F0502020204030204" pitchFamily="34" charset="0"/>
                    <a:cs typeface="Calibri" panose="020F0502020204030204" pitchFamily="34" charset="0"/>
                  </a:rPr>
                  <a:t>:</a:t>
                </a:r>
              </a:p>
              <a:p>
                <a:pPr algn="ctr">
                  <a:lnSpc>
                    <a:spcPct val="107000"/>
                  </a:lnSpc>
                </a:pPr>
                <a:endParaRPr lang="en-GB" sz="300" dirty="0">
                  <a:solidFill>
                    <a:srgbClr val="000000"/>
                  </a:solidFill>
                  <a:ea typeface="Calibri" panose="020F0502020204030204" pitchFamily="34" charset="0"/>
                  <a:cs typeface="Calibri" panose="020F0502020204030204" pitchFamily="34" charset="0"/>
                </a:endParaRPr>
              </a:p>
              <a:p>
                <a:pPr marL="171450" lvl="0" indent="-171450">
                  <a:lnSpc>
                    <a:spcPct val="107000"/>
                  </a:lnSpc>
                  <a:buFont typeface="Arial" panose="020B0604020202020204" pitchFamily="34" charset="0"/>
                  <a:buChar char="•"/>
                </a:pPr>
                <a:r>
                  <a:rPr lang="en-GB" sz="850" dirty="0">
                    <a:solidFill>
                      <a:srgbClr val="000000"/>
                    </a:solidFill>
                    <a:effectLst/>
                    <a:ea typeface="Calibri" panose="020F0502020204030204" pitchFamily="34" charset="0"/>
                    <a:cs typeface="Times New Roman" panose="02020603050405020304" pitchFamily="18" charset="0"/>
                  </a:rPr>
                  <a:t>- Persistent or uncontrolled symptoms despite optimised treatment</a:t>
                </a:r>
                <a:endParaRPr lang="en-GB" sz="850" dirty="0">
                  <a:effectLst/>
                  <a:ea typeface="Calibri" panose="020F0502020204030204" pitchFamily="34" charset="0"/>
                  <a:cs typeface="Times New Roman" panose="02020603050405020304" pitchFamily="18" charset="0"/>
                </a:endParaRPr>
              </a:p>
              <a:p>
                <a:pPr marL="171450" lvl="0" indent="-171450">
                  <a:lnSpc>
                    <a:spcPct val="107000"/>
                  </a:lnSpc>
                  <a:buFont typeface="Arial" panose="020B0604020202020204" pitchFamily="34" charset="0"/>
                  <a:buChar char="•"/>
                </a:pPr>
                <a:r>
                  <a:rPr lang="en-GB" sz="850" dirty="0">
                    <a:solidFill>
                      <a:srgbClr val="000000"/>
                    </a:solidFill>
                    <a:effectLst/>
                    <a:ea typeface="Calibri" panose="020F0502020204030204" pitchFamily="34" charset="0"/>
                    <a:cs typeface="Times New Roman" panose="02020603050405020304" pitchFamily="18" charset="0"/>
                  </a:rPr>
                  <a:t>- Frequent severe exacerbations</a:t>
                </a:r>
                <a:endParaRPr lang="en-GB" sz="850" dirty="0">
                  <a:effectLst/>
                  <a:ea typeface="Calibri" panose="020F0502020204030204" pitchFamily="34" charset="0"/>
                  <a:cs typeface="Times New Roman" panose="02020603050405020304" pitchFamily="18" charset="0"/>
                </a:endParaRPr>
              </a:p>
              <a:p>
                <a:pPr marL="171450" lvl="0" indent="-171450">
                  <a:lnSpc>
                    <a:spcPct val="107000"/>
                  </a:lnSpc>
                  <a:buFont typeface="Arial" panose="020B0604020202020204" pitchFamily="34" charset="0"/>
                  <a:buChar char="•"/>
                </a:pPr>
                <a:r>
                  <a:rPr lang="en-GB" sz="850" dirty="0">
                    <a:solidFill>
                      <a:srgbClr val="000000"/>
                    </a:solidFill>
                    <a:effectLst/>
                    <a:ea typeface="Calibri" panose="020F0502020204030204" pitchFamily="34" charset="0"/>
                    <a:cs typeface="Times New Roman" panose="02020603050405020304" pitchFamily="18" charset="0"/>
                  </a:rPr>
                  <a:t>- Parental concern</a:t>
                </a:r>
                <a:endParaRPr lang="en-GB" sz="850" dirty="0">
                  <a:effectLst/>
                  <a:ea typeface="Calibri" panose="020F0502020204030204" pitchFamily="34" charset="0"/>
                  <a:cs typeface="Times New Roman" panose="02020603050405020304" pitchFamily="18" charset="0"/>
                </a:endParaRPr>
              </a:p>
              <a:p>
                <a:pPr marL="171450" lvl="0" indent="-171450">
                  <a:lnSpc>
                    <a:spcPct val="107000"/>
                  </a:lnSpc>
                  <a:spcAft>
                    <a:spcPts val="800"/>
                  </a:spcAft>
                  <a:buFont typeface="Arial" panose="020B0604020202020204" pitchFamily="34" charset="0"/>
                  <a:buChar char="•"/>
                </a:pPr>
                <a:r>
                  <a:rPr lang="en-GB" sz="850" dirty="0">
                    <a:solidFill>
                      <a:srgbClr val="000000"/>
                    </a:solidFill>
                    <a:effectLst/>
                    <a:ea typeface="Calibri" panose="020F0502020204030204" pitchFamily="34" charset="0"/>
                    <a:cs typeface="Times New Roman" panose="02020603050405020304" pitchFamily="18" charset="0"/>
                  </a:rPr>
                  <a:t>- Diagnostic Uncertainty (see </a:t>
                </a:r>
                <a:r>
                  <a:rPr lang="en-GB" sz="850" b="1" dirty="0">
                    <a:solidFill>
                      <a:srgbClr val="000000"/>
                    </a:solidFill>
                    <a:effectLst/>
                    <a:ea typeface="Calibri" panose="020F0502020204030204" pitchFamily="34" charset="0"/>
                    <a:cs typeface="Times New Roman" panose="02020603050405020304" pitchFamily="18" charset="0"/>
                  </a:rPr>
                  <a:t>table 2</a:t>
                </a:r>
                <a:endParaRPr lang="en-GB" sz="1463" dirty="0"/>
              </a:p>
            </p:txBody>
          </p:sp>
          <p:sp>
            <p:nvSpPr>
              <p:cNvPr id="48" name="Rectangle: Rounded Corners 47">
                <a:extLst>
                  <a:ext uri="{FF2B5EF4-FFF2-40B4-BE49-F238E27FC236}">
                    <a16:creationId xmlns:a16="http://schemas.microsoft.com/office/drawing/2014/main" id="{CB251455-30B9-656E-2257-D3C446DEE20C}"/>
                  </a:ext>
                </a:extLst>
              </p:cNvPr>
              <p:cNvSpPr/>
              <p:nvPr/>
            </p:nvSpPr>
            <p:spPr>
              <a:xfrm>
                <a:off x="2819541" y="498940"/>
                <a:ext cx="5508000" cy="356683"/>
              </a:xfrm>
              <a:prstGeom prst="roundRect">
                <a:avLst/>
              </a:prstGeom>
              <a:noFill/>
              <a:ln w="28575" cap="flat" cmpd="sng" algn="ctr">
                <a:solidFill>
                  <a:srgbClr val="2F528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en-GB" sz="9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Child aged 2-5 years with features suggestive of suspected asthma (</a:t>
                </a:r>
                <a:r>
                  <a:rPr lang="en-GB"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See table 1</a:t>
                </a:r>
                <a:r>
                  <a:rPr lang="en-GB" sz="9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treat acute episode and consider: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9" name="Rectangle 108">
                <a:extLst>
                  <a:ext uri="{FF2B5EF4-FFF2-40B4-BE49-F238E27FC236}">
                    <a16:creationId xmlns:a16="http://schemas.microsoft.com/office/drawing/2014/main" id="{5C067CD4-2F81-CCD7-0374-659D1E9ACD86}"/>
                  </a:ext>
                </a:extLst>
              </p:cNvPr>
              <p:cNvSpPr/>
              <p:nvPr/>
            </p:nvSpPr>
            <p:spPr>
              <a:xfrm>
                <a:off x="4006296" y="1924379"/>
                <a:ext cx="3394111" cy="288000"/>
              </a:xfrm>
              <a:prstGeom prst="rect">
                <a:avLst/>
              </a:prstGeom>
              <a:noFill/>
              <a:ln w="28575" cap="flat" cmpd="sng" algn="ctr">
                <a:solidFill>
                  <a:schemeClr val="accent6">
                    <a:lumMod val="75000"/>
                  </a:scheme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pPr>
                <a:r>
                  <a:rPr lang="en-GB" sz="850" dirty="0">
                    <a:solidFill>
                      <a:schemeClr val="tx1"/>
                    </a:solidFill>
                    <a:ea typeface="Calibri" panose="020F0502020204030204" pitchFamily="34" charset="0"/>
                    <a:cs typeface="Times New Roman" panose="02020603050405020304" pitchFamily="18" charset="0"/>
                  </a:rPr>
                  <a:t>Did Symptoms resolve during the trial of treatment?</a:t>
                </a:r>
                <a:endParaRPr lang="en-GB" sz="850" b="1" dirty="0">
                  <a:solidFill>
                    <a:schemeClr val="tx1"/>
                  </a:solidFill>
                  <a:effectLst/>
                  <a:ea typeface="Calibri" panose="020F0502020204030204" pitchFamily="34" charset="0"/>
                  <a:cs typeface="Times New Roman" panose="02020603050405020304" pitchFamily="18" charset="0"/>
                </a:endParaRPr>
              </a:p>
            </p:txBody>
          </p:sp>
          <p:sp>
            <p:nvSpPr>
              <p:cNvPr id="131" name="Rectangle: Rounded Corners 130">
                <a:extLst>
                  <a:ext uri="{FF2B5EF4-FFF2-40B4-BE49-F238E27FC236}">
                    <a16:creationId xmlns:a16="http://schemas.microsoft.com/office/drawing/2014/main" id="{994112E8-C76C-CBAA-409F-AEF35911D9E6}"/>
                  </a:ext>
                </a:extLst>
              </p:cNvPr>
              <p:cNvSpPr/>
              <p:nvPr/>
            </p:nvSpPr>
            <p:spPr>
              <a:xfrm>
                <a:off x="6377977" y="3176944"/>
                <a:ext cx="1800000" cy="540000"/>
              </a:xfrm>
              <a:prstGeom prst="roundRect">
                <a:avLst/>
              </a:prstGeom>
              <a:noFill/>
              <a:ln w="25400" cap="flat" cmpd="sng" algn="ctr">
                <a:solidFill>
                  <a:srgbClr val="27367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850" dirty="0">
                    <a:effectLst/>
                    <a:latin typeface="Calibri" panose="020F0502020204030204" pitchFamily="34" charset="0"/>
                    <a:ea typeface="Calibri" panose="020F0502020204030204" pitchFamily="34" charset="0"/>
                    <a:cs typeface="Times New Roman" panose="02020603050405020304" pitchFamily="18" charset="0"/>
                  </a:rPr>
                  <a:t>If symptoms recur after review or acute episode requiring OCS and/or hospitalisation </a:t>
                </a:r>
              </a:p>
            </p:txBody>
          </p:sp>
          <p:sp>
            <p:nvSpPr>
              <p:cNvPr id="82" name="Rectangle: Rounded Corners 81">
                <a:extLst>
                  <a:ext uri="{FF2B5EF4-FFF2-40B4-BE49-F238E27FC236}">
                    <a16:creationId xmlns:a16="http://schemas.microsoft.com/office/drawing/2014/main" id="{A9CD53CE-7DA4-D279-CA2A-B709848AB6CB}"/>
                  </a:ext>
                </a:extLst>
              </p:cNvPr>
              <p:cNvSpPr/>
              <p:nvPr/>
            </p:nvSpPr>
            <p:spPr>
              <a:xfrm>
                <a:off x="3106296" y="1045643"/>
                <a:ext cx="1800000" cy="648000"/>
              </a:xfrm>
              <a:prstGeom prst="roundRect">
                <a:avLst/>
              </a:prstGeom>
              <a:solidFill>
                <a:schemeClr val="accent1">
                  <a:lumMod val="20000"/>
                  <a:lumOff val="80000"/>
                </a:schemeClr>
              </a:solidFill>
              <a:ln w="25400" cap="flat" cmpd="sng" algn="ctr">
                <a:solidFill>
                  <a:srgbClr val="27367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endParaRPr lang="en-GB" sz="900" b="1" dirty="0">
                  <a:solidFill>
                    <a:schemeClr val="tx1"/>
                  </a:solidFill>
                  <a:ea typeface="Calibri" panose="020F0502020204030204" pitchFamily="34" charset="0"/>
                  <a:cs typeface="Times New Roman" panose="02020603050405020304" pitchFamily="18" charset="0"/>
                </a:endParaRPr>
              </a:p>
              <a:p>
                <a:pPr algn="ctr">
                  <a:lnSpc>
                    <a:spcPct val="107000"/>
                  </a:lnSpc>
                </a:pPr>
                <a:r>
                  <a:rPr lang="en-GB" sz="900" b="1" dirty="0">
                    <a:solidFill>
                      <a:schemeClr val="tx1"/>
                    </a:solidFill>
                    <a:ea typeface="Calibri" panose="020F0502020204030204" pitchFamily="34" charset="0"/>
                    <a:cs typeface="Times New Roman" panose="02020603050405020304" pitchFamily="18" charset="0"/>
                  </a:rPr>
                  <a:t>Consider 8–12-week trial of Paediatric low-dose ICS </a:t>
                </a:r>
                <a:r>
                  <a:rPr lang="en-GB" sz="900" b="1" u="sng" dirty="0">
                    <a:solidFill>
                      <a:schemeClr val="tx1"/>
                    </a:solidFill>
                    <a:ea typeface="Calibri" panose="020F0502020204030204" pitchFamily="34" charset="0"/>
                    <a:cs typeface="Times New Roman" panose="02020603050405020304" pitchFamily="18" charset="0"/>
                  </a:rPr>
                  <a:t>daily</a:t>
                </a:r>
                <a:r>
                  <a:rPr lang="en-GB" sz="900" b="1" dirty="0">
                    <a:solidFill>
                      <a:schemeClr val="tx1"/>
                    </a:solidFill>
                    <a:ea typeface="Calibri" panose="020F0502020204030204" pitchFamily="34" charset="0"/>
                    <a:cs typeface="Times New Roman" panose="02020603050405020304" pitchFamily="18" charset="0"/>
                  </a:rPr>
                  <a:t> + Reliever (SABA) as needed</a:t>
                </a:r>
              </a:p>
              <a:p>
                <a:pPr algn="ct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Rectangle: Rounded Corners 19">
                <a:extLst>
                  <a:ext uri="{FF2B5EF4-FFF2-40B4-BE49-F238E27FC236}">
                    <a16:creationId xmlns:a16="http://schemas.microsoft.com/office/drawing/2014/main" id="{69064680-8BB9-ED2C-EE61-CD91A91390CC}"/>
                  </a:ext>
                </a:extLst>
              </p:cNvPr>
              <p:cNvSpPr/>
              <p:nvPr/>
            </p:nvSpPr>
            <p:spPr>
              <a:xfrm>
                <a:off x="6377977" y="3884835"/>
                <a:ext cx="1800000" cy="648000"/>
              </a:xfrm>
              <a:prstGeom prst="roundRect">
                <a:avLst/>
              </a:prstGeom>
              <a:solidFill>
                <a:schemeClr val="accent1">
                  <a:lumMod val="20000"/>
                  <a:lumOff val="80000"/>
                </a:schemeClr>
              </a:solidFill>
              <a:ln w="25400" cap="flat" cmpd="sng" algn="ctr">
                <a:solidFill>
                  <a:srgbClr val="27367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400"/>
                  </a:spcAft>
                </a:pPr>
                <a:r>
                  <a:rPr lang="en-GB" sz="850" b="1" dirty="0">
                    <a:effectLst/>
                    <a:latin typeface="Calibri" panose="020F0502020204030204" pitchFamily="34" charset="0"/>
                    <a:ea typeface="Calibri" panose="020F0502020204030204" pitchFamily="34" charset="0"/>
                    <a:cs typeface="Times New Roman" panose="02020603050405020304" pitchFamily="18" charset="0"/>
                  </a:rPr>
                  <a:t>Restart regular ICS + SABA</a:t>
                </a:r>
              </a:p>
              <a:p>
                <a:pPr algn="ctr">
                  <a:lnSpc>
                    <a:spcPct val="107000"/>
                  </a:lnSpc>
                  <a:spcAft>
                    <a:spcPts val="400"/>
                  </a:spcAft>
                </a:pPr>
                <a:r>
                  <a:rPr lang="en-GB" sz="850" dirty="0">
                    <a:latin typeface="Calibri" panose="020F0502020204030204" pitchFamily="34" charset="0"/>
                    <a:ea typeface="Calibri" panose="020F0502020204030204" pitchFamily="34" charset="0"/>
                    <a:cs typeface="Times New Roman" panose="02020603050405020304" pitchFamily="18" charset="0"/>
                  </a:rPr>
                  <a:t>Begin at paediatric low dose and titrate up to paediatric *moderate dose if needed</a:t>
                </a:r>
              </a:p>
            </p:txBody>
          </p:sp>
          <p:sp>
            <p:nvSpPr>
              <p:cNvPr id="24" name="Rectangle: Rounded Corners 23">
                <a:extLst>
                  <a:ext uri="{FF2B5EF4-FFF2-40B4-BE49-F238E27FC236}">
                    <a16:creationId xmlns:a16="http://schemas.microsoft.com/office/drawing/2014/main" id="{B6EFBFD8-0144-4D15-EE4A-45CBE7844BCD}"/>
                  </a:ext>
                </a:extLst>
              </p:cNvPr>
              <p:cNvSpPr/>
              <p:nvPr/>
            </p:nvSpPr>
            <p:spPr>
              <a:xfrm>
                <a:off x="6377977" y="5302817"/>
                <a:ext cx="1800000" cy="939306"/>
              </a:xfrm>
              <a:prstGeom prst="roundRect">
                <a:avLst/>
              </a:prstGeom>
              <a:solidFill>
                <a:schemeClr val="accent5">
                  <a:lumMod val="20000"/>
                  <a:lumOff val="80000"/>
                </a:schemeClr>
              </a:solidFill>
              <a:ln w="25400" cap="flat" cmpd="sng" algn="ctr">
                <a:solidFill>
                  <a:srgbClr val="27367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endParaRPr lang="en-GB" sz="900" b="1" dirty="0">
                  <a:solidFill>
                    <a:schemeClr val="tx1"/>
                  </a:solidFill>
                  <a:ea typeface="Calibri" panose="020F0502020204030204" pitchFamily="34" charset="0"/>
                  <a:cs typeface="Times New Roman" panose="02020603050405020304" pitchFamily="18" charset="0"/>
                </a:endParaRPr>
              </a:p>
              <a:p>
                <a:pPr algn="ctr">
                  <a:lnSpc>
                    <a:spcPct val="107000"/>
                  </a:lnSpc>
                </a:pPr>
                <a:r>
                  <a:rPr lang="en-GB" sz="850" b="1" dirty="0">
                    <a:solidFill>
                      <a:schemeClr val="tx1"/>
                    </a:solidFill>
                    <a:ea typeface="Calibri" panose="020F0502020204030204" pitchFamily="34" charset="0"/>
                    <a:cs typeface="Times New Roman" panose="02020603050405020304" pitchFamily="18" charset="0"/>
                  </a:rPr>
                  <a:t>If symptoms are uncontrolled consider </a:t>
                </a:r>
                <a:r>
                  <a:rPr lang="en-GB" sz="850" b="1" u="sng" dirty="0">
                    <a:solidFill>
                      <a:schemeClr val="tx1"/>
                    </a:solidFill>
                    <a:ea typeface="Calibri" panose="020F0502020204030204" pitchFamily="34" charset="0"/>
                    <a:cs typeface="Times New Roman" panose="02020603050405020304" pitchFamily="18" charset="0"/>
                  </a:rPr>
                  <a:t>adding</a:t>
                </a:r>
                <a:r>
                  <a:rPr lang="en-GB" sz="850" b="1" dirty="0">
                    <a:solidFill>
                      <a:schemeClr val="tx1"/>
                    </a:solidFill>
                    <a:ea typeface="Calibri" panose="020F0502020204030204" pitchFamily="34" charset="0"/>
                    <a:cs typeface="Times New Roman" panose="02020603050405020304" pitchFamily="18" charset="0"/>
                  </a:rPr>
                  <a:t> LTRA to ICS</a:t>
                </a:r>
              </a:p>
              <a:p>
                <a:pPr algn="ctr">
                  <a:lnSpc>
                    <a:spcPct val="107000"/>
                  </a:lnSpc>
                </a:pPr>
                <a:r>
                  <a:rPr lang="en-GB" sz="850" b="1" dirty="0">
                    <a:ea typeface="Calibri" panose="020F0502020204030204" pitchFamily="34" charset="0"/>
                    <a:cs typeface="Times New Roman" panose="02020603050405020304" pitchFamily="18" charset="0"/>
                  </a:rPr>
                  <a:t>for a trial of 8-12 weeks</a:t>
                </a:r>
              </a:p>
              <a:p>
                <a:pPr algn="ctr">
                  <a:lnSpc>
                    <a:spcPct val="107000"/>
                  </a:lnSpc>
                </a:pPr>
                <a:r>
                  <a:rPr lang="en-GB" sz="850" b="1" dirty="0">
                    <a:ea typeface="Calibri" panose="020F0502020204030204" pitchFamily="34" charset="0"/>
                    <a:cs typeface="Times New Roman" panose="02020603050405020304" pitchFamily="18" charset="0"/>
                  </a:rPr>
                  <a:t>STOP if ineffective or </a:t>
                </a:r>
              </a:p>
              <a:p>
                <a:pPr algn="ctr">
                  <a:lnSpc>
                    <a:spcPct val="107000"/>
                  </a:lnSpc>
                </a:pPr>
                <a:r>
                  <a:rPr lang="en-GB" sz="850" b="1" dirty="0">
                    <a:solidFill>
                      <a:schemeClr val="tx1"/>
                    </a:solidFill>
                    <a:ea typeface="Calibri" panose="020F0502020204030204" pitchFamily="34" charset="0"/>
                    <a:cs typeface="Times New Roman" panose="02020603050405020304" pitchFamily="18" charset="0"/>
                  </a:rPr>
                  <a:t>Side effects</a:t>
                </a:r>
              </a:p>
              <a:p>
                <a:pPr algn="ctr">
                  <a:lnSpc>
                    <a:spcPct val="107000"/>
                  </a:lnSpc>
                </a:pPr>
                <a:r>
                  <a:rPr lang="en-GB" sz="850" b="1" dirty="0">
                    <a:ea typeface="Calibri" panose="020F0502020204030204" pitchFamily="34" charset="0"/>
                    <a:cs typeface="Times New Roman" panose="02020603050405020304" pitchFamily="18" charset="0"/>
                  </a:rPr>
                  <a:t>Or Referral</a:t>
                </a:r>
                <a:endParaRPr lang="en-GB" sz="850" b="1" dirty="0">
                  <a:solidFill>
                    <a:schemeClr val="tx1"/>
                  </a:solidFill>
                  <a:ea typeface="Calibri" panose="020F0502020204030204" pitchFamily="34" charset="0"/>
                  <a:cs typeface="Times New Roman" panose="02020603050405020304" pitchFamily="18" charset="0"/>
                </a:endParaRPr>
              </a:p>
              <a:p>
                <a:pPr algn="ct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0" name="Rectangle: Rounded Corners 89">
                <a:extLst>
                  <a:ext uri="{FF2B5EF4-FFF2-40B4-BE49-F238E27FC236}">
                    <a16:creationId xmlns:a16="http://schemas.microsoft.com/office/drawing/2014/main" id="{3F01C004-15AD-CA21-C392-5C9B3EB00688}"/>
                  </a:ext>
                </a:extLst>
              </p:cNvPr>
              <p:cNvSpPr/>
              <p:nvPr/>
            </p:nvSpPr>
            <p:spPr>
              <a:xfrm>
                <a:off x="6377977" y="2302150"/>
                <a:ext cx="1800000" cy="720000"/>
              </a:xfrm>
              <a:prstGeom prst="roundRect">
                <a:avLst/>
              </a:prstGeom>
              <a:noFill/>
              <a:ln w="28575" cap="flat" cmpd="sng" algn="ctr">
                <a:solidFill>
                  <a:srgbClr val="2F528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pPr>
                <a:r>
                  <a:rPr lang="en-GB" sz="850" b="1" dirty="0">
                    <a:solidFill>
                      <a:schemeClr val="tx1"/>
                    </a:solidFill>
                    <a:ea typeface="Calibri" panose="020F0502020204030204" pitchFamily="34" charset="0"/>
                    <a:cs typeface="Times New Roman" panose="02020603050405020304" pitchFamily="18" charset="0"/>
                  </a:rPr>
                  <a:t>YES</a:t>
                </a:r>
              </a:p>
              <a:p>
                <a:pPr algn="ctr">
                  <a:lnSpc>
                    <a:spcPct val="107000"/>
                  </a:lnSpc>
                </a:pPr>
                <a:r>
                  <a:rPr lang="en-GB" sz="850" dirty="0">
                    <a:solidFill>
                      <a:schemeClr val="tx1"/>
                    </a:solidFill>
                    <a:ea typeface="Calibri" panose="020F0502020204030204" pitchFamily="34" charset="0"/>
                    <a:cs typeface="Times New Roman" panose="02020603050405020304" pitchFamily="18" charset="0"/>
                  </a:rPr>
                  <a:t>If symptoms resolved during trial</a:t>
                </a:r>
              </a:p>
              <a:p>
                <a:pPr algn="ctr">
                  <a:lnSpc>
                    <a:spcPct val="107000"/>
                  </a:lnSpc>
                </a:pPr>
                <a:r>
                  <a:rPr lang="en-GB" sz="850" b="1" dirty="0">
                    <a:solidFill>
                      <a:schemeClr val="tx1"/>
                    </a:solidFill>
                    <a:effectLst/>
                    <a:ea typeface="Calibri" panose="020F0502020204030204" pitchFamily="34" charset="0"/>
                    <a:cs typeface="Times New Roman" panose="02020603050405020304" pitchFamily="18" charset="0"/>
                  </a:rPr>
                  <a:t>Consider stopping </a:t>
                </a:r>
                <a:r>
                  <a:rPr lang="en-GB" sz="850" dirty="0">
                    <a:solidFill>
                      <a:schemeClr val="tx1"/>
                    </a:solidFill>
                    <a:effectLst/>
                    <a:ea typeface="Calibri" panose="020F0502020204030204" pitchFamily="34" charset="0"/>
                    <a:cs typeface="Times New Roman" panose="02020603050405020304" pitchFamily="18" charset="0"/>
                  </a:rPr>
                  <a:t>ICS+SABA treatment and </a:t>
                </a:r>
                <a:r>
                  <a:rPr lang="en-GB" sz="850" b="1" dirty="0">
                    <a:solidFill>
                      <a:schemeClr val="tx1"/>
                    </a:solidFill>
                    <a:effectLst/>
                    <a:ea typeface="Calibri" panose="020F0502020204030204" pitchFamily="34" charset="0"/>
                    <a:cs typeface="Times New Roman" panose="02020603050405020304" pitchFamily="18" charset="0"/>
                  </a:rPr>
                  <a:t>revi</a:t>
                </a:r>
                <a:r>
                  <a:rPr lang="en-GB" sz="850" b="1" dirty="0">
                    <a:solidFill>
                      <a:schemeClr val="tx1"/>
                    </a:solidFill>
                    <a:ea typeface="Calibri" panose="020F0502020204030204" pitchFamily="34" charset="0"/>
                    <a:cs typeface="Times New Roman" panose="02020603050405020304" pitchFamily="18" charset="0"/>
                  </a:rPr>
                  <a:t>ew</a:t>
                </a:r>
                <a:r>
                  <a:rPr lang="en-GB" sz="850" dirty="0">
                    <a:solidFill>
                      <a:schemeClr val="tx1"/>
                    </a:solidFill>
                    <a:ea typeface="Calibri" panose="020F0502020204030204" pitchFamily="34" charset="0"/>
                    <a:cs typeface="Times New Roman" panose="02020603050405020304" pitchFamily="18" charset="0"/>
                  </a:rPr>
                  <a:t> symptoms after a further </a:t>
                </a:r>
                <a:r>
                  <a:rPr lang="en-GB" sz="850" b="1" dirty="0">
                    <a:solidFill>
                      <a:schemeClr val="tx1"/>
                    </a:solidFill>
                    <a:ea typeface="Calibri" panose="020F0502020204030204" pitchFamily="34" charset="0"/>
                    <a:cs typeface="Times New Roman" panose="02020603050405020304" pitchFamily="18" charset="0"/>
                  </a:rPr>
                  <a:t>3 months</a:t>
                </a:r>
              </a:p>
            </p:txBody>
          </p:sp>
          <p:sp>
            <p:nvSpPr>
              <p:cNvPr id="25" name="Rectangle: Rounded Corners 24">
                <a:extLst>
                  <a:ext uri="{FF2B5EF4-FFF2-40B4-BE49-F238E27FC236}">
                    <a16:creationId xmlns:a16="http://schemas.microsoft.com/office/drawing/2014/main" id="{D8201863-96B7-8F19-E3FD-4BC7AEE5BE7C}"/>
                  </a:ext>
                </a:extLst>
              </p:cNvPr>
              <p:cNvSpPr/>
              <p:nvPr/>
            </p:nvSpPr>
            <p:spPr>
              <a:xfrm>
                <a:off x="2397789" y="2302151"/>
                <a:ext cx="1404000" cy="1769042"/>
              </a:xfrm>
              <a:prstGeom prst="roundRect">
                <a:avLst/>
              </a:prstGeom>
              <a:noFill/>
              <a:ln w="28575" cap="flat" cmpd="sng" algn="ctr">
                <a:solidFill>
                  <a:schemeClr val="accent2">
                    <a:lumMod val="75000"/>
                  </a:scheme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pPr>
                <a:r>
                  <a:rPr lang="en-GB" sz="850" b="1" dirty="0">
                    <a:solidFill>
                      <a:schemeClr val="tx1"/>
                    </a:solidFill>
                    <a:ea typeface="Calibri" panose="020F0502020204030204" pitchFamily="34" charset="0"/>
                    <a:cs typeface="Times New Roman" panose="02020603050405020304" pitchFamily="18" charset="0"/>
                  </a:rPr>
                  <a:t>NO</a:t>
                </a:r>
              </a:p>
              <a:p>
                <a:pPr marL="171450" indent="-171450">
                  <a:lnSpc>
                    <a:spcPct val="107000"/>
                  </a:lnSpc>
                  <a:buFont typeface="Arial" panose="020B0604020202020204" pitchFamily="34" charset="0"/>
                  <a:buChar char="•"/>
                </a:pPr>
                <a:r>
                  <a:rPr lang="en-GB" sz="850" dirty="0">
                    <a:effectLst/>
                    <a:ea typeface="Calibri" panose="020F0502020204030204" pitchFamily="34" charset="0"/>
                    <a:cs typeface="Times New Roman" panose="02020603050405020304" pitchFamily="18" charset="0"/>
                  </a:rPr>
                  <a:t>Check inhaler technique</a:t>
                </a:r>
              </a:p>
              <a:p>
                <a:pPr marL="171450" indent="-171450">
                  <a:lnSpc>
                    <a:spcPct val="107000"/>
                  </a:lnSpc>
                  <a:buFont typeface="Arial" panose="020B0604020202020204" pitchFamily="34" charset="0"/>
                  <a:buChar char="•"/>
                </a:pPr>
                <a:r>
                  <a:rPr lang="en-GB" sz="850" dirty="0">
                    <a:effectLst/>
                    <a:ea typeface="Calibri" panose="020F0502020204030204" pitchFamily="34" charset="0"/>
                    <a:cs typeface="Times New Roman" panose="02020603050405020304" pitchFamily="18" charset="0"/>
                  </a:rPr>
                  <a:t>Adherence</a:t>
                </a:r>
              </a:p>
              <a:p>
                <a:pPr marL="171450" indent="-171450">
                  <a:lnSpc>
                    <a:spcPct val="107000"/>
                  </a:lnSpc>
                  <a:buFont typeface="Arial" panose="020B0604020202020204" pitchFamily="34" charset="0"/>
                  <a:buChar char="•"/>
                </a:pPr>
                <a:r>
                  <a:rPr lang="en-GB" sz="850" dirty="0">
                    <a:ea typeface="Calibri" panose="020F0502020204030204" pitchFamily="34" charset="0"/>
                    <a:cs typeface="Times New Roman" panose="02020603050405020304" pitchFamily="18" charset="0"/>
                  </a:rPr>
                  <a:t>E</a:t>
                </a:r>
                <a:r>
                  <a:rPr lang="en-GB" sz="850" dirty="0">
                    <a:effectLst/>
                    <a:ea typeface="Calibri" panose="020F0502020204030204" pitchFamily="34" charset="0"/>
                    <a:cs typeface="Times New Roman" panose="02020603050405020304" pitchFamily="18" charset="0"/>
                  </a:rPr>
                  <a:t>nvironmental sources (see page 2) </a:t>
                </a:r>
              </a:p>
              <a:p>
                <a:pPr marL="171450" indent="-171450">
                  <a:lnSpc>
                    <a:spcPct val="107000"/>
                  </a:lnSpc>
                  <a:buFont typeface="Arial" panose="020B0604020202020204" pitchFamily="34" charset="0"/>
                  <a:buChar char="•"/>
                </a:pPr>
                <a:r>
                  <a:rPr lang="en-GB" sz="850" dirty="0">
                    <a:ea typeface="Calibri" panose="020F0502020204030204" pitchFamily="34" charset="0"/>
                    <a:cs typeface="Times New Roman" panose="02020603050405020304" pitchFamily="18" charset="0"/>
                  </a:rPr>
                  <a:t>Review for potential alternative diagnosis</a:t>
                </a:r>
              </a:p>
              <a:p>
                <a:pPr algn="ctr">
                  <a:lnSpc>
                    <a:spcPct val="107000"/>
                  </a:lnSpc>
                </a:pPr>
                <a:r>
                  <a:rPr lang="en-GB" sz="850" b="1" dirty="0">
                    <a:effectLst/>
                    <a:ea typeface="Calibri" panose="020F0502020204030204" pitchFamily="34" charset="0"/>
                    <a:cs typeface="Times New Roman" panose="02020603050405020304" pitchFamily="18" charset="0"/>
                  </a:rPr>
                  <a:t>If t</a:t>
                </a:r>
                <a:r>
                  <a:rPr lang="en-GB" sz="850" b="1" dirty="0">
                    <a:ea typeface="Calibri" panose="020F0502020204030204" pitchFamily="34" charset="0"/>
                    <a:cs typeface="Times New Roman" panose="02020603050405020304" pitchFamily="18" charset="0"/>
                  </a:rPr>
                  <a:t>his doesn’t explain treatment failure</a:t>
                </a:r>
                <a:endParaRPr lang="en-GB" sz="850" b="1" dirty="0">
                  <a:effectLst/>
                  <a:ea typeface="Calibri" panose="020F0502020204030204" pitchFamily="34" charset="0"/>
                  <a:cs typeface="Times New Roman" panose="02020603050405020304" pitchFamily="18" charset="0"/>
                </a:endParaRPr>
              </a:p>
            </p:txBody>
          </p:sp>
          <p:grpSp>
            <p:nvGrpSpPr>
              <p:cNvPr id="62" name="Group 61">
                <a:extLst>
                  <a:ext uri="{FF2B5EF4-FFF2-40B4-BE49-F238E27FC236}">
                    <a16:creationId xmlns:a16="http://schemas.microsoft.com/office/drawing/2014/main" id="{0EFA5F2E-9EE8-8A53-9011-FDFA78884BFC}"/>
                  </a:ext>
                </a:extLst>
              </p:cNvPr>
              <p:cNvGrpSpPr/>
              <p:nvPr/>
            </p:nvGrpSpPr>
            <p:grpSpPr>
              <a:xfrm>
                <a:off x="5167775" y="1044569"/>
                <a:ext cx="2996348" cy="649074"/>
                <a:chOff x="5167775" y="1044569"/>
                <a:chExt cx="2996348" cy="649074"/>
              </a:xfrm>
            </p:grpSpPr>
            <p:sp>
              <p:nvSpPr>
                <p:cNvPr id="68" name="Rounded Rectangle 297">
                  <a:extLst>
                    <a:ext uri="{FF2B5EF4-FFF2-40B4-BE49-F238E27FC236}">
                      <a16:creationId xmlns:a16="http://schemas.microsoft.com/office/drawing/2014/main" id="{2138358D-76AF-0F1D-7918-8D415051C0C0}"/>
                    </a:ext>
                  </a:extLst>
                </p:cNvPr>
                <p:cNvSpPr/>
                <p:nvPr/>
              </p:nvSpPr>
              <p:spPr>
                <a:xfrm>
                  <a:off x="6814036" y="1045643"/>
                  <a:ext cx="1332000" cy="648000"/>
                </a:xfrm>
                <a:prstGeom prst="roundRect">
                  <a:avLst>
                    <a:gd name="adj" fmla="val 9391"/>
                  </a:avLst>
                </a:prstGeom>
                <a:solidFill>
                  <a:schemeClr val="accent3">
                    <a:lumMod val="40000"/>
                    <a:lumOff val="60000"/>
                  </a:schemeClr>
                </a:soli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800" dirty="0">
                    <a:solidFill>
                      <a:schemeClr val="tx1"/>
                    </a:solidFill>
                  </a:endParaRPr>
                </a:p>
              </p:txBody>
            </p:sp>
            <p:pic>
              <p:nvPicPr>
                <p:cNvPr id="74" name="Picture 73" descr="Screen Clipping">
                  <a:extLst>
                    <a:ext uri="{FF2B5EF4-FFF2-40B4-BE49-F238E27FC236}">
                      <a16:creationId xmlns:a16="http://schemas.microsoft.com/office/drawing/2014/main" id="{43C51922-04AC-9C7F-3C66-4663F40E2544}"/>
                    </a:ext>
                  </a:extLst>
                </p:cNvPr>
                <p:cNvPicPr>
                  <a:picLocks noChangeAspect="1"/>
                </p:cNvPicPr>
                <p:nvPr/>
              </p:nvPicPr>
              <p:blipFill>
                <a:blip r:embed="rId7"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307579" y="1217017"/>
                  <a:ext cx="226408" cy="288000"/>
                </a:xfrm>
                <a:prstGeom prst="rect">
                  <a:avLst/>
                </a:prstGeom>
              </p:spPr>
            </p:pic>
            <p:sp>
              <p:nvSpPr>
                <p:cNvPr id="100" name="TextBox 99">
                  <a:extLst>
                    <a:ext uri="{FF2B5EF4-FFF2-40B4-BE49-F238E27FC236}">
                      <a16:creationId xmlns:a16="http://schemas.microsoft.com/office/drawing/2014/main" id="{528C62A6-3CCA-BBCE-1FE7-D978BCDAF870}"/>
                    </a:ext>
                  </a:extLst>
                </p:cNvPr>
                <p:cNvSpPr txBox="1"/>
                <p:nvPr/>
              </p:nvSpPr>
              <p:spPr>
                <a:xfrm>
                  <a:off x="7515900" y="1044569"/>
                  <a:ext cx="648223" cy="630942"/>
                </a:xfrm>
                <a:prstGeom prst="rect">
                  <a:avLst/>
                </a:prstGeom>
                <a:noFill/>
              </p:spPr>
              <p:txBody>
                <a:bodyPr wrap="square">
                  <a:spAutoFit/>
                </a:bodyPr>
                <a:lstStyle/>
                <a:p>
                  <a:pPr algn="ctr"/>
                  <a:r>
                    <a:rPr lang="it-IT" sz="700" dirty="0"/>
                    <a:t>Salamol 100 </a:t>
                  </a:r>
                </a:p>
                <a:p>
                  <a:pPr algn="ctr"/>
                  <a:r>
                    <a:rPr lang="it-IT" sz="700" dirty="0"/>
                    <a:t>(pMDI) </a:t>
                  </a:r>
                </a:p>
                <a:p>
                  <a:pPr algn="ctr"/>
                  <a:r>
                    <a:rPr lang="it-IT" sz="700" dirty="0"/>
                    <a:t>1-2 puffs PRN </a:t>
                  </a:r>
                </a:p>
                <a:p>
                  <a:pPr algn="ctr"/>
                  <a:r>
                    <a:rPr lang="it-IT" sz="700" b="1" u="sng" dirty="0"/>
                    <a:t>Via a spacer</a:t>
                  </a:r>
                </a:p>
              </p:txBody>
            </p:sp>
            <p:sp>
              <p:nvSpPr>
                <p:cNvPr id="39" name="Rectangle: Rounded Corners 38">
                  <a:extLst>
                    <a:ext uri="{FF2B5EF4-FFF2-40B4-BE49-F238E27FC236}">
                      <a16:creationId xmlns:a16="http://schemas.microsoft.com/office/drawing/2014/main" id="{A948C631-A686-09DA-4EDC-5F2604121B76}"/>
                    </a:ext>
                  </a:extLst>
                </p:cNvPr>
                <p:cNvSpPr/>
                <p:nvPr/>
              </p:nvSpPr>
              <p:spPr>
                <a:xfrm>
                  <a:off x="5167775" y="1045643"/>
                  <a:ext cx="1944000" cy="648000"/>
                </a:xfrm>
                <a:prstGeom prst="roundRect">
                  <a:avLst/>
                </a:prstGeom>
                <a:solidFill>
                  <a:schemeClr val="accent6">
                    <a:lumMod val="40000"/>
                    <a:lumOff val="60000"/>
                  </a:schemeClr>
                </a:solidFill>
                <a:ln w="25400" cap="flat" cmpd="sng" algn="ctr">
                  <a:solidFill>
                    <a:srgbClr val="27367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endParaRPr lang="en-GB" sz="900" b="1" dirty="0">
                    <a:solidFill>
                      <a:schemeClr val="tx1"/>
                    </a:solidFill>
                    <a:ea typeface="Calibri" panose="020F0502020204030204" pitchFamily="34" charset="0"/>
                    <a:cs typeface="Times New Roman" panose="02020603050405020304" pitchFamily="18" charset="0"/>
                  </a:endParaRPr>
                </a:p>
                <a:p>
                  <a:pPr algn="ct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4" name="Picture 13">
                  <a:extLst>
                    <a:ext uri="{FF2B5EF4-FFF2-40B4-BE49-F238E27FC236}">
                      <a16:creationId xmlns:a16="http://schemas.microsoft.com/office/drawing/2014/main" id="{A7F1A4A3-1D54-3CD8-F6A7-BB4608C3800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12887" y="1217017"/>
                  <a:ext cx="260654" cy="303899"/>
                </a:xfrm>
                <a:prstGeom prst="rect">
                  <a:avLst/>
                </a:prstGeom>
                <a:solidFill>
                  <a:schemeClr val="accent1">
                    <a:lumMod val="20000"/>
                    <a:lumOff val="80000"/>
                  </a:schemeClr>
                </a:solidFill>
              </p:spPr>
            </p:pic>
            <p:sp>
              <p:nvSpPr>
                <p:cNvPr id="15" name="TextBox 14">
                  <a:extLst>
                    <a:ext uri="{FF2B5EF4-FFF2-40B4-BE49-F238E27FC236}">
                      <a16:creationId xmlns:a16="http://schemas.microsoft.com/office/drawing/2014/main" id="{93367FDC-0130-436D-D583-A19CC5AF763A}"/>
                    </a:ext>
                  </a:extLst>
                </p:cNvPr>
                <p:cNvSpPr txBox="1"/>
                <p:nvPr/>
              </p:nvSpPr>
              <p:spPr>
                <a:xfrm>
                  <a:off x="5573939" y="1044569"/>
                  <a:ext cx="537379" cy="576000"/>
                </a:xfrm>
                <a:prstGeom prst="rect">
                  <a:avLst/>
                </a:prstGeom>
                <a:noFill/>
              </p:spPr>
              <p:txBody>
                <a:bodyPr wrap="square" rtlCol="0">
                  <a:spAutoFit/>
                </a:bodyPr>
                <a:lstStyle/>
                <a:p>
                  <a:pPr algn="ctr"/>
                  <a:r>
                    <a:rPr lang="it-IT" sz="700" dirty="0"/>
                    <a:t>Soprobec 100 pMDI</a:t>
                  </a:r>
                </a:p>
                <a:p>
                  <a:pPr algn="ctr"/>
                  <a:r>
                    <a:rPr lang="it-IT" sz="700" dirty="0"/>
                    <a:t>One puff BD </a:t>
                  </a:r>
                  <a:r>
                    <a:rPr lang="it-IT" sz="700" b="1" u="sng" dirty="0"/>
                    <a:t>via a spacer</a:t>
                  </a:r>
                </a:p>
              </p:txBody>
            </p:sp>
            <p:pic>
              <p:nvPicPr>
                <p:cNvPr id="6" name="Picture 5">
                  <a:extLst>
                    <a:ext uri="{FF2B5EF4-FFF2-40B4-BE49-F238E27FC236}">
                      <a16:creationId xmlns:a16="http://schemas.microsoft.com/office/drawing/2014/main" id="{E901F3A2-11E7-3285-5B61-B4F97A44DF3B}"/>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17544" t="9309" r="6619" b="1737"/>
                <a:stretch/>
              </p:blipFill>
              <p:spPr bwMode="auto">
                <a:xfrm>
                  <a:off x="6289195" y="1217017"/>
                  <a:ext cx="151441" cy="293749"/>
                </a:xfrm>
                <a:prstGeom prst="rect">
                  <a:avLst/>
                </a:prstGeom>
                <a:solidFill>
                  <a:schemeClr val="accent1">
                    <a:lumMod val="20000"/>
                    <a:lumOff val="80000"/>
                  </a:schemeClr>
                </a:solidFill>
                <a:ln>
                  <a:noFill/>
                </a:ln>
                <a:extLst>
                  <a:ext uri="{53640926-AAD7-44D8-BBD7-CCE9431645EC}">
                    <a14:shadowObscured xmlns:a14="http://schemas.microsoft.com/office/drawing/2010/main"/>
                  </a:ext>
                </a:extLst>
              </p:spPr>
            </p:pic>
            <p:sp>
              <p:nvSpPr>
                <p:cNvPr id="11" name="TextBox 10">
                  <a:extLst>
                    <a:ext uri="{FF2B5EF4-FFF2-40B4-BE49-F238E27FC236}">
                      <a16:creationId xmlns:a16="http://schemas.microsoft.com/office/drawing/2014/main" id="{BC207D17-9803-4FDD-255C-477C2E9E532C}"/>
                    </a:ext>
                  </a:extLst>
                </p:cNvPr>
                <p:cNvSpPr txBox="1"/>
                <p:nvPr/>
              </p:nvSpPr>
              <p:spPr>
                <a:xfrm>
                  <a:off x="6450420" y="1044569"/>
                  <a:ext cx="545894" cy="576000"/>
                </a:xfrm>
                <a:prstGeom prst="rect">
                  <a:avLst/>
                </a:prstGeom>
                <a:noFill/>
              </p:spPr>
              <p:txBody>
                <a:bodyPr wrap="square" rtlCol="0">
                  <a:spAutoFit/>
                </a:bodyPr>
                <a:lstStyle/>
                <a:p>
                  <a:pPr algn="ctr"/>
                  <a:r>
                    <a:rPr lang="en-GB" sz="700" dirty="0" err="1"/>
                    <a:t>Clenil</a:t>
                  </a:r>
                  <a:r>
                    <a:rPr lang="en-GB" sz="700" dirty="0"/>
                    <a:t>® 100 </a:t>
                  </a:r>
                  <a:r>
                    <a:rPr lang="en-GB" sz="700" dirty="0" err="1"/>
                    <a:t>pMDI</a:t>
                  </a:r>
                  <a:endParaRPr lang="en-GB" sz="700" dirty="0"/>
                </a:p>
                <a:p>
                  <a:pPr algn="ctr"/>
                  <a:r>
                    <a:rPr lang="en-GB" sz="700" dirty="0"/>
                    <a:t>One puff BD </a:t>
                  </a:r>
                  <a:r>
                    <a:rPr lang="en-GB" sz="700" b="1" u="sng" dirty="0"/>
                    <a:t>via a spacer</a:t>
                  </a:r>
                </a:p>
              </p:txBody>
            </p:sp>
            <p:sp>
              <p:nvSpPr>
                <p:cNvPr id="5" name="Cross 4">
                  <a:extLst>
                    <a:ext uri="{FF2B5EF4-FFF2-40B4-BE49-F238E27FC236}">
                      <a16:creationId xmlns:a16="http://schemas.microsoft.com/office/drawing/2014/main" id="{20F12DF2-A60F-D134-788C-C38CF62ED739}"/>
                    </a:ext>
                  </a:extLst>
                </p:cNvPr>
                <p:cNvSpPr/>
                <p:nvPr/>
              </p:nvSpPr>
              <p:spPr>
                <a:xfrm>
                  <a:off x="7010019" y="1296173"/>
                  <a:ext cx="192902" cy="174445"/>
                </a:xfrm>
                <a:prstGeom prst="plus">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0" name="Rectangle: Rounded Corners 59">
                <a:extLst>
                  <a:ext uri="{FF2B5EF4-FFF2-40B4-BE49-F238E27FC236}">
                    <a16:creationId xmlns:a16="http://schemas.microsoft.com/office/drawing/2014/main" id="{6954E5D2-9330-A94B-2EAF-846E93BF2D80}"/>
                  </a:ext>
                </a:extLst>
              </p:cNvPr>
              <p:cNvSpPr/>
              <p:nvPr/>
            </p:nvSpPr>
            <p:spPr>
              <a:xfrm>
                <a:off x="2895554" y="4895150"/>
                <a:ext cx="2988000" cy="648000"/>
              </a:xfrm>
              <a:prstGeom prst="roundRect">
                <a:avLst/>
              </a:prstGeom>
              <a:solidFill>
                <a:schemeClr val="accent6">
                  <a:lumMod val="40000"/>
                  <a:lumOff val="60000"/>
                </a:schemeClr>
              </a:solidFill>
              <a:ln w="25400" cap="flat" cmpd="sng" algn="ctr">
                <a:solidFill>
                  <a:srgbClr val="27367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endParaRPr lang="en-GB" sz="900" b="1" dirty="0">
                  <a:solidFill>
                    <a:schemeClr val="tx1"/>
                  </a:solidFill>
                  <a:ea typeface="Calibri" panose="020F0502020204030204" pitchFamily="34" charset="0"/>
                  <a:cs typeface="Times New Roman" panose="02020603050405020304" pitchFamily="18" charset="0"/>
                </a:endParaRPr>
              </a:p>
              <a:p>
                <a:pPr algn="ctr">
                  <a:lnSpc>
                    <a:spcPct val="107000"/>
                  </a:lnSpc>
                </a:pPr>
                <a:r>
                  <a:rPr lang="en-GB" sz="900" b="1" dirty="0">
                    <a:solidFill>
                      <a:srgbClr val="000000"/>
                    </a:solidFill>
                    <a:effectLst/>
                    <a:ea typeface="Calibri" panose="020F0502020204030204" pitchFamily="34" charset="0"/>
                    <a:cs typeface="Times New Roman" panose="02020603050405020304" pitchFamily="18" charset="0"/>
                  </a:rPr>
                  <a:t>Montelukast 4mg </a:t>
                </a:r>
                <a:r>
                  <a:rPr lang="en-GB" sz="900" dirty="0">
                    <a:solidFill>
                      <a:srgbClr val="000000"/>
                    </a:solidFill>
                    <a:effectLst/>
                    <a:ea typeface="Calibri" panose="020F0502020204030204" pitchFamily="34" charset="0"/>
                    <a:cs typeface="Times New Roman" panose="02020603050405020304" pitchFamily="18" charset="0"/>
                  </a:rPr>
                  <a:t>OD</a:t>
                </a:r>
                <a:r>
                  <a:rPr lang="en-GB" sz="900" b="1" dirty="0">
                    <a:solidFill>
                      <a:srgbClr val="000000"/>
                    </a:solidFill>
                    <a:effectLst/>
                    <a:ea typeface="Calibri" panose="020F0502020204030204" pitchFamily="34" charset="0"/>
                    <a:cs typeface="Times New Roman" panose="02020603050405020304" pitchFamily="18" charset="0"/>
                  </a:rPr>
                  <a:t> </a:t>
                </a:r>
                <a:r>
                  <a:rPr lang="en-GB" sz="900" dirty="0">
                    <a:solidFill>
                      <a:srgbClr val="000000"/>
                    </a:solidFill>
                    <a:effectLst/>
                    <a:ea typeface="Calibri" panose="020F0502020204030204" pitchFamily="34" charset="0"/>
                    <a:cs typeface="Times New Roman" panose="02020603050405020304" pitchFamily="18" charset="0"/>
                  </a:rPr>
                  <a:t>at night</a:t>
                </a:r>
                <a:endParaRPr lang="en-GB" sz="900" dirty="0">
                  <a:effectLst/>
                  <a:ea typeface="Calibri" panose="020F0502020204030204" pitchFamily="34" charset="0"/>
                  <a:cs typeface="Times New Roman" panose="02020603050405020304" pitchFamily="18" charset="0"/>
                </a:endParaRPr>
              </a:p>
              <a:p>
                <a:pPr algn="ctr">
                  <a:lnSpc>
                    <a:spcPct val="107000"/>
                  </a:lnSpc>
                </a:pPr>
                <a:r>
                  <a:rPr lang="en-GB" sz="900" b="1" dirty="0">
                    <a:solidFill>
                      <a:srgbClr val="FF0000"/>
                    </a:solidFill>
                    <a:effectLst/>
                    <a:ea typeface="Calibri" panose="020F0502020204030204" pitchFamily="34" charset="0"/>
                    <a:cs typeface="Times New Roman" panose="02020603050405020304" pitchFamily="18" charset="0"/>
                  </a:rPr>
                  <a:t>Discuss Potential side effects prior to prescribing</a:t>
                </a:r>
              </a:p>
              <a:p>
                <a:pPr algn="ct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23" name="Connector: Elbow 22">
                <a:extLst>
                  <a:ext uri="{FF2B5EF4-FFF2-40B4-BE49-F238E27FC236}">
                    <a16:creationId xmlns:a16="http://schemas.microsoft.com/office/drawing/2014/main" id="{C4DA351B-B3F7-8AA6-8FDD-C2904823CE3A}"/>
                  </a:ext>
                </a:extLst>
              </p:cNvPr>
              <p:cNvCxnSpPr>
                <a:cxnSpLocks/>
                <a:stCxn id="48" idx="2"/>
                <a:endCxn id="82" idx="0"/>
              </p:cNvCxnSpPr>
              <p:nvPr/>
            </p:nvCxnSpPr>
            <p:spPr>
              <a:xfrm rot="5400000">
                <a:off x="4694909" y="167011"/>
                <a:ext cx="190020" cy="1567245"/>
              </a:xfrm>
              <a:prstGeom prst="bentConnector3">
                <a:avLst>
                  <a:gd name="adj1" fmla="val 31442"/>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746D8EAF-6CA8-C141-5287-A5956113CBCE}"/>
                  </a:ext>
                </a:extLst>
              </p:cNvPr>
              <p:cNvCxnSpPr>
                <a:stCxn id="82" idx="3"/>
                <a:endCxn id="39" idx="1"/>
              </p:cNvCxnSpPr>
              <p:nvPr/>
            </p:nvCxnSpPr>
            <p:spPr>
              <a:xfrm>
                <a:off x="4906296" y="1369643"/>
                <a:ext cx="261479" cy="0"/>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7" name="Connector: Elbow 86">
                <a:extLst>
                  <a:ext uri="{FF2B5EF4-FFF2-40B4-BE49-F238E27FC236}">
                    <a16:creationId xmlns:a16="http://schemas.microsoft.com/office/drawing/2014/main" id="{0BDCBFFD-F46A-1F70-5870-68BFB1D2339D}"/>
                  </a:ext>
                </a:extLst>
              </p:cNvPr>
              <p:cNvCxnSpPr>
                <a:cxnSpLocks/>
                <a:stCxn id="109" idx="3"/>
                <a:endCxn id="90" idx="3"/>
              </p:cNvCxnSpPr>
              <p:nvPr/>
            </p:nvCxnSpPr>
            <p:spPr>
              <a:xfrm>
                <a:off x="7400407" y="2068379"/>
                <a:ext cx="777570" cy="593771"/>
              </a:xfrm>
              <a:prstGeom prst="bentConnector3">
                <a:avLst>
                  <a:gd name="adj1" fmla="val 120033"/>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5" name="Rectangle: Rounded Corners 104">
                <a:extLst>
                  <a:ext uri="{FF2B5EF4-FFF2-40B4-BE49-F238E27FC236}">
                    <a16:creationId xmlns:a16="http://schemas.microsoft.com/office/drawing/2014/main" id="{FC04C6E5-ADEA-2427-E66C-FA40E18B6B5E}"/>
                  </a:ext>
                </a:extLst>
              </p:cNvPr>
              <p:cNvSpPr/>
              <p:nvPr/>
            </p:nvSpPr>
            <p:spPr>
              <a:xfrm>
                <a:off x="6377977" y="4667483"/>
                <a:ext cx="1800000" cy="468000"/>
              </a:xfrm>
              <a:prstGeom prst="roundRect">
                <a:avLst/>
              </a:prstGeom>
              <a:noFill/>
              <a:ln w="25400" cap="flat" cmpd="sng" algn="ctr">
                <a:solidFill>
                  <a:srgbClr val="273677"/>
                </a:solid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400"/>
                  </a:spcAft>
                </a:pPr>
                <a:r>
                  <a:rPr lang="en-GB" sz="850" dirty="0">
                    <a:effectLst/>
                    <a:latin typeface="Calibri" panose="020F0502020204030204" pitchFamily="34" charset="0"/>
                    <a:ea typeface="Calibri" panose="020F0502020204030204" pitchFamily="34" charset="0"/>
                    <a:cs typeface="Times New Roman" panose="02020603050405020304" pitchFamily="18" charset="0"/>
                  </a:rPr>
                  <a:t>Consider a further trial without treatment after reviewing the child </a:t>
                </a:r>
                <a:r>
                  <a:rPr lang="en-GB" sz="850" dirty="0">
                    <a:latin typeface="Calibri" panose="020F0502020204030204" pitchFamily="34" charset="0"/>
                    <a:ea typeface="Calibri" panose="020F0502020204030204" pitchFamily="34" charset="0"/>
                    <a:cs typeface="Times New Roman" panose="02020603050405020304" pitchFamily="18" charset="0"/>
                  </a:rPr>
                  <a:t>within 12 months</a:t>
                </a:r>
                <a:endParaRPr lang="en-GB" sz="85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16" name="Straight Arrow Connector 115">
                <a:extLst>
                  <a:ext uri="{FF2B5EF4-FFF2-40B4-BE49-F238E27FC236}">
                    <a16:creationId xmlns:a16="http://schemas.microsoft.com/office/drawing/2014/main" id="{1B47A6BC-E081-01DE-16F2-D1EF42038E8F}"/>
                  </a:ext>
                </a:extLst>
              </p:cNvPr>
              <p:cNvCxnSpPr>
                <a:stCxn id="90" idx="2"/>
                <a:endCxn id="131" idx="0"/>
              </p:cNvCxnSpPr>
              <p:nvPr/>
            </p:nvCxnSpPr>
            <p:spPr>
              <a:xfrm>
                <a:off x="7277977" y="3022150"/>
                <a:ext cx="0" cy="144000"/>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8" name="Straight Arrow Connector 117">
                <a:extLst>
                  <a:ext uri="{FF2B5EF4-FFF2-40B4-BE49-F238E27FC236}">
                    <a16:creationId xmlns:a16="http://schemas.microsoft.com/office/drawing/2014/main" id="{F60CEB4F-6891-35AF-C4F5-CF59913FB9EB}"/>
                  </a:ext>
                </a:extLst>
              </p:cNvPr>
              <p:cNvCxnSpPr>
                <a:stCxn id="131" idx="2"/>
                <a:endCxn id="20" idx="0"/>
              </p:cNvCxnSpPr>
              <p:nvPr/>
            </p:nvCxnSpPr>
            <p:spPr>
              <a:xfrm>
                <a:off x="7277977" y="3716944"/>
                <a:ext cx="0" cy="144000"/>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Connector: Elbow 119">
                <a:extLst>
                  <a:ext uri="{FF2B5EF4-FFF2-40B4-BE49-F238E27FC236}">
                    <a16:creationId xmlns:a16="http://schemas.microsoft.com/office/drawing/2014/main" id="{DFFC9D0B-242B-1783-DF55-BE48132F65C3}"/>
                  </a:ext>
                </a:extLst>
              </p:cNvPr>
              <p:cNvCxnSpPr>
                <a:stCxn id="20" idx="3"/>
                <a:endCxn id="68" idx="3"/>
              </p:cNvCxnSpPr>
              <p:nvPr/>
            </p:nvCxnSpPr>
            <p:spPr>
              <a:xfrm flipH="1" flipV="1">
                <a:off x="8146036" y="1369643"/>
                <a:ext cx="31941" cy="2839192"/>
              </a:xfrm>
              <a:prstGeom prst="bentConnector3">
                <a:avLst>
                  <a:gd name="adj1" fmla="val -715695"/>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Straight Arrow Connector 122">
                <a:extLst>
                  <a:ext uri="{FF2B5EF4-FFF2-40B4-BE49-F238E27FC236}">
                    <a16:creationId xmlns:a16="http://schemas.microsoft.com/office/drawing/2014/main" id="{038BC06E-92D7-A25C-01F5-A79060047C68}"/>
                  </a:ext>
                </a:extLst>
              </p:cNvPr>
              <p:cNvCxnSpPr>
                <a:stCxn id="20" idx="2"/>
                <a:endCxn id="105" idx="0"/>
              </p:cNvCxnSpPr>
              <p:nvPr/>
            </p:nvCxnSpPr>
            <p:spPr>
              <a:xfrm>
                <a:off x="7277977" y="4532835"/>
                <a:ext cx="0" cy="144000"/>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a:extLst>
                  <a:ext uri="{FF2B5EF4-FFF2-40B4-BE49-F238E27FC236}">
                    <a16:creationId xmlns:a16="http://schemas.microsoft.com/office/drawing/2014/main" id="{03522DE6-7D49-BADC-4A59-19E9848762C0}"/>
                  </a:ext>
                </a:extLst>
              </p:cNvPr>
              <p:cNvCxnSpPr>
                <a:cxnSpLocks/>
                <a:stCxn id="105" idx="2"/>
                <a:endCxn id="24" idx="0"/>
              </p:cNvCxnSpPr>
              <p:nvPr/>
            </p:nvCxnSpPr>
            <p:spPr>
              <a:xfrm>
                <a:off x="7277977" y="5135483"/>
                <a:ext cx="0" cy="167334"/>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3" name="Straight Arrow Connector 152">
                <a:extLst>
                  <a:ext uri="{FF2B5EF4-FFF2-40B4-BE49-F238E27FC236}">
                    <a16:creationId xmlns:a16="http://schemas.microsoft.com/office/drawing/2014/main" id="{7494185F-308C-AC8B-4C8C-DE944D4CB5CA}"/>
                  </a:ext>
                </a:extLst>
              </p:cNvPr>
              <p:cNvCxnSpPr>
                <a:stCxn id="60" idx="0"/>
                <a:endCxn id="151" idx="2"/>
              </p:cNvCxnSpPr>
              <p:nvPr/>
            </p:nvCxnSpPr>
            <p:spPr>
              <a:xfrm flipH="1" flipV="1">
                <a:off x="4384207" y="4750334"/>
                <a:ext cx="5347" cy="144816"/>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7" name="Connector: Elbow 156">
                <a:extLst>
                  <a:ext uri="{FF2B5EF4-FFF2-40B4-BE49-F238E27FC236}">
                    <a16:creationId xmlns:a16="http://schemas.microsoft.com/office/drawing/2014/main" id="{E53DC341-F61A-CBF2-C97E-CB8F3B51ECE6}"/>
                  </a:ext>
                </a:extLst>
              </p:cNvPr>
              <p:cNvCxnSpPr>
                <a:cxnSpLocks/>
                <a:stCxn id="151" idx="0"/>
                <a:endCxn id="51" idx="2"/>
              </p:cNvCxnSpPr>
              <p:nvPr/>
            </p:nvCxnSpPr>
            <p:spPr>
              <a:xfrm rot="5400000" flipH="1" flipV="1">
                <a:off x="4372596" y="3492501"/>
                <a:ext cx="729445" cy="706222"/>
              </a:xfrm>
              <a:prstGeom prst="bentConnector3">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62" name="Connector: Elbow 161">
                <a:extLst>
                  <a:ext uri="{FF2B5EF4-FFF2-40B4-BE49-F238E27FC236}">
                    <a16:creationId xmlns:a16="http://schemas.microsoft.com/office/drawing/2014/main" id="{96AB960F-50D1-5B4B-605F-3A3654A0BB49}"/>
                  </a:ext>
                </a:extLst>
              </p:cNvPr>
              <p:cNvCxnSpPr>
                <a:cxnSpLocks/>
                <a:stCxn id="109" idx="1"/>
                <a:endCxn id="25" idx="0"/>
              </p:cNvCxnSpPr>
              <p:nvPr/>
            </p:nvCxnSpPr>
            <p:spPr>
              <a:xfrm rot="10800000" flipV="1">
                <a:off x="3099790" y="2068379"/>
                <a:ext cx="906507" cy="233772"/>
              </a:xfrm>
              <a:prstGeom prst="bentConnector2">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5" name="Rectangle: Rounded Corners 164">
                <a:extLst>
                  <a:ext uri="{FF2B5EF4-FFF2-40B4-BE49-F238E27FC236}">
                    <a16:creationId xmlns:a16="http://schemas.microsoft.com/office/drawing/2014/main" id="{DB2CC5C0-86F4-8162-B1ED-D474A5FCF969}"/>
                  </a:ext>
                </a:extLst>
              </p:cNvPr>
              <p:cNvSpPr/>
              <p:nvPr/>
            </p:nvSpPr>
            <p:spPr>
              <a:xfrm>
                <a:off x="1757006" y="968094"/>
                <a:ext cx="1166032" cy="801744"/>
              </a:xfrm>
              <a:prstGeom prst="roundRect">
                <a:avLst/>
              </a:prstGeom>
              <a:solidFill>
                <a:schemeClr val="accent3">
                  <a:lumMod val="40000"/>
                  <a:lumOff val="60000"/>
                </a:schemeClr>
              </a:solidFill>
              <a:ln w="25400" cap="flat" cmpd="sng" algn="ctr">
                <a:solidFill>
                  <a:schemeClr val="bg2">
                    <a:lumMod val="50000"/>
                  </a:schemeClr>
                </a:solid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400"/>
                  </a:spcAft>
                </a:pPr>
                <a:r>
                  <a:rPr lang="en-GB" sz="850" dirty="0">
                    <a:latin typeface="Calibri" panose="020F0502020204030204" pitchFamily="34" charset="0"/>
                    <a:ea typeface="Calibri" panose="020F0502020204030204" pitchFamily="34" charset="0"/>
                    <a:cs typeface="Times New Roman" panose="02020603050405020304" pitchFamily="18" charset="0"/>
                  </a:rPr>
                  <a:t>In children who do not tolerate inhaled medication/spacer, consider LTRA as first line trial</a:t>
                </a:r>
                <a:endParaRPr lang="en-GB" sz="85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67" name="Straight Arrow Connector 166">
                <a:extLst>
                  <a:ext uri="{FF2B5EF4-FFF2-40B4-BE49-F238E27FC236}">
                    <a16:creationId xmlns:a16="http://schemas.microsoft.com/office/drawing/2014/main" id="{379AC992-6A08-837B-83DF-280545EB0314}"/>
                  </a:ext>
                </a:extLst>
              </p:cNvPr>
              <p:cNvCxnSpPr>
                <a:cxnSpLocks/>
                <a:stCxn id="82" idx="1"/>
                <a:endCxn id="165" idx="3"/>
              </p:cNvCxnSpPr>
              <p:nvPr/>
            </p:nvCxnSpPr>
            <p:spPr>
              <a:xfrm flipH="1" flipV="1">
                <a:off x="2923038" y="1368966"/>
                <a:ext cx="183258" cy="677"/>
              </a:xfrm>
              <a:prstGeom prst="straightConnector1">
                <a:avLst/>
              </a:prstGeom>
              <a:ln w="19050">
                <a:solidFill>
                  <a:schemeClr val="bg2">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72" name="Connector: Elbow 171">
                <a:extLst>
                  <a:ext uri="{FF2B5EF4-FFF2-40B4-BE49-F238E27FC236}">
                    <a16:creationId xmlns:a16="http://schemas.microsoft.com/office/drawing/2014/main" id="{4E44A06A-2A79-3888-D396-3C0D3A1E6930}"/>
                  </a:ext>
                </a:extLst>
              </p:cNvPr>
              <p:cNvCxnSpPr>
                <a:stCxn id="165" idx="2"/>
                <a:endCxn id="60" idx="1"/>
              </p:cNvCxnSpPr>
              <p:nvPr/>
            </p:nvCxnSpPr>
            <p:spPr>
              <a:xfrm rot="16200000" flipH="1">
                <a:off x="893132" y="3216728"/>
                <a:ext cx="3449312" cy="555532"/>
              </a:xfrm>
              <a:prstGeom prst="bentConnector2">
                <a:avLst/>
              </a:prstGeom>
              <a:ln w="28575">
                <a:solidFill>
                  <a:schemeClr val="bg2">
                    <a:lumMod val="7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51" name="Rectangle: Rounded Corners 150">
                <a:extLst>
                  <a:ext uri="{FF2B5EF4-FFF2-40B4-BE49-F238E27FC236}">
                    <a16:creationId xmlns:a16="http://schemas.microsoft.com/office/drawing/2014/main" id="{DE7DDBEE-61A6-7844-D1D3-0F0738448C09}"/>
                  </a:ext>
                </a:extLst>
              </p:cNvPr>
              <p:cNvSpPr/>
              <p:nvPr/>
            </p:nvSpPr>
            <p:spPr>
              <a:xfrm>
                <a:off x="2895554" y="4210334"/>
                <a:ext cx="2977306" cy="540000"/>
              </a:xfrm>
              <a:prstGeom prst="roundRect">
                <a:avLst/>
              </a:prstGeom>
              <a:noFill/>
              <a:ln w="25400" cap="flat" cmpd="sng" algn="ctr">
                <a:solidFill>
                  <a:srgbClr val="27367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850" dirty="0">
                    <a:effectLst/>
                    <a:latin typeface="Calibri" panose="020F0502020204030204" pitchFamily="34" charset="0"/>
                    <a:ea typeface="Calibri" panose="020F0502020204030204" pitchFamily="34" charset="0"/>
                    <a:cs typeface="Times New Roman" panose="02020603050405020304" pitchFamily="18" charset="0"/>
                  </a:rPr>
                  <a:t>If symptoms remain uncontrolled, stop LTRA and refer to a specialist in asthma care</a:t>
                </a:r>
              </a:p>
            </p:txBody>
          </p:sp>
        </p:grpSp>
      </p:grpSp>
      <p:sp>
        <p:nvSpPr>
          <p:cNvPr id="184" name="Rectangle 183">
            <a:extLst>
              <a:ext uri="{FF2B5EF4-FFF2-40B4-BE49-F238E27FC236}">
                <a16:creationId xmlns:a16="http://schemas.microsoft.com/office/drawing/2014/main" id="{E3350003-26A5-181D-7AF9-A84F01746D7F}"/>
              </a:ext>
            </a:extLst>
          </p:cNvPr>
          <p:cNvSpPr/>
          <p:nvPr/>
        </p:nvSpPr>
        <p:spPr>
          <a:xfrm>
            <a:off x="-20274" y="402731"/>
            <a:ext cx="3058525" cy="6455269"/>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5" name="Text Box 3">
            <a:extLst>
              <a:ext uri="{FF2B5EF4-FFF2-40B4-BE49-F238E27FC236}">
                <a16:creationId xmlns:a16="http://schemas.microsoft.com/office/drawing/2014/main" id="{83DF3401-52BC-949A-5337-41DCBA662F2B}"/>
              </a:ext>
            </a:extLst>
          </p:cNvPr>
          <p:cNvSpPr txBox="1"/>
          <p:nvPr/>
        </p:nvSpPr>
        <p:spPr>
          <a:xfrm>
            <a:off x="-9395" y="407706"/>
            <a:ext cx="3030568" cy="362433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400"/>
              </a:spcAft>
            </a:pPr>
            <a:r>
              <a:rPr lang="en-GB" sz="800" dirty="0">
                <a:effectLst/>
                <a:latin typeface="Calibri" panose="020F0502020204030204" pitchFamily="34" charset="0"/>
                <a:ea typeface="Calibri" panose="020F0502020204030204" pitchFamily="34" charset="0"/>
                <a:cs typeface="Times New Roman" panose="02020603050405020304" pitchFamily="18" charset="0"/>
              </a:rPr>
              <a:t>Wheezing in preschool aged children is common, occurring in approximately one third of all preschool children. Children with wheezing in the preschool period fall broadly into 2 categories:</a:t>
            </a:r>
          </a:p>
          <a:p>
            <a:pPr marL="342900" lvl="0" indent="-342900">
              <a:lnSpc>
                <a:spcPct val="107000"/>
              </a:lnSpc>
              <a:spcAft>
                <a:spcPts val="400"/>
              </a:spcAft>
              <a:buFont typeface="+mj-lt"/>
              <a:buAutoNum type="arabicPeriod"/>
            </a:pPr>
            <a:r>
              <a:rPr lang="en-GB" sz="800" b="1" dirty="0">
                <a:effectLst/>
                <a:latin typeface="Calibri" panose="020F0502020204030204" pitchFamily="34" charset="0"/>
                <a:ea typeface="Calibri" panose="020F0502020204030204" pitchFamily="34" charset="0"/>
                <a:cs typeface="Times New Roman" panose="02020603050405020304" pitchFamily="18" charset="0"/>
              </a:rPr>
              <a:t>Viral Wheeze</a:t>
            </a:r>
            <a:r>
              <a:rPr lang="en-GB" sz="800" dirty="0">
                <a:effectLst/>
                <a:latin typeface="Calibri" panose="020F0502020204030204" pitchFamily="34" charset="0"/>
                <a:ea typeface="Calibri" panose="020F0502020204030204" pitchFamily="34" charset="0"/>
                <a:cs typeface="Times New Roman" panose="02020603050405020304" pitchFamily="18" charset="0"/>
              </a:rPr>
              <a:t> – the child only wheezes episodically with upper respiratory infections and is otherwise totally symptom free. This group usually has an excellent prognosis with no increased risk of respiratory symptoms in later childhood.</a:t>
            </a:r>
          </a:p>
          <a:p>
            <a:pPr marL="342900" lvl="0" indent="-342900">
              <a:lnSpc>
                <a:spcPct val="107000"/>
              </a:lnSpc>
              <a:spcAft>
                <a:spcPts val="400"/>
              </a:spcAft>
              <a:buFont typeface="+mj-lt"/>
              <a:buAutoNum type="arabicPeriod"/>
            </a:pPr>
            <a:r>
              <a:rPr lang="en-GB" sz="800" b="1" dirty="0">
                <a:effectLst/>
                <a:latin typeface="Calibri" panose="020F0502020204030204" pitchFamily="34" charset="0"/>
                <a:ea typeface="Calibri" panose="020F0502020204030204" pitchFamily="34" charset="0"/>
                <a:cs typeface="Times New Roman" panose="02020603050405020304" pitchFamily="18" charset="0"/>
              </a:rPr>
              <a:t>Multi Trigger Wheeze/Suspected Asthma</a:t>
            </a:r>
            <a:r>
              <a:rPr lang="en-GB" sz="800" dirty="0">
                <a:effectLst/>
                <a:latin typeface="Calibri" panose="020F0502020204030204" pitchFamily="34" charset="0"/>
                <a:ea typeface="Calibri" panose="020F0502020204030204" pitchFamily="34" charset="0"/>
                <a:cs typeface="Times New Roman" panose="02020603050405020304" pitchFamily="18" charset="0"/>
              </a:rPr>
              <a:t> – the child wheezes with upper respiratory tract infections, but has 1 or more features suggestive of suspected asthma </a:t>
            </a:r>
            <a:r>
              <a:rPr lang="en-GB" sz="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(see table 1)</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400"/>
              </a:spcAft>
            </a:pPr>
            <a:r>
              <a:rPr lang="en-GB" sz="800" b="1" dirty="0">
                <a:effectLst/>
                <a:latin typeface="Calibri" panose="020F0502020204030204" pitchFamily="34" charset="0"/>
                <a:ea typeface="Calibri" panose="020F0502020204030204" pitchFamily="34" charset="0"/>
                <a:cs typeface="Times New Roman" panose="02020603050405020304" pitchFamily="18" charset="0"/>
              </a:rPr>
              <a:t>This guidance is designed to support clinicians in the management of children with features suggestive of suspected asthma (</a:t>
            </a:r>
            <a:r>
              <a:rPr lang="en-GB" sz="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table 1</a:t>
            </a:r>
            <a:r>
              <a:rPr lang="en-GB" sz="800" b="1" dirty="0">
                <a:effectLst/>
                <a:latin typeface="Calibri" panose="020F0502020204030204" pitchFamily="34" charset="0"/>
                <a:ea typeface="Calibri" panose="020F0502020204030204" pitchFamily="34" charset="0"/>
                <a:cs typeface="Times New Roman" panose="02020603050405020304" pitchFamily="18" charset="0"/>
              </a:rPr>
              <a:t>) or children under 5 experiencing severe acute episodes of difficulty breathing and wheeze. </a:t>
            </a:r>
          </a:p>
          <a:p>
            <a:pPr>
              <a:lnSpc>
                <a:spcPct val="107000"/>
              </a:lnSpc>
              <a:spcAft>
                <a:spcPts val="400"/>
              </a:spcAft>
            </a:pPr>
            <a:r>
              <a:rPr lang="en-GB" sz="800" b="1" dirty="0">
                <a:latin typeface="Calibri" panose="020F0502020204030204" pitchFamily="34" charset="0"/>
                <a:ea typeface="Calibri" panose="020F0502020204030204" pitchFamily="34" charset="0"/>
                <a:cs typeface="Times New Roman" panose="02020603050405020304" pitchFamily="18" charset="0"/>
              </a:rPr>
              <a:t>Refer any child under 5, to secondary care, who has had 2 or more courses of oral steroids in 12 month OR hospital admission</a:t>
            </a:r>
            <a:endParaRPr lang="en-GB" sz="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400"/>
              </a:spcAft>
            </a:pPr>
            <a:r>
              <a:rPr lang="en-GB" sz="800" b="1" dirty="0">
                <a:effectLst/>
                <a:latin typeface="Calibri" panose="020F0502020204030204" pitchFamily="34" charset="0"/>
                <a:ea typeface="Calibri" panose="020F0502020204030204" pitchFamily="34" charset="0"/>
                <a:cs typeface="Times New Roman" panose="02020603050405020304" pitchFamily="18" charset="0"/>
              </a:rPr>
              <a:t>If a child has any feature suggestive of an alternative diagnosis </a:t>
            </a:r>
            <a:r>
              <a:rPr lang="en-GB" sz="800" b="1" dirty="0">
                <a:solidFill>
                  <a:srgbClr val="ED7D31"/>
                </a:solidFill>
                <a:effectLst/>
                <a:latin typeface="Calibri" panose="020F0502020204030204" pitchFamily="34" charset="0"/>
                <a:ea typeface="Calibri" panose="020F0502020204030204" pitchFamily="34" charset="0"/>
                <a:cs typeface="Times New Roman" panose="02020603050405020304" pitchFamily="18" charset="0"/>
              </a:rPr>
              <a:t>(see table 2) </a:t>
            </a:r>
            <a:r>
              <a:rPr lang="en-GB" sz="800" b="1" dirty="0">
                <a:effectLst/>
                <a:latin typeface="Calibri" panose="020F0502020204030204" pitchFamily="34" charset="0"/>
                <a:ea typeface="Calibri" panose="020F0502020204030204" pitchFamily="34" charset="0"/>
                <a:cs typeface="Times New Roman" panose="02020603050405020304" pitchFamily="18" charset="0"/>
              </a:rPr>
              <a:t>they should be referred to secondary care for specialist advice.</a:t>
            </a:r>
          </a:p>
          <a:p>
            <a:pPr>
              <a:lnSpc>
                <a:spcPct val="107000"/>
              </a:lnSpc>
              <a:spcAft>
                <a:spcPts val="400"/>
              </a:spcAft>
            </a:pPr>
            <a:r>
              <a:rPr lang="en-GB" sz="800" b="1" dirty="0">
                <a:effectLst/>
                <a:latin typeface="Calibri" panose="020F0502020204030204" pitchFamily="34" charset="0"/>
                <a:ea typeface="Calibri" panose="020F0502020204030204" pitchFamily="34" charset="0"/>
                <a:cs typeface="Times New Roman" panose="02020603050405020304" pitchFamily="18" charset="0"/>
              </a:rPr>
              <a:t>Treatment is guided by which category the child falls into. A child can mo</a:t>
            </a:r>
            <a:r>
              <a:rPr lang="en-GB" sz="800" b="1" dirty="0">
                <a:latin typeface="Calibri" panose="020F0502020204030204" pitchFamily="34" charset="0"/>
                <a:ea typeface="Calibri" panose="020F0502020204030204" pitchFamily="34" charset="0"/>
                <a:cs typeface="Times New Roman" panose="02020603050405020304" pitchFamily="18" charset="0"/>
              </a:rPr>
              <a:t>v</a:t>
            </a:r>
            <a:r>
              <a:rPr lang="en-GB" sz="800" b="1" dirty="0">
                <a:effectLst/>
                <a:latin typeface="Calibri" panose="020F0502020204030204" pitchFamily="34" charset="0"/>
                <a:ea typeface="Calibri" panose="020F0502020204030204" pitchFamily="34" charset="0"/>
                <a:cs typeface="Times New Roman" panose="02020603050405020304" pitchFamily="18" charset="0"/>
              </a:rPr>
              <a:t>e between the categories over time and treatments should be adjusted accordingly.</a:t>
            </a:r>
          </a:p>
          <a:p>
            <a:pPr>
              <a:lnSpc>
                <a:spcPct val="107000"/>
              </a:lnSpc>
              <a:spcAft>
                <a:spcPts val="400"/>
              </a:spcAft>
            </a:pPr>
            <a:r>
              <a:rPr lang="en-GB" sz="800" b="1" dirty="0">
                <a:effectLst/>
                <a:latin typeface="Calibri" panose="020F0502020204030204" pitchFamily="34" charset="0"/>
                <a:ea typeface="Calibri" panose="020F0502020204030204" pitchFamily="34" charset="0"/>
                <a:cs typeface="Times New Roman" panose="02020603050405020304" pitchFamily="18" charset="0"/>
              </a:rPr>
              <a:t>No treatment has been shown to prevent progression of preschool wheeze to school age asthma, so treatment is driven solely by current symptoms.</a:t>
            </a:r>
          </a:p>
          <a:p>
            <a:pPr>
              <a:lnSpc>
                <a:spcPct val="107000"/>
              </a:lnSpc>
              <a:spcAft>
                <a:spcPts val="4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graphicFrame>
        <p:nvGraphicFramePr>
          <p:cNvPr id="187" name="Table 186">
            <a:extLst>
              <a:ext uri="{FF2B5EF4-FFF2-40B4-BE49-F238E27FC236}">
                <a16:creationId xmlns:a16="http://schemas.microsoft.com/office/drawing/2014/main" id="{DECC98E1-28B3-643A-2F7F-C7FAFD3C696F}"/>
              </a:ext>
            </a:extLst>
          </p:cNvPr>
          <p:cNvGraphicFramePr>
            <a:graphicFrameLocks noGrp="1"/>
          </p:cNvGraphicFramePr>
          <p:nvPr>
            <p:extLst>
              <p:ext uri="{D42A27DB-BD31-4B8C-83A1-F6EECF244321}">
                <p14:modId xmlns:p14="http://schemas.microsoft.com/office/powerpoint/2010/main" val="1291690927"/>
              </p:ext>
            </p:extLst>
          </p:nvPr>
        </p:nvGraphicFramePr>
        <p:xfrm>
          <a:off x="155357" y="4318896"/>
          <a:ext cx="2674966" cy="1181069"/>
        </p:xfrm>
        <a:graphic>
          <a:graphicData uri="http://schemas.openxmlformats.org/drawingml/2006/table">
            <a:tbl>
              <a:tblPr firstRow="1" firstCol="1" bandRow="1"/>
              <a:tblGrid>
                <a:gridCol w="2674966">
                  <a:extLst>
                    <a:ext uri="{9D8B030D-6E8A-4147-A177-3AD203B41FA5}">
                      <a16:colId xmlns:a16="http://schemas.microsoft.com/office/drawing/2014/main" val="2088011045"/>
                    </a:ext>
                  </a:extLst>
                </a:gridCol>
              </a:tblGrid>
              <a:tr h="198085">
                <a:tc>
                  <a:txBody>
                    <a:bodyPr/>
                    <a:lstStyle/>
                    <a:p>
                      <a:pPr algn="l">
                        <a:lnSpc>
                          <a:spcPct val="107000"/>
                        </a:lnSpc>
                        <a:spcAft>
                          <a:spcPts val="800"/>
                        </a:spcAft>
                      </a:pPr>
                      <a:r>
                        <a:rPr lang="en-GB" sz="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Table 1 – features suggestive of Suspected Asthma in preschool children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FF0000"/>
                    </a:solidFill>
                  </a:tcPr>
                </a:tc>
                <a:extLst>
                  <a:ext uri="{0D108BD9-81ED-4DB2-BD59-A6C34878D82A}">
                    <a16:rowId xmlns:a16="http://schemas.microsoft.com/office/drawing/2014/main" val="392531418"/>
                  </a:ext>
                </a:extLst>
              </a:tr>
              <a:tr h="400606">
                <a:tc>
                  <a:txBody>
                    <a:bodyPr/>
                    <a:lstStyle/>
                    <a:p>
                      <a:pPr algn="l">
                        <a:lnSpc>
                          <a:spcPct val="107000"/>
                        </a:lnSpc>
                        <a:spcAft>
                          <a:spcPts val="800"/>
                        </a:spcAft>
                      </a:pPr>
                      <a:r>
                        <a:rPr lang="en-GB" sz="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Severe acute episodes of difficulty breathing and wheeze - requiring hospital admission or needing 2+ courses of OCS </a:t>
                      </a:r>
                      <a:r>
                        <a:rPr lang="en-GB" sz="800" b="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refer any child with these features to secondary care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FFFFFF"/>
                    </a:solidFill>
                  </a:tcPr>
                </a:tc>
                <a:extLst>
                  <a:ext uri="{0D108BD9-81ED-4DB2-BD59-A6C34878D82A}">
                    <a16:rowId xmlns:a16="http://schemas.microsoft.com/office/drawing/2014/main" val="3009229413"/>
                  </a:ext>
                </a:extLst>
              </a:tr>
              <a:tr h="400606">
                <a:tc>
                  <a:txBody>
                    <a:bodyPr/>
                    <a:lstStyle/>
                    <a:p>
                      <a:pPr algn="l">
                        <a:lnSpc>
                          <a:spcPct val="107000"/>
                        </a:lnSpc>
                        <a:spcAft>
                          <a:spcPts val="800"/>
                        </a:spcAft>
                      </a:pPr>
                      <a:r>
                        <a:rPr lang="en-GB" sz="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Interval symptoms, outside of viral infections and/or wheezing following exposure to other triggers such as exercise or allergens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FFFFFF"/>
                    </a:solidFill>
                  </a:tcPr>
                </a:tc>
                <a:extLst>
                  <a:ext uri="{0D108BD9-81ED-4DB2-BD59-A6C34878D82A}">
                    <a16:rowId xmlns:a16="http://schemas.microsoft.com/office/drawing/2014/main" val="3484295507"/>
                  </a:ext>
                </a:extLst>
              </a:tr>
              <a:tr h="96824">
                <a:tc>
                  <a:txBody>
                    <a:bodyPr/>
                    <a:lstStyle/>
                    <a:p>
                      <a:pPr algn="l">
                        <a:lnSpc>
                          <a:spcPct val="107000"/>
                        </a:lnSpc>
                        <a:spcAft>
                          <a:spcPts val="800"/>
                        </a:spcAft>
                      </a:pPr>
                      <a:r>
                        <a:rPr lang="en-GB" sz="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Personal or family history of Atopy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FFFFFF"/>
                    </a:solidFill>
                  </a:tcPr>
                </a:tc>
                <a:extLst>
                  <a:ext uri="{0D108BD9-81ED-4DB2-BD59-A6C34878D82A}">
                    <a16:rowId xmlns:a16="http://schemas.microsoft.com/office/drawing/2014/main" val="1712665058"/>
                  </a:ext>
                </a:extLst>
              </a:tr>
            </a:tbl>
          </a:graphicData>
        </a:graphic>
      </p:graphicFrame>
      <p:graphicFrame>
        <p:nvGraphicFramePr>
          <p:cNvPr id="98" name="Table 97">
            <a:extLst>
              <a:ext uri="{FF2B5EF4-FFF2-40B4-BE49-F238E27FC236}">
                <a16:creationId xmlns:a16="http://schemas.microsoft.com/office/drawing/2014/main" id="{1C46B47B-696F-288D-5933-FA962902EA39}"/>
              </a:ext>
            </a:extLst>
          </p:cNvPr>
          <p:cNvGraphicFramePr>
            <a:graphicFrameLocks noGrp="1"/>
          </p:cNvGraphicFramePr>
          <p:nvPr>
            <p:extLst>
              <p:ext uri="{D42A27DB-BD31-4B8C-83A1-F6EECF244321}">
                <p14:modId xmlns:p14="http://schemas.microsoft.com/office/powerpoint/2010/main" val="3598973427"/>
              </p:ext>
            </p:extLst>
          </p:nvPr>
        </p:nvGraphicFramePr>
        <p:xfrm>
          <a:off x="155357" y="5643965"/>
          <a:ext cx="2674923" cy="1122426"/>
        </p:xfrm>
        <a:graphic>
          <a:graphicData uri="http://schemas.openxmlformats.org/drawingml/2006/table">
            <a:tbl>
              <a:tblPr firstRow="1" firstCol="1" bandRow="1"/>
              <a:tblGrid>
                <a:gridCol w="2674923">
                  <a:extLst>
                    <a:ext uri="{9D8B030D-6E8A-4147-A177-3AD203B41FA5}">
                      <a16:colId xmlns:a16="http://schemas.microsoft.com/office/drawing/2014/main" val="1507675761"/>
                    </a:ext>
                  </a:extLst>
                </a:gridCol>
              </a:tblGrid>
              <a:tr h="0">
                <a:tc>
                  <a:txBody>
                    <a:bodyPr/>
                    <a:lstStyle/>
                    <a:p>
                      <a:pPr algn="l">
                        <a:lnSpc>
                          <a:spcPct val="107000"/>
                        </a:lnSpc>
                        <a:spcAft>
                          <a:spcPts val="800"/>
                        </a:spcAft>
                      </a:pPr>
                      <a:r>
                        <a:rPr lang="en-GB" sz="8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Table 2 – Features suggestive of an alternative diagnosis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ED7D31"/>
                      </a:solidFill>
                      <a:prstDash val="solid"/>
                      <a:round/>
                      <a:headEnd type="none" w="med" len="med"/>
                      <a:tailEnd type="none" w="med" len="med"/>
                    </a:lnL>
                    <a:lnR w="1905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ED7D31"/>
                    </a:solidFill>
                  </a:tcPr>
                </a:tc>
                <a:extLst>
                  <a:ext uri="{0D108BD9-81ED-4DB2-BD59-A6C34878D82A}">
                    <a16:rowId xmlns:a16="http://schemas.microsoft.com/office/drawing/2014/main" val="4134398084"/>
                  </a:ext>
                </a:extLst>
              </a:tr>
              <a:tr h="0">
                <a:tc>
                  <a:txBody>
                    <a:bodyPr/>
                    <a:lstStyle/>
                    <a:p>
                      <a:pPr algn="l">
                        <a:lnSpc>
                          <a:spcPct val="107000"/>
                        </a:lnSpc>
                        <a:spcAft>
                          <a:spcPts val="800"/>
                        </a:spcAft>
                      </a:pPr>
                      <a:r>
                        <a:rPr lang="en-GB" sz="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Failure to thrive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ED7D31"/>
                      </a:solidFill>
                      <a:prstDash val="solid"/>
                      <a:round/>
                      <a:headEnd type="none" w="med" len="med"/>
                      <a:tailEnd type="none" w="med" len="med"/>
                    </a:lnL>
                    <a:lnR w="1905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FFFFFF"/>
                    </a:solidFill>
                  </a:tcPr>
                </a:tc>
                <a:extLst>
                  <a:ext uri="{0D108BD9-81ED-4DB2-BD59-A6C34878D82A}">
                    <a16:rowId xmlns:a16="http://schemas.microsoft.com/office/drawing/2014/main" val="1620744127"/>
                  </a:ext>
                </a:extLst>
              </a:tr>
              <a:tr h="0">
                <a:tc>
                  <a:txBody>
                    <a:bodyPr/>
                    <a:lstStyle/>
                    <a:p>
                      <a:pPr algn="l">
                        <a:lnSpc>
                          <a:spcPct val="107000"/>
                        </a:lnSpc>
                        <a:spcAft>
                          <a:spcPts val="800"/>
                        </a:spcAft>
                      </a:pPr>
                      <a:r>
                        <a:rPr lang="en-GB" sz="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Unexplained clinical findings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ED7D31"/>
                      </a:solidFill>
                      <a:prstDash val="solid"/>
                      <a:round/>
                      <a:headEnd type="none" w="med" len="med"/>
                      <a:tailEnd type="none" w="med" len="med"/>
                    </a:lnL>
                    <a:lnR w="1905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FFFFFF"/>
                    </a:solidFill>
                  </a:tcPr>
                </a:tc>
                <a:extLst>
                  <a:ext uri="{0D108BD9-81ED-4DB2-BD59-A6C34878D82A}">
                    <a16:rowId xmlns:a16="http://schemas.microsoft.com/office/drawing/2014/main" val="2525665695"/>
                  </a:ext>
                </a:extLst>
              </a:tr>
              <a:tr h="0">
                <a:tc>
                  <a:txBody>
                    <a:bodyPr/>
                    <a:lstStyle/>
                    <a:p>
                      <a:pPr algn="l">
                        <a:lnSpc>
                          <a:spcPct val="107000"/>
                        </a:lnSpc>
                        <a:spcAft>
                          <a:spcPts val="800"/>
                        </a:spcAft>
                      </a:pPr>
                      <a:r>
                        <a:rPr lang="en-GB" sz="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Symptoms present from birth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ED7D31"/>
                      </a:solidFill>
                      <a:prstDash val="solid"/>
                      <a:round/>
                      <a:headEnd type="none" w="med" len="med"/>
                      <a:tailEnd type="none" w="med" len="med"/>
                    </a:lnL>
                    <a:lnR w="1905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FFFFFF"/>
                    </a:solidFill>
                  </a:tcPr>
                </a:tc>
                <a:extLst>
                  <a:ext uri="{0D108BD9-81ED-4DB2-BD59-A6C34878D82A}">
                    <a16:rowId xmlns:a16="http://schemas.microsoft.com/office/drawing/2014/main" val="1632998470"/>
                  </a:ext>
                </a:extLst>
              </a:tr>
              <a:tr h="0">
                <a:tc>
                  <a:txBody>
                    <a:bodyPr/>
                    <a:lstStyle/>
                    <a:p>
                      <a:pPr algn="l">
                        <a:lnSpc>
                          <a:spcPct val="107000"/>
                        </a:lnSpc>
                        <a:spcAft>
                          <a:spcPts val="800"/>
                        </a:spcAft>
                      </a:pPr>
                      <a:r>
                        <a:rPr lang="en-GB" sz="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Excessive vomiting or posseting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ED7D31"/>
                      </a:solidFill>
                      <a:prstDash val="solid"/>
                      <a:round/>
                      <a:headEnd type="none" w="med" len="med"/>
                      <a:tailEnd type="none" w="med" len="med"/>
                    </a:lnL>
                    <a:lnR w="1905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FFFFFF"/>
                    </a:solidFill>
                  </a:tcPr>
                </a:tc>
                <a:extLst>
                  <a:ext uri="{0D108BD9-81ED-4DB2-BD59-A6C34878D82A}">
                    <a16:rowId xmlns:a16="http://schemas.microsoft.com/office/drawing/2014/main" val="1862737343"/>
                  </a:ext>
                </a:extLst>
              </a:tr>
              <a:tr h="0">
                <a:tc>
                  <a:txBody>
                    <a:bodyPr/>
                    <a:lstStyle/>
                    <a:p>
                      <a:pPr algn="l">
                        <a:lnSpc>
                          <a:spcPct val="107000"/>
                        </a:lnSpc>
                        <a:spcAft>
                          <a:spcPts val="800"/>
                        </a:spcAft>
                      </a:pPr>
                      <a:r>
                        <a:rPr lang="en-GB" sz="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Severe upper respiratory tract infections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ED7D31"/>
                      </a:solidFill>
                      <a:prstDash val="solid"/>
                      <a:round/>
                      <a:headEnd type="none" w="med" len="med"/>
                      <a:tailEnd type="none" w="med" len="med"/>
                    </a:lnL>
                    <a:lnR w="1905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FFFFFF"/>
                    </a:solidFill>
                  </a:tcPr>
                </a:tc>
                <a:extLst>
                  <a:ext uri="{0D108BD9-81ED-4DB2-BD59-A6C34878D82A}">
                    <a16:rowId xmlns:a16="http://schemas.microsoft.com/office/drawing/2014/main" val="898983647"/>
                  </a:ext>
                </a:extLst>
              </a:tr>
              <a:tr h="0">
                <a:tc>
                  <a:txBody>
                    <a:bodyPr/>
                    <a:lstStyle/>
                    <a:p>
                      <a:pPr algn="l">
                        <a:lnSpc>
                          <a:spcPct val="107000"/>
                        </a:lnSpc>
                        <a:spcAft>
                          <a:spcPts val="800"/>
                        </a:spcAft>
                      </a:pPr>
                      <a:r>
                        <a:rPr lang="en-GB" sz="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Persistent wet or productive cough</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ED7D31"/>
                      </a:solidFill>
                      <a:prstDash val="solid"/>
                      <a:round/>
                      <a:headEnd type="none" w="med" len="med"/>
                      <a:tailEnd type="none" w="med" len="med"/>
                    </a:lnL>
                    <a:lnR w="1905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FFFFFF"/>
                    </a:solidFill>
                  </a:tcPr>
                </a:tc>
                <a:extLst>
                  <a:ext uri="{0D108BD9-81ED-4DB2-BD59-A6C34878D82A}">
                    <a16:rowId xmlns:a16="http://schemas.microsoft.com/office/drawing/2014/main" val="368433089"/>
                  </a:ext>
                </a:extLst>
              </a:tr>
              <a:tr h="0">
                <a:tc>
                  <a:txBody>
                    <a:bodyPr/>
                    <a:lstStyle/>
                    <a:p>
                      <a:pPr algn="l">
                        <a:lnSpc>
                          <a:spcPct val="107000"/>
                        </a:lnSpc>
                        <a:spcAft>
                          <a:spcPts val="800"/>
                        </a:spcAft>
                      </a:pPr>
                      <a:r>
                        <a:rPr lang="en-GB" sz="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Family history of unusual chest disease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ED7D31"/>
                      </a:solidFill>
                      <a:prstDash val="solid"/>
                      <a:round/>
                      <a:headEnd type="none" w="med" len="med"/>
                      <a:tailEnd type="none" w="med" len="med"/>
                    </a:lnL>
                    <a:lnR w="1905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FFFFFF"/>
                    </a:solidFill>
                  </a:tcPr>
                </a:tc>
                <a:extLst>
                  <a:ext uri="{0D108BD9-81ED-4DB2-BD59-A6C34878D82A}">
                    <a16:rowId xmlns:a16="http://schemas.microsoft.com/office/drawing/2014/main" val="291633088"/>
                  </a:ext>
                </a:extLst>
              </a:tr>
              <a:tr h="44450">
                <a:tc>
                  <a:txBody>
                    <a:bodyPr/>
                    <a:lstStyle/>
                    <a:p>
                      <a:pPr algn="l">
                        <a:lnSpc>
                          <a:spcPct val="107000"/>
                        </a:lnSpc>
                        <a:spcAft>
                          <a:spcPts val="800"/>
                        </a:spcAft>
                      </a:pPr>
                      <a:r>
                        <a:rPr lang="en-GB" sz="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Nasal polyps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rgbClr val="ED7D31"/>
                      </a:solidFill>
                      <a:prstDash val="solid"/>
                      <a:round/>
                      <a:headEnd type="none" w="med" len="med"/>
                      <a:tailEnd type="none" w="med" len="med"/>
                    </a:lnL>
                    <a:lnR w="1905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FFFFF"/>
                    </a:solidFill>
                  </a:tcPr>
                </a:tc>
                <a:extLst>
                  <a:ext uri="{0D108BD9-81ED-4DB2-BD59-A6C34878D82A}">
                    <a16:rowId xmlns:a16="http://schemas.microsoft.com/office/drawing/2014/main" val="3717225122"/>
                  </a:ext>
                </a:extLst>
              </a:tr>
            </a:tbl>
          </a:graphicData>
        </a:graphic>
      </p:graphicFrame>
      <p:cxnSp>
        <p:nvCxnSpPr>
          <p:cNvPr id="26" name="Connector: Elbow 25">
            <a:extLst>
              <a:ext uri="{FF2B5EF4-FFF2-40B4-BE49-F238E27FC236}">
                <a16:creationId xmlns:a16="http://schemas.microsoft.com/office/drawing/2014/main" id="{79FEC3E6-CB37-4461-7EFA-4CB8D95632A5}"/>
              </a:ext>
            </a:extLst>
          </p:cNvPr>
          <p:cNvCxnSpPr>
            <a:cxnSpLocks/>
          </p:cNvCxnSpPr>
          <p:nvPr/>
        </p:nvCxnSpPr>
        <p:spPr>
          <a:xfrm rot="10800000">
            <a:off x="7564544" y="3022933"/>
            <a:ext cx="220365" cy="2880950"/>
          </a:xfrm>
          <a:prstGeom prst="bentConnector3">
            <a:avLst>
              <a:gd name="adj1" fmla="val 50000"/>
            </a:avLst>
          </a:prstGeom>
          <a:ln w="19050">
            <a:solidFill>
              <a:schemeClr val="accent5">
                <a:lumMod val="7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9" name="Connector: Elbow 48">
            <a:extLst>
              <a:ext uri="{FF2B5EF4-FFF2-40B4-BE49-F238E27FC236}">
                <a16:creationId xmlns:a16="http://schemas.microsoft.com/office/drawing/2014/main" id="{935C35AA-2793-9ED9-E9AD-696B6A8368F1}"/>
              </a:ext>
            </a:extLst>
          </p:cNvPr>
          <p:cNvCxnSpPr>
            <a:stCxn id="24" idx="1"/>
            <a:endCxn id="60" idx="3"/>
          </p:cNvCxnSpPr>
          <p:nvPr/>
        </p:nvCxnSpPr>
        <p:spPr>
          <a:xfrm rot="10800000">
            <a:off x="7290487" y="5428206"/>
            <a:ext cx="494423" cy="553320"/>
          </a:xfrm>
          <a:prstGeom prst="bentConnector3">
            <a:avLst/>
          </a:prstGeom>
          <a:ln w="28575">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67" name="Table 66">
            <a:extLst>
              <a:ext uri="{FF2B5EF4-FFF2-40B4-BE49-F238E27FC236}">
                <a16:creationId xmlns:a16="http://schemas.microsoft.com/office/drawing/2014/main" id="{7F53C629-EE1D-E6BF-378B-15E41569EEC6}"/>
              </a:ext>
            </a:extLst>
          </p:cNvPr>
          <p:cNvGraphicFramePr>
            <a:graphicFrameLocks noGrp="1"/>
          </p:cNvGraphicFramePr>
          <p:nvPr>
            <p:extLst>
              <p:ext uri="{D42A27DB-BD31-4B8C-83A1-F6EECF244321}">
                <p14:modId xmlns:p14="http://schemas.microsoft.com/office/powerpoint/2010/main" val="1981603114"/>
              </p:ext>
            </p:extLst>
          </p:nvPr>
        </p:nvGraphicFramePr>
        <p:xfrm>
          <a:off x="3104338" y="5897022"/>
          <a:ext cx="2657819" cy="914400"/>
        </p:xfrm>
        <a:graphic>
          <a:graphicData uri="http://schemas.openxmlformats.org/drawingml/2006/table">
            <a:tbl>
              <a:tblPr firstRow="1" bandRow="1">
                <a:tableStyleId>{1FECB4D8-DB02-4DC6-A0A2-4F2EBAE1DC90}</a:tableStyleId>
              </a:tblPr>
              <a:tblGrid>
                <a:gridCol w="833753">
                  <a:extLst>
                    <a:ext uri="{9D8B030D-6E8A-4147-A177-3AD203B41FA5}">
                      <a16:colId xmlns:a16="http://schemas.microsoft.com/office/drawing/2014/main" val="1984457133"/>
                    </a:ext>
                  </a:extLst>
                </a:gridCol>
                <a:gridCol w="912033">
                  <a:extLst>
                    <a:ext uri="{9D8B030D-6E8A-4147-A177-3AD203B41FA5}">
                      <a16:colId xmlns:a16="http://schemas.microsoft.com/office/drawing/2014/main" val="3868059172"/>
                    </a:ext>
                  </a:extLst>
                </a:gridCol>
                <a:gridCol w="912033">
                  <a:extLst>
                    <a:ext uri="{9D8B030D-6E8A-4147-A177-3AD203B41FA5}">
                      <a16:colId xmlns:a16="http://schemas.microsoft.com/office/drawing/2014/main" val="2539634613"/>
                    </a:ext>
                  </a:extLst>
                </a:gridCol>
              </a:tblGrid>
              <a:tr h="186838">
                <a:tc gridSpan="3">
                  <a:txBody>
                    <a:bodyPr/>
                    <a:lstStyle/>
                    <a:p>
                      <a:pPr algn="ctr"/>
                      <a:r>
                        <a:rPr lang="en-GB" sz="700" dirty="0"/>
                        <a:t>*ICS dosages for 5-11 years , as per NICE/BTS guideline</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693909570"/>
                  </a:ext>
                </a:extLst>
              </a:tr>
              <a:tr h="290813">
                <a:tc>
                  <a:txBody>
                    <a:bodyPr/>
                    <a:lstStyle/>
                    <a:p>
                      <a:endParaRPr lang="en-GB" sz="800" dirty="0"/>
                    </a:p>
                  </a:txBody>
                  <a:tcPr/>
                </a:tc>
                <a:tc>
                  <a:txBody>
                    <a:bodyPr/>
                    <a:lstStyle/>
                    <a:p>
                      <a:pPr algn="ctr"/>
                      <a:r>
                        <a:rPr lang="en-GB" sz="700" dirty="0"/>
                        <a:t>Paediatric low dose</a:t>
                      </a:r>
                    </a:p>
                  </a:txBody>
                  <a:tcPr/>
                </a:tc>
                <a:tc>
                  <a:txBody>
                    <a:bodyPr/>
                    <a:lstStyle/>
                    <a:p>
                      <a:pPr algn="ctr"/>
                      <a:r>
                        <a:rPr lang="en-GB" sz="700" dirty="0"/>
                        <a:t>Paediatric moderate dose</a:t>
                      </a:r>
                    </a:p>
                  </a:txBody>
                  <a:tcPr/>
                </a:tc>
                <a:extLst>
                  <a:ext uri="{0D108BD9-81ED-4DB2-BD59-A6C34878D82A}">
                    <a16:rowId xmlns:a16="http://schemas.microsoft.com/office/drawing/2014/main" val="2219769265"/>
                  </a:ext>
                </a:extLst>
              </a:tr>
              <a:tr h="368587">
                <a:tc>
                  <a:txBody>
                    <a:bodyPr/>
                    <a:lstStyle/>
                    <a:p>
                      <a:pPr algn="ctr"/>
                      <a:r>
                        <a:rPr lang="en-GB" sz="700" dirty="0"/>
                        <a:t>Beclomethasone dipropionate</a:t>
                      </a:r>
                    </a:p>
                  </a:txBody>
                  <a:tcPr/>
                </a:tc>
                <a:tc>
                  <a:txBody>
                    <a:bodyPr/>
                    <a:lstStyle/>
                    <a:p>
                      <a:r>
                        <a:rPr lang="en-GB" sz="700" dirty="0"/>
                        <a:t>100 – 200 micrograms per day in 2 divided doses</a:t>
                      </a:r>
                    </a:p>
                  </a:txBody>
                  <a:tcPr/>
                </a:tc>
                <a:tc>
                  <a:txBody>
                    <a:bodyPr/>
                    <a:lstStyle/>
                    <a:p>
                      <a:r>
                        <a:rPr lang="en-GB" sz="700" dirty="0"/>
                        <a:t>300 – 400 micrograms per day in 2-4 divided doses</a:t>
                      </a:r>
                    </a:p>
                  </a:txBody>
                  <a:tcPr/>
                </a:tc>
                <a:extLst>
                  <a:ext uri="{0D108BD9-81ED-4DB2-BD59-A6C34878D82A}">
                    <a16:rowId xmlns:a16="http://schemas.microsoft.com/office/drawing/2014/main" val="3360119662"/>
                  </a:ext>
                </a:extLst>
              </a:tr>
            </a:tbl>
          </a:graphicData>
        </a:graphic>
      </p:graphicFrame>
      <p:cxnSp>
        <p:nvCxnSpPr>
          <p:cNvPr id="70" name="Connector: Elbow 69">
            <a:extLst>
              <a:ext uri="{FF2B5EF4-FFF2-40B4-BE49-F238E27FC236}">
                <a16:creationId xmlns:a16="http://schemas.microsoft.com/office/drawing/2014/main" id="{DD2AAECC-3859-B929-EBBB-AEF80E3B8412}"/>
              </a:ext>
            </a:extLst>
          </p:cNvPr>
          <p:cNvCxnSpPr>
            <a:stCxn id="25" idx="3"/>
            <a:endCxn id="51" idx="1"/>
          </p:cNvCxnSpPr>
          <p:nvPr/>
        </p:nvCxnSpPr>
        <p:spPr>
          <a:xfrm flipV="1">
            <a:off x="5208721" y="3100576"/>
            <a:ext cx="221456" cy="295152"/>
          </a:xfrm>
          <a:prstGeom prst="bentConnector3">
            <a:avLst>
              <a:gd name="adj1" fmla="val 39038"/>
            </a:avLst>
          </a:prstGeom>
          <a:ln w="28575">
            <a:tailEnd type="triangle"/>
          </a:ln>
        </p:spPr>
        <p:style>
          <a:lnRef idx="1">
            <a:schemeClr val="accent2"/>
          </a:lnRef>
          <a:fillRef idx="0">
            <a:schemeClr val="accent2"/>
          </a:fillRef>
          <a:effectRef idx="0">
            <a:schemeClr val="accent2"/>
          </a:effectRef>
          <a:fontRef idx="minor">
            <a:schemeClr val="tx1"/>
          </a:fontRef>
        </p:style>
      </p:cxnSp>
      <p:sp>
        <p:nvSpPr>
          <p:cNvPr id="4" name="TextBox 3">
            <a:extLst>
              <a:ext uri="{FF2B5EF4-FFF2-40B4-BE49-F238E27FC236}">
                <a16:creationId xmlns:a16="http://schemas.microsoft.com/office/drawing/2014/main" id="{EC2E90BE-2EE5-8130-8581-1AECA22EF9E1}"/>
              </a:ext>
            </a:extLst>
          </p:cNvPr>
          <p:cNvSpPr txBox="1"/>
          <p:nvPr/>
        </p:nvSpPr>
        <p:spPr>
          <a:xfrm>
            <a:off x="6072379" y="6623884"/>
            <a:ext cx="3662094" cy="215444"/>
          </a:xfrm>
          <a:prstGeom prst="rect">
            <a:avLst/>
          </a:prstGeom>
          <a:noFill/>
        </p:spPr>
        <p:txBody>
          <a:bodyPr wrap="square" rtlCol="0">
            <a:spAutoFit/>
          </a:bodyPr>
          <a:lstStyle/>
          <a:p>
            <a:r>
              <a:rPr lang="en-GB" sz="800" dirty="0"/>
              <a:t>HNY 2-5 years Suspected Asthma Guidelines </a:t>
            </a:r>
            <a:r>
              <a:rPr lang="en-GB" sz="800" b="1" dirty="0"/>
              <a:t>FINAL Approved by HNY </a:t>
            </a:r>
            <a:r>
              <a:rPr lang="en-GB" sz="800" b="1" dirty="0" err="1"/>
              <a:t>APCxxxxxx</a:t>
            </a:r>
            <a:endParaRPr lang="en-GB" sz="800" dirty="0"/>
          </a:p>
        </p:txBody>
      </p:sp>
    </p:spTree>
    <p:extLst>
      <p:ext uri="{BB962C8B-B14F-4D97-AF65-F5344CB8AC3E}">
        <p14:creationId xmlns:p14="http://schemas.microsoft.com/office/powerpoint/2010/main" val="3421398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7D3FB8-5661-5008-7647-DB62B73792ED}"/>
            </a:ext>
          </a:extLst>
        </p:cNvPr>
        <p:cNvGrpSpPr/>
        <p:nvPr/>
      </p:nvGrpSpPr>
      <p:grpSpPr>
        <a:xfrm>
          <a:off x="0" y="0"/>
          <a:ext cx="0" cy="0"/>
          <a:chOff x="0" y="0"/>
          <a:chExt cx="0" cy="0"/>
        </a:xfrm>
      </p:grpSpPr>
      <p:sp>
        <p:nvSpPr>
          <p:cNvPr id="7" name="Rectangle 6">
            <a:extLst>
              <a:ext uri="{FF2B5EF4-FFF2-40B4-BE49-F238E27FC236}">
                <a16:creationId xmlns:a16="http://schemas.microsoft.com/office/drawing/2014/main" id="{7741D0FA-E879-4AB6-718A-3BEFA767DF69}"/>
              </a:ext>
            </a:extLst>
          </p:cNvPr>
          <p:cNvSpPr/>
          <p:nvPr/>
        </p:nvSpPr>
        <p:spPr>
          <a:xfrm flipH="1">
            <a:off x="-16776" y="3650"/>
            <a:ext cx="9922776" cy="39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a:t>Humber and North Yorkshire Suspected Asthma Management &amp; Treatment</a:t>
            </a:r>
          </a:p>
          <a:p>
            <a:r>
              <a:rPr lang="en-GB" sz="1400" dirty="0"/>
              <a:t>Guidance in children aged 2-5 years.</a:t>
            </a:r>
          </a:p>
          <a:p>
            <a:endParaRPr lang="en-GB" sz="200" dirty="0"/>
          </a:p>
        </p:txBody>
      </p:sp>
      <p:grpSp>
        <p:nvGrpSpPr>
          <p:cNvPr id="52" name="Group 51">
            <a:extLst>
              <a:ext uri="{FF2B5EF4-FFF2-40B4-BE49-F238E27FC236}">
                <a16:creationId xmlns:a16="http://schemas.microsoft.com/office/drawing/2014/main" id="{089C0CBA-CFC2-6EFA-1C05-BFC447965DEC}"/>
              </a:ext>
            </a:extLst>
          </p:cNvPr>
          <p:cNvGrpSpPr/>
          <p:nvPr/>
        </p:nvGrpSpPr>
        <p:grpSpPr>
          <a:xfrm>
            <a:off x="7924194" y="25612"/>
            <a:ext cx="612000" cy="360000"/>
            <a:chOff x="4609734" y="-3454873"/>
            <a:chExt cx="634207" cy="388326"/>
          </a:xfrm>
        </p:grpSpPr>
        <p:sp>
          <p:nvSpPr>
            <p:cNvPr id="56" name="Rectangle: Rounded Corners 55">
              <a:extLst>
                <a:ext uri="{FF2B5EF4-FFF2-40B4-BE49-F238E27FC236}">
                  <a16:creationId xmlns:a16="http://schemas.microsoft.com/office/drawing/2014/main" id="{0624DD9F-A26B-4EA6-8488-2197E6065421}"/>
                </a:ext>
              </a:extLst>
            </p:cNvPr>
            <p:cNvSpPr/>
            <p:nvPr/>
          </p:nvSpPr>
          <p:spPr>
            <a:xfrm>
              <a:off x="4609734" y="-3454873"/>
              <a:ext cx="634207" cy="38832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57" name="Picture 56" descr="A picture containing text, sign, clipart&#10;&#10;Description automatically generated">
              <a:extLst>
                <a:ext uri="{FF2B5EF4-FFF2-40B4-BE49-F238E27FC236}">
                  <a16:creationId xmlns:a16="http://schemas.microsoft.com/office/drawing/2014/main" id="{86953D4C-5D9E-D12E-3B17-A55199BE0BE9}"/>
                </a:ext>
              </a:extLst>
            </p:cNvPr>
            <p:cNvPicPr>
              <a:picLocks noChangeAspect="1"/>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4647643" y="-3420154"/>
              <a:ext cx="548838" cy="293770"/>
            </a:xfrm>
            <a:prstGeom prst="rect">
              <a:avLst/>
            </a:prstGeom>
            <a:noFill/>
            <a:ln>
              <a:noFill/>
            </a:ln>
          </p:spPr>
        </p:pic>
      </p:grpSp>
      <p:grpSp>
        <p:nvGrpSpPr>
          <p:cNvPr id="53" name="Group 52">
            <a:extLst>
              <a:ext uri="{FF2B5EF4-FFF2-40B4-BE49-F238E27FC236}">
                <a16:creationId xmlns:a16="http://schemas.microsoft.com/office/drawing/2014/main" id="{9EC92443-1C68-79DB-9642-B8F0A09C054B}"/>
              </a:ext>
            </a:extLst>
          </p:cNvPr>
          <p:cNvGrpSpPr/>
          <p:nvPr/>
        </p:nvGrpSpPr>
        <p:grpSpPr>
          <a:xfrm>
            <a:off x="8576235" y="25614"/>
            <a:ext cx="1296000" cy="360000"/>
            <a:chOff x="29652" y="-673"/>
            <a:chExt cx="1267067" cy="360907"/>
          </a:xfrm>
        </p:grpSpPr>
        <p:sp>
          <p:nvSpPr>
            <p:cNvPr id="54" name="Rectangle: Rounded Corners 53">
              <a:extLst>
                <a:ext uri="{FF2B5EF4-FFF2-40B4-BE49-F238E27FC236}">
                  <a16:creationId xmlns:a16="http://schemas.microsoft.com/office/drawing/2014/main" id="{E25F7E1B-C686-C3DE-6D99-7969D8411793}"/>
                </a:ext>
              </a:extLst>
            </p:cNvPr>
            <p:cNvSpPr/>
            <p:nvPr/>
          </p:nvSpPr>
          <p:spPr>
            <a:xfrm>
              <a:off x="29652" y="-673"/>
              <a:ext cx="1267067" cy="36090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55" name="Picture 54" descr="Text&#10;&#10;Description automatically generated">
              <a:extLst>
                <a:ext uri="{FF2B5EF4-FFF2-40B4-BE49-F238E27FC236}">
                  <a16:creationId xmlns:a16="http://schemas.microsoft.com/office/drawing/2014/main" id="{61E5A4A8-7EB0-29C7-4253-41CB70730C24}"/>
                </a:ext>
              </a:extLst>
            </p:cNvPr>
            <p:cNvPicPr>
              <a:picLocks noChangeAspect="1"/>
            </p:cNvPicPr>
            <p:nvPr/>
          </p:nvPicPr>
          <p:blipFill>
            <a:blip r:embed="rId5" r:link="rId6" cstate="print">
              <a:extLst>
                <a:ext uri="{28A0092B-C50C-407E-A947-70E740481C1C}">
                  <a14:useLocalDpi xmlns:a14="http://schemas.microsoft.com/office/drawing/2010/main" val="0"/>
                </a:ext>
              </a:extLst>
            </a:blip>
            <a:srcRect/>
            <a:stretch>
              <a:fillRect/>
            </a:stretch>
          </p:blipFill>
          <p:spPr bwMode="auto">
            <a:xfrm>
              <a:off x="69794" y="39235"/>
              <a:ext cx="1201061" cy="288726"/>
            </a:xfrm>
            <a:prstGeom prst="rect">
              <a:avLst/>
            </a:prstGeom>
            <a:noFill/>
            <a:ln>
              <a:noFill/>
            </a:ln>
          </p:spPr>
        </p:pic>
      </p:grpSp>
      <p:grpSp>
        <p:nvGrpSpPr>
          <p:cNvPr id="2" name="Group 1">
            <a:extLst>
              <a:ext uri="{FF2B5EF4-FFF2-40B4-BE49-F238E27FC236}">
                <a16:creationId xmlns:a16="http://schemas.microsoft.com/office/drawing/2014/main" id="{CD21DCB8-FB0E-4A9F-501B-BB9A40E5672E}"/>
              </a:ext>
            </a:extLst>
          </p:cNvPr>
          <p:cNvGrpSpPr/>
          <p:nvPr/>
        </p:nvGrpSpPr>
        <p:grpSpPr>
          <a:xfrm>
            <a:off x="131592" y="464026"/>
            <a:ext cx="3060000" cy="1654786"/>
            <a:chOff x="10462" y="299529"/>
            <a:chExt cx="3391168" cy="1654786"/>
          </a:xfrm>
        </p:grpSpPr>
        <p:sp>
          <p:nvSpPr>
            <p:cNvPr id="184" name="Rectangle: Rounded Corners 183">
              <a:extLst>
                <a:ext uri="{FF2B5EF4-FFF2-40B4-BE49-F238E27FC236}">
                  <a16:creationId xmlns:a16="http://schemas.microsoft.com/office/drawing/2014/main" id="{2F7EE1C6-4EB8-EF20-8406-C048F73F5FCE}"/>
                </a:ext>
              </a:extLst>
            </p:cNvPr>
            <p:cNvSpPr/>
            <p:nvPr/>
          </p:nvSpPr>
          <p:spPr>
            <a:xfrm>
              <a:off x="10462" y="299529"/>
              <a:ext cx="3391168" cy="1654786"/>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600"/>
                </a:spcAft>
              </a:pPr>
              <a:r>
                <a:rPr lang="en-GB" sz="1200" b="1" dirty="0"/>
                <a:t>Spacers</a:t>
              </a:r>
            </a:p>
          </p:txBody>
        </p:sp>
        <p:pic>
          <p:nvPicPr>
            <p:cNvPr id="8" name="Picture 7">
              <a:hlinkClick r:id="rId7"/>
              <a:extLst>
                <a:ext uri="{FF2B5EF4-FFF2-40B4-BE49-F238E27FC236}">
                  <a16:creationId xmlns:a16="http://schemas.microsoft.com/office/drawing/2014/main" id="{8015CEFF-7BD6-55AD-EA01-F86FA10FC84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1159156" y="686062"/>
              <a:ext cx="382265" cy="684000"/>
            </a:xfrm>
            <a:prstGeom prst="rect">
              <a:avLst/>
            </a:prstGeom>
          </p:spPr>
        </p:pic>
        <p:pic>
          <p:nvPicPr>
            <p:cNvPr id="9" name="Picture 8">
              <a:hlinkClick r:id="rId9"/>
              <a:extLst>
                <a:ext uri="{FF2B5EF4-FFF2-40B4-BE49-F238E27FC236}">
                  <a16:creationId xmlns:a16="http://schemas.microsoft.com/office/drawing/2014/main" id="{90D9BDDE-2F58-69E6-A87A-7AFE2E3EE41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026222" y="676104"/>
              <a:ext cx="291420" cy="684000"/>
            </a:xfrm>
            <a:prstGeom prst="rect">
              <a:avLst/>
            </a:prstGeom>
          </p:spPr>
        </p:pic>
        <p:pic>
          <p:nvPicPr>
            <p:cNvPr id="10" name="docshape14">
              <a:extLst>
                <a:ext uri="{FF2B5EF4-FFF2-40B4-BE49-F238E27FC236}">
                  <a16:creationId xmlns:a16="http://schemas.microsoft.com/office/drawing/2014/main" id="{F47FCA75-46CE-D03E-4D7B-EB174DD24B03}"/>
                </a:ext>
              </a:extLst>
            </p:cNvPr>
            <p:cNvPicPr>
              <a:picLocks noChangeAspect="1"/>
            </p:cNvPicPr>
            <p:nvPr/>
          </p:nvPicPr>
          <p:blipFill>
            <a:blip r:embed="rId11" cstate="print">
              <a:extLst>
                <a:ext uri="{28A0092B-C50C-407E-A947-70E740481C1C}">
                  <a14:useLocalDpi xmlns:a14="http://schemas.microsoft.com/office/drawing/2010/main" val="0"/>
                </a:ext>
              </a:extLst>
            </a:blip>
            <a:srcRect/>
            <a:stretch>
              <a:fillRect/>
            </a:stretch>
          </p:blipFill>
          <p:spPr bwMode="auto">
            <a:xfrm rot="7632838">
              <a:off x="133520" y="682903"/>
              <a:ext cx="738665" cy="576000"/>
            </a:xfrm>
            <a:prstGeom prst="rect">
              <a:avLst/>
            </a:prstGeom>
            <a:noFill/>
            <a:ln>
              <a:noFill/>
            </a:ln>
          </p:spPr>
        </p:pic>
        <p:pic>
          <p:nvPicPr>
            <p:cNvPr id="12" name="Picture 11">
              <a:extLst>
                <a:ext uri="{FF2B5EF4-FFF2-40B4-BE49-F238E27FC236}">
                  <a16:creationId xmlns:a16="http://schemas.microsoft.com/office/drawing/2014/main" id="{3F24FC47-A208-8DEE-D6F5-E61A66447F1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rot="10800000">
              <a:off x="2807790" y="692809"/>
              <a:ext cx="230772" cy="684000"/>
            </a:xfrm>
            <a:prstGeom prst="rect">
              <a:avLst/>
            </a:prstGeom>
          </p:spPr>
        </p:pic>
        <p:sp>
          <p:nvSpPr>
            <p:cNvPr id="26" name="TextBox 25">
              <a:extLst>
                <a:ext uri="{FF2B5EF4-FFF2-40B4-BE49-F238E27FC236}">
                  <a16:creationId xmlns:a16="http://schemas.microsoft.com/office/drawing/2014/main" id="{B423092F-FBCD-5775-B591-92DDD628296E}"/>
                </a:ext>
              </a:extLst>
            </p:cNvPr>
            <p:cNvSpPr txBox="1"/>
            <p:nvPr/>
          </p:nvSpPr>
          <p:spPr>
            <a:xfrm>
              <a:off x="71676" y="1386483"/>
              <a:ext cx="792000" cy="564129"/>
            </a:xfrm>
            <a:prstGeom prst="rect">
              <a:avLst/>
            </a:prstGeom>
            <a:noFill/>
          </p:spPr>
          <p:txBody>
            <a:bodyPr wrap="square">
              <a:spAutoFit/>
            </a:bodyPr>
            <a:lstStyle/>
            <a:p>
              <a:pPr algn="ctr">
                <a:lnSpc>
                  <a:spcPct val="107000"/>
                </a:lnSpc>
              </a:pPr>
              <a:r>
                <a:rPr lang="en-GB" sz="700" u="sng" dirty="0" err="1">
                  <a:effectLst/>
                  <a:latin typeface="Calibri" panose="020F0502020204030204" pitchFamily="34" charset="0"/>
                  <a:ea typeface="Calibri" panose="020F0502020204030204" pitchFamily="34" charset="0"/>
                  <a:cs typeface="Times New Roman" panose="02020603050405020304" pitchFamily="18" charset="0"/>
                </a:rPr>
                <a:t>Aerochamber</a:t>
              </a:r>
              <a:r>
                <a:rPr lang="en-GB" sz="700" b="1" u="sng" dirty="0">
                  <a:effectLst/>
                  <a:latin typeface="Calibri" panose="020F0502020204030204" pitchFamily="34" charset="0"/>
                  <a:ea typeface="Calibri" panose="020F0502020204030204" pitchFamily="34" charset="0"/>
                  <a:cs typeface="Times New Roman" panose="02020603050405020304" pitchFamily="18" charset="0"/>
                </a:rPr>
                <a:t> </a:t>
              </a:r>
              <a:r>
                <a:rPr lang="en-GB" sz="700" b="1" dirty="0">
                  <a:effectLst/>
                  <a:latin typeface="Calibri" panose="020F0502020204030204" pitchFamily="34" charset="0"/>
                  <a:ea typeface="Calibri" panose="020F0502020204030204" pitchFamily="34" charset="0"/>
                  <a:cs typeface="Times New Roman" panose="02020603050405020304" pitchFamily="18" charset="0"/>
                </a:rPr>
                <a:t>plus Flow-Vu Child Small</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700" b="1" dirty="0">
                  <a:effectLst/>
                  <a:latin typeface="Calibri" panose="020F0502020204030204" pitchFamily="34" charset="0"/>
                  <a:ea typeface="Calibri" panose="020F0502020204030204" pitchFamily="34" charset="0"/>
                  <a:cs typeface="Times New Roman" panose="02020603050405020304" pitchFamily="18" charset="0"/>
                </a:rPr>
                <a:t>(0-18 months</a:t>
              </a:r>
              <a:r>
                <a:rPr lang="en-GB" sz="8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28" name="TextBox 27">
              <a:extLst>
                <a:ext uri="{FF2B5EF4-FFF2-40B4-BE49-F238E27FC236}">
                  <a16:creationId xmlns:a16="http://schemas.microsoft.com/office/drawing/2014/main" id="{605B5458-BF6A-E2C0-B1F5-5490FD5F1C38}"/>
                </a:ext>
              </a:extLst>
            </p:cNvPr>
            <p:cNvSpPr txBox="1"/>
            <p:nvPr/>
          </p:nvSpPr>
          <p:spPr>
            <a:xfrm>
              <a:off x="940007" y="1386483"/>
              <a:ext cx="792000" cy="548420"/>
            </a:xfrm>
            <a:prstGeom prst="rect">
              <a:avLst/>
            </a:prstGeom>
            <a:noFill/>
          </p:spPr>
          <p:txBody>
            <a:bodyPr wrap="square">
              <a:spAutoFit/>
            </a:bodyPr>
            <a:lstStyle/>
            <a:p>
              <a:pPr algn="ctr">
                <a:lnSpc>
                  <a:spcPct val="107000"/>
                </a:lnSpc>
              </a:pPr>
              <a:r>
                <a:rPr lang="en-GB" sz="700" dirty="0" err="1">
                  <a:effectLst/>
                  <a:latin typeface="Calibri" panose="020F0502020204030204" pitchFamily="34" charset="0"/>
                  <a:ea typeface="Calibri" panose="020F0502020204030204" pitchFamily="34" charset="0"/>
                  <a:cs typeface="Times New Roman" panose="02020603050405020304" pitchFamily="18" charset="0"/>
                </a:rPr>
                <a:t>Aerochamber</a:t>
              </a:r>
              <a:r>
                <a:rPr lang="en-GB" sz="700" b="1" dirty="0">
                  <a:effectLst/>
                  <a:latin typeface="Calibri" panose="020F0502020204030204" pitchFamily="34" charset="0"/>
                  <a:ea typeface="Calibri" panose="020F0502020204030204" pitchFamily="34" charset="0"/>
                  <a:cs typeface="Times New Roman" panose="02020603050405020304" pitchFamily="18" charset="0"/>
                </a:rPr>
                <a:t> plus Flow-Vu Child Medium</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700" b="1" dirty="0">
                  <a:effectLst/>
                  <a:latin typeface="Calibri" panose="020F0502020204030204" pitchFamily="34" charset="0"/>
                  <a:ea typeface="Calibri" panose="020F0502020204030204" pitchFamily="34" charset="0"/>
                  <a:cs typeface="Times New Roman" panose="02020603050405020304" pitchFamily="18" charset="0"/>
                </a:rPr>
                <a:t>(1-5 years)</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 name="TextBox 29">
              <a:extLst>
                <a:ext uri="{FF2B5EF4-FFF2-40B4-BE49-F238E27FC236}">
                  <a16:creationId xmlns:a16="http://schemas.microsoft.com/office/drawing/2014/main" id="{5E698625-AE4F-320E-7904-D5C0A36BEA1B}"/>
                </a:ext>
              </a:extLst>
            </p:cNvPr>
            <p:cNvSpPr txBox="1"/>
            <p:nvPr/>
          </p:nvSpPr>
          <p:spPr>
            <a:xfrm>
              <a:off x="1770431" y="1386483"/>
              <a:ext cx="792000" cy="548420"/>
            </a:xfrm>
            <a:prstGeom prst="rect">
              <a:avLst/>
            </a:prstGeom>
            <a:noFill/>
          </p:spPr>
          <p:txBody>
            <a:bodyPr wrap="square">
              <a:spAutoFit/>
            </a:bodyPr>
            <a:lstStyle/>
            <a:p>
              <a:pPr algn="ctr">
                <a:lnSpc>
                  <a:spcPct val="107000"/>
                </a:lnSpc>
              </a:pPr>
              <a:r>
                <a:rPr lang="en-GB" sz="700" dirty="0" err="1">
                  <a:effectLst/>
                  <a:latin typeface="Calibri" panose="020F0502020204030204" pitchFamily="34" charset="0"/>
                  <a:ea typeface="Calibri" panose="020F0502020204030204" pitchFamily="34" charset="0"/>
                  <a:cs typeface="Times New Roman" panose="02020603050405020304" pitchFamily="18" charset="0"/>
                </a:rPr>
                <a:t>Aerochamber</a:t>
              </a:r>
              <a:r>
                <a:rPr lang="en-GB" sz="700" dirty="0">
                  <a:effectLst/>
                  <a:latin typeface="Calibri" panose="020F0502020204030204" pitchFamily="34" charset="0"/>
                  <a:ea typeface="Calibri" panose="020F0502020204030204" pitchFamily="34" charset="0"/>
                  <a:cs typeface="Times New Roman" panose="02020603050405020304" pitchFamily="18" charset="0"/>
                </a:rPr>
                <a:t> </a:t>
              </a:r>
              <a:r>
                <a:rPr lang="en-GB" sz="700" b="1" dirty="0">
                  <a:effectLst/>
                  <a:latin typeface="Calibri" panose="020F0502020204030204" pitchFamily="34" charset="0"/>
                  <a:ea typeface="Calibri" panose="020F0502020204030204" pitchFamily="34" charset="0"/>
                  <a:cs typeface="Times New Roman" panose="02020603050405020304" pitchFamily="18" charset="0"/>
                </a:rPr>
                <a:t>plus Flow-Vu Youth</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700" b="1" dirty="0">
                  <a:effectLst/>
                  <a:latin typeface="Calibri" panose="020F0502020204030204" pitchFamily="34" charset="0"/>
                  <a:ea typeface="Calibri" panose="020F0502020204030204" pitchFamily="34" charset="0"/>
                  <a:cs typeface="Times New Roman" panose="02020603050405020304" pitchFamily="18" charset="0"/>
                </a:rPr>
                <a:t>(5-16 years)</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TextBox 31">
              <a:extLst>
                <a:ext uri="{FF2B5EF4-FFF2-40B4-BE49-F238E27FC236}">
                  <a16:creationId xmlns:a16="http://schemas.microsoft.com/office/drawing/2014/main" id="{11D0CC6C-7F33-05F6-8634-317EFE883B71}"/>
                </a:ext>
              </a:extLst>
            </p:cNvPr>
            <p:cNvSpPr txBox="1"/>
            <p:nvPr/>
          </p:nvSpPr>
          <p:spPr>
            <a:xfrm>
              <a:off x="2546848" y="1386483"/>
              <a:ext cx="792000" cy="548420"/>
            </a:xfrm>
            <a:prstGeom prst="rect">
              <a:avLst/>
            </a:prstGeom>
            <a:noFill/>
          </p:spPr>
          <p:txBody>
            <a:bodyPr wrap="square">
              <a:spAutoFit/>
            </a:bodyPr>
            <a:lstStyle/>
            <a:p>
              <a:pPr algn="ctr">
                <a:lnSpc>
                  <a:spcPct val="107000"/>
                </a:lnSpc>
              </a:pPr>
              <a:r>
                <a:rPr lang="en-GB" sz="700" dirty="0">
                  <a:effectLst/>
                  <a:latin typeface="Calibri" panose="020F0502020204030204" pitchFamily="34" charset="0"/>
                  <a:ea typeface="Calibri" panose="020F0502020204030204" pitchFamily="34" charset="0"/>
                  <a:cs typeface="Times New Roman" panose="02020603050405020304" pitchFamily="18" charset="0"/>
                </a:rPr>
                <a:t>Volumatic</a:t>
              </a:r>
            </a:p>
            <a:p>
              <a:pPr algn="ctr">
                <a:lnSpc>
                  <a:spcPct val="107000"/>
                </a:lnSpc>
              </a:pPr>
              <a:r>
                <a:rPr lang="en-GB" sz="700" b="1" dirty="0">
                  <a:effectLst/>
                  <a:latin typeface="Calibri" panose="020F0502020204030204" pitchFamily="34" charset="0"/>
                  <a:ea typeface="Calibri" panose="020F0502020204030204" pitchFamily="34" charset="0"/>
                  <a:cs typeface="Times New Roman" panose="02020603050405020304" pitchFamily="18" charset="0"/>
                </a:rPr>
                <a:t>Spacer</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700" b="1" dirty="0">
                  <a:effectLst/>
                  <a:latin typeface="Calibri" panose="020F0502020204030204" pitchFamily="34" charset="0"/>
                  <a:ea typeface="Calibri" panose="020F0502020204030204" pitchFamily="34" charset="0"/>
                  <a:cs typeface="Times New Roman" panose="02020603050405020304" pitchFamily="18" charset="0"/>
                </a:rPr>
                <a:t>With mask</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700" b="1" dirty="0">
                  <a:effectLst/>
                  <a:latin typeface="Calibri" panose="020F0502020204030204" pitchFamily="34" charset="0"/>
                  <a:ea typeface="Calibri" panose="020F0502020204030204" pitchFamily="34" charset="0"/>
                  <a:cs typeface="Times New Roman" panose="02020603050405020304" pitchFamily="18" charset="0"/>
                </a:rPr>
                <a:t>(0-5 years)</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4" name="Group 3">
            <a:extLst>
              <a:ext uri="{FF2B5EF4-FFF2-40B4-BE49-F238E27FC236}">
                <a16:creationId xmlns:a16="http://schemas.microsoft.com/office/drawing/2014/main" id="{37ECC746-A0A5-0E4D-8EF6-C944A903CB2E}"/>
              </a:ext>
            </a:extLst>
          </p:cNvPr>
          <p:cNvGrpSpPr/>
          <p:nvPr/>
        </p:nvGrpSpPr>
        <p:grpSpPr>
          <a:xfrm>
            <a:off x="143545" y="2210034"/>
            <a:ext cx="3059430" cy="4411504"/>
            <a:chOff x="143545" y="2210034"/>
            <a:chExt cx="3059430" cy="4411504"/>
          </a:xfrm>
        </p:grpSpPr>
        <p:sp>
          <p:nvSpPr>
            <p:cNvPr id="11" name="Rectangle: Rounded Corners 10">
              <a:extLst>
                <a:ext uri="{FF2B5EF4-FFF2-40B4-BE49-F238E27FC236}">
                  <a16:creationId xmlns:a16="http://schemas.microsoft.com/office/drawing/2014/main" id="{16682766-1E83-E489-57C5-811CEA5ECDBD}"/>
                </a:ext>
              </a:extLst>
            </p:cNvPr>
            <p:cNvSpPr/>
            <p:nvPr/>
          </p:nvSpPr>
          <p:spPr>
            <a:xfrm>
              <a:off x="143545" y="2211697"/>
              <a:ext cx="3059430" cy="4409841"/>
            </a:xfrm>
            <a:prstGeom prst="roundRect">
              <a:avLst/>
            </a:prstGeom>
            <a:noFill/>
            <a:ln w="38100" cap="flat" cmpd="sng" algn="ctr">
              <a:solidFill>
                <a:srgbClr val="FF0000"/>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900" b="1"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800"/>
                </a:spcAft>
              </a:pPr>
              <a:r>
                <a:rPr lang="en-GB" sz="900" b="1"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8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Rounded Corners 14">
              <a:extLst>
                <a:ext uri="{FF2B5EF4-FFF2-40B4-BE49-F238E27FC236}">
                  <a16:creationId xmlns:a16="http://schemas.microsoft.com/office/drawing/2014/main" id="{F1AD1020-189E-7186-EA8C-EFDB0A2FDC06}"/>
                </a:ext>
              </a:extLst>
            </p:cNvPr>
            <p:cNvSpPr/>
            <p:nvPr/>
          </p:nvSpPr>
          <p:spPr>
            <a:xfrm>
              <a:off x="476573" y="2471106"/>
              <a:ext cx="2375758" cy="361603"/>
            </a:xfrm>
            <a:prstGeom prst="round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700" dirty="0">
                  <a:solidFill>
                    <a:srgbClr val="000000"/>
                  </a:solidFill>
                  <a:effectLst/>
                  <a:ea typeface="Calibri" panose="020F0502020204030204" pitchFamily="34" charset="0"/>
                  <a:cs typeface="Times New Roman" panose="02020603050405020304" pitchFamily="18" charset="0"/>
                </a:rPr>
                <a:t>Is the child breathless, wheezing, coughing a lot, or working harder to breath?</a:t>
              </a:r>
              <a:endParaRPr lang="en-GB" sz="11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en-GB" sz="1100" dirty="0">
                  <a:effectLst/>
                  <a:ea typeface="Calibri" panose="020F0502020204030204" pitchFamily="34" charset="0"/>
                  <a:cs typeface="Times New Roman" panose="02020603050405020304" pitchFamily="18" charset="0"/>
                </a:rPr>
                <a:t> </a:t>
              </a:r>
            </a:p>
          </p:txBody>
        </p:sp>
        <p:grpSp>
          <p:nvGrpSpPr>
            <p:cNvPr id="16" name="Group 15">
              <a:extLst>
                <a:ext uri="{FF2B5EF4-FFF2-40B4-BE49-F238E27FC236}">
                  <a16:creationId xmlns:a16="http://schemas.microsoft.com/office/drawing/2014/main" id="{FB2A576F-65BB-203D-5C4C-95CFEB20FF2F}"/>
                </a:ext>
              </a:extLst>
            </p:cNvPr>
            <p:cNvGrpSpPr/>
            <p:nvPr/>
          </p:nvGrpSpPr>
          <p:grpSpPr>
            <a:xfrm>
              <a:off x="987317" y="2792031"/>
              <a:ext cx="300359" cy="243686"/>
              <a:chOff x="-16858" y="-130105"/>
              <a:chExt cx="408749" cy="340694"/>
            </a:xfrm>
          </p:grpSpPr>
          <p:sp>
            <p:nvSpPr>
              <p:cNvPr id="35" name="Arrow: Down 34">
                <a:extLst>
                  <a:ext uri="{FF2B5EF4-FFF2-40B4-BE49-F238E27FC236}">
                    <a16:creationId xmlns:a16="http://schemas.microsoft.com/office/drawing/2014/main" id="{87959CDB-38D5-D05A-EC77-B5F9ADE21FE2}"/>
                  </a:ext>
                </a:extLst>
              </p:cNvPr>
              <p:cNvSpPr/>
              <p:nvPr/>
            </p:nvSpPr>
            <p:spPr>
              <a:xfrm>
                <a:off x="0" y="-41022"/>
                <a:ext cx="391891" cy="251611"/>
              </a:xfrm>
              <a:prstGeom prst="downArrow">
                <a:avLst/>
              </a:prstGeom>
              <a:ln/>
            </p:spPr>
            <p:style>
              <a:lnRef idx="3">
                <a:schemeClr val="lt1"/>
              </a:lnRef>
              <a:fillRef idx="1">
                <a:schemeClr val="accent2"/>
              </a:fillRef>
              <a:effectRef idx="1">
                <a:schemeClr val="accent2"/>
              </a:effectRef>
              <a:fontRef idx="minor">
                <a:schemeClr val="lt1"/>
              </a:fontRef>
            </p:style>
            <p:txBody>
              <a:bodyPr rot="0" spcFirstLastPara="0" vert="vert270"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100">
                    <a:effectLst/>
                    <a:ea typeface="Calibri" panose="020F0502020204030204" pitchFamily="34" charset="0"/>
                    <a:cs typeface="Times New Roman" panose="02020603050405020304" pitchFamily="18" charset="0"/>
                  </a:rPr>
                  <a:t> </a:t>
                </a:r>
              </a:p>
            </p:txBody>
          </p:sp>
          <p:sp>
            <p:nvSpPr>
              <p:cNvPr id="36" name="Text Box 58">
                <a:extLst>
                  <a:ext uri="{FF2B5EF4-FFF2-40B4-BE49-F238E27FC236}">
                    <a16:creationId xmlns:a16="http://schemas.microsoft.com/office/drawing/2014/main" id="{F1FC6128-FB69-4E69-A3CC-BB2EF9C6CE75}"/>
                  </a:ext>
                </a:extLst>
              </p:cNvPr>
              <p:cNvSpPr txBox="1"/>
              <p:nvPr/>
            </p:nvSpPr>
            <p:spPr>
              <a:xfrm>
                <a:off x="-16858" y="-130105"/>
                <a:ext cx="377611" cy="335968"/>
              </a:xfrm>
              <a:prstGeom prst="rect">
                <a:avLst/>
              </a:prstGeom>
              <a:noFill/>
              <a:ln w="6350">
                <a:noFill/>
              </a:ln>
            </p:spPr>
            <p:txBody>
              <a:bodyPr rot="0" spcFirstLastPara="0" vert="vert270" wrap="square" lIns="91440" tIns="45720" rIns="91440" bIns="45720" numCol="1" spcCol="0" rtlCol="0" fromWordArt="0" anchor="b" anchorCtr="0" forceAA="0" compatLnSpc="1">
                <a:prstTxWarp prst="textNoShape">
                  <a:avLst/>
                </a:prstTxWarp>
                <a:noAutofit/>
              </a:bodyPr>
              <a:lstStyle/>
              <a:p>
                <a:pPr>
                  <a:lnSpc>
                    <a:spcPct val="107000"/>
                  </a:lnSpc>
                  <a:spcAft>
                    <a:spcPts val="800"/>
                  </a:spcAft>
                </a:pPr>
                <a:r>
                  <a:rPr lang="en-GB" sz="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Yes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8" name="Group 17">
              <a:extLst>
                <a:ext uri="{FF2B5EF4-FFF2-40B4-BE49-F238E27FC236}">
                  <a16:creationId xmlns:a16="http://schemas.microsoft.com/office/drawing/2014/main" id="{7B7FFD06-8794-8EEC-E5C7-C9B24B266B65}"/>
                </a:ext>
              </a:extLst>
            </p:cNvPr>
            <p:cNvGrpSpPr/>
            <p:nvPr/>
          </p:nvGrpSpPr>
          <p:grpSpPr>
            <a:xfrm>
              <a:off x="2422477" y="2792031"/>
              <a:ext cx="288000" cy="240322"/>
              <a:chOff x="281078" y="-67219"/>
              <a:chExt cx="288029" cy="240364"/>
            </a:xfrm>
          </p:grpSpPr>
          <p:sp>
            <p:nvSpPr>
              <p:cNvPr id="33" name="Arrow: Down 32">
                <a:extLst>
                  <a:ext uri="{FF2B5EF4-FFF2-40B4-BE49-F238E27FC236}">
                    <a16:creationId xmlns:a16="http://schemas.microsoft.com/office/drawing/2014/main" id="{D4D31790-781A-03C1-A906-AC8FB4FB4838}"/>
                  </a:ext>
                </a:extLst>
              </p:cNvPr>
              <p:cNvSpPr/>
              <p:nvPr/>
            </p:nvSpPr>
            <p:spPr>
              <a:xfrm>
                <a:off x="281078" y="-6855"/>
                <a:ext cx="288000" cy="180000"/>
              </a:xfrm>
              <a:prstGeom prst="downArrow">
                <a:avLst/>
              </a:prstGeom>
              <a:ln>
                <a:noFill/>
              </a:ln>
            </p:spPr>
            <p:style>
              <a:lnRef idx="3">
                <a:schemeClr val="lt1"/>
              </a:lnRef>
              <a:fillRef idx="1">
                <a:schemeClr val="accent6"/>
              </a:fillRef>
              <a:effectRef idx="1">
                <a:schemeClr val="accent6"/>
              </a:effectRef>
              <a:fontRef idx="minor">
                <a:schemeClr val="lt1"/>
              </a:fontRef>
            </p:style>
            <p:txBody>
              <a:bodyPr rot="0" spcFirstLastPara="0" vert="vert270"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100">
                    <a:effectLst/>
                    <a:ea typeface="Calibri" panose="020F0502020204030204" pitchFamily="34" charset="0"/>
                    <a:cs typeface="Times New Roman" panose="02020603050405020304" pitchFamily="18" charset="0"/>
                  </a:rPr>
                  <a:t> </a:t>
                </a:r>
              </a:p>
            </p:txBody>
          </p:sp>
          <p:sp>
            <p:nvSpPr>
              <p:cNvPr id="34" name="Text Box 71">
                <a:extLst>
                  <a:ext uri="{FF2B5EF4-FFF2-40B4-BE49-F238E27FC236}">
                    <a16:creationId xmlns:a16="http://schemas.microsoft.com/office/drawing/2014/main" id="{D2E91F66-6827-D053-F2DF-35D66FF1175B}"/>
                  </a:ext>
                </a:extLst>
              </p:cNvPr>
              <p:cNvSpPr txBox="1"/>
              <p:nvPr/>
            </p:nvSpPr>
            <p:spPr>
              <a:xfrm>
                <a:off x="281078" y="-67219"/>
                <a:ext cx="288029" cy="240350"/>
              </a:xfrm>
              <a:prstGeom prst="rect">
                <a:avLst/>
              </a:prstGeom>
              <a:noFill/>
              <a:ln w="6350">
                <a:noFill/>
              </a:ln>
            </p:spPr>
            <p:txBody>
              <a:bodyPr rot="0" spcFirstLastPara="0" vert="vert270"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19" name="Rectangle: Rounded Corners 18">
              <a:extLst>
                <a:ext uri="{FF2B5EF4-FFF2-40B4-BE49-F238E27FC236}">
                  <a16:creationId xmlns:a16="http://schemas.microsoft.com/office/drawing/2014/main" id="{C812D18C-A594-F22D-9CD6-9DE41514577B}"/>
                </a:ext>
              </a:extLst>
            </p:cNvPr>
            <p:cNvSpPr/>
            <p:nvPr/>
          </p:nvSpPr>
          <p:spPr>
            <a:xfrm>
              <a:off x="2188501" y="3021790"/>
              <a:ext cx="791919" cy="722568"/>
            </a:xfrm>
            <a:prstGeom prst="round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pPr>
              <a:r>
                <a:rPr lang="en-GB" sz="700" dirty="0">
                  <a:effectLst/>
                  <a:ea typeface="Calibri" panose="020F0502020204030204" pitchFamily="34" charset="0"/>
                  <a:cs typeface="Times New Roman" panose="02020603050405020304" pitchFamily="18" charset="0"/>
                </a:rPr>
                <a:t>Child </a:t>
              </a:r>
              <a:r>
                <a:rPr lang="en-GB" sz="700" b="1" u="sng" dirty="0">
                  <a:effectLst/>
                  <a:ea typeface="Calibri" panose="020F0502020204030204" pitchFamily="34" charset="0"/>
                  <a:cs typeface="Times New Roman" panose="02020603050405020304" pitchFamily="18" charset="0"/>
                </a:rPr>
                <a:t>does not </a:t>
              </a:r>
              <a:r>
                <a:rPr lang="en-GB" sz="700" dirty="0">
                  <a:effectLst/>
                  <a:ea typeface="Calibri" panose="020F0502020204030204" pitchFamily="34" charset="0"/>
                  <a:cs typeface="Times New Roman" panose="02020603050405020304" pitchFamily="18" charset="0"/>
                </a:rPr>
                <a:t>require their blue inhaler.</a:t>
              </a:r>
              <a:endParaRPr lang="en-GB" sz="1100" dirty="0">
                <a:effectLst/>
                <a:ea typeface="Calibri" panose="020F0502020204030204" pitchFamily="34" charset="0"/>
                <a:cs typeface="Times New Roman" panose="02020603050405020304" pitchFamily="18" charset="0"/>
              </a:endParaRPr>
            </a:p>
            <a:p>
              <a:pPr algn="ctr">
                <a:lnSpc>
                  <a:spcPct val="107000"/>
                </a:lnSpc>
              </a:pPr>
              <a:r>
                <a:rPr lang="en-GB" sz="700" b="1" dirty="0">
                  <a:solidFill>
                    <a:srgbClr val="0070C0"/>
                  </a:solidFill>
                  <a:effectLst/>
                  <a:ea typeface="Calibri" panose="020F0502020204030204" pitchFamily="34" charset="0"/>
                  <a:cs typeface="Times New Roman" panose="02020603050405020304" pitchFamily="18" charset="0"/>
                </a:rPr>
                <a:t>Reassess regularly.</a:t>
              </a:r>
              <a:endParaRPr lang="en-GB" sz="1100" dirty="0">
                <a:effectLst/>
                <a:ea typeface="Calibri" panose="020F0502020204030204" pitchFamily="34" charset="0"/>
                <a:cs typeface="Times New Roman" panose="02020603050405020304" pitchFamily="18" charset="0"/>
              </a:endParaRPr>
            </a:p>
          </p:txBody>
        </p:sp>
        <p:grpSp>
          <p:nvGrpSpPr>
            <p:cNvPr id="20" name="Group 19">
              <a:extLst>
                <a:ext uri="{FF2B5EF4-FFF2-40B4-BE49-F238E27FC236}">
                  <a16:creationId xmlns:a16="http://schemas.microsoft.com/office/drawing/2014/main" id="{A3FE29F2-7F16-ED81-6FEA-923A7588FF5E}"/>
                </a:ext>
              </a:extLst>
            </p:cNvPr>
            <p:cNvGrpSpPr/>
            <p:nvPr/>
          </p:nvGrpSpPr>
          <p:grpSpPr>
            <a:xfrm rot="16200000">
              <a:off x="2002199" y="4217434"/>
              <a:ext cx="319294" cy="346450"/>
              <a:chOff x="-297044" y="391987"/>
              <a:chExt cx="434550" cy="484330"/>
            </a:xfrm>
          </p:grpSpPr>
          <p:sp>
            <p:nvSpPr>
              <p:cNvPr id="29" name="Arrow: Down 28">
                <a:extLst>
                  <a:ext uri="{FF2B5EF4-FFF2-40B4-BE49-F238E27FC236}">
                    <a16:creationId xmlns:a16="http://schemas.microsoft.com/office/drawing/2014/main" id="{D5599584-473E-2DCC-BFF1-834B01C27546}"/>
                  </a:ext>
                </a:extLst>
              </p:cNvPr>
              <p:cNvSpPr/>
              <p:nvPr/>
            </p:nvSpPr>
            <p:spPr>
              <a:xfrm>
                <a:off x="-297044" y="420229"/>
                <a:ext cx="434550" cy="251615"/>
              </a:xfrm>
              <a:prstGeom prst="downArrow">
                <a:avLst/>
              </a:prstGeom>
              <a:ln/>
            </p:spPr>
            <p:style>
              <a:lnRef idx="3">
                <a:schemeClr val="lt1"/>
              </a:lnRef>
              <a:fillRef idx="1">
                <a:schemeClr val="accent6"/>
              </a:fillRef>
              <a:effectRef idx="1">
                <a:schemeClr val="accent6"/>
              </a:effectRef>
              <a:fontRef idx="minor">
                <a:schemeClr val="lt1"/>
              </a:fontRef>
            </p:style>
            <p:txBody>
              <a:bodyPr rot="0" spcFirstLastPara="0" vert="vert270"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100">
                    <a:effectLst/>
                    <a:ea typeface="Calibri" panose="020F0502020204030204" pitchFamily="34" charset="0"/>
                    <a:cs typeface="Times New Roman" panose="02020603050405020304" pitchFamily="18" charset="0"/>
                  </a:rPr>
                  <a:t> </a:t>
                </a:r>
              </a:p>
            </p:txBody>
          </p:sp>
          <p:sp>
            <p:nvSpPr>
              <p:cNvPr id="31" name="Text Box 113">
                <a:extLst>
                  <a:ext uri="{FF2B5EF4-FFF2-40B4-BE49-F238E27FC236}">
                    <a16:creationId xmlns:a16="http://schemas.microsoft.com/office/drawing/2014/main" id="{6A948A17-ACD1-CC63-2461-E5D01D23DE69}"/>
                  </a:ext>
                </a:extLst>
              </p:cNvPr>
              <p:cNvSpPr txBox="1"/>
              <p:nvPr/>
            </p:nvSpPr>
            <p:spPr>
              <a:xfrm>
                <a:off x="-240106" y="391987"/>
                <a:ext cx="377610" cy="484330"/>
              </a:xfrm>
              <a:prstGeom prst="rect">
                <a:avLst/>
              </a:prstGeom>
              <a:noFill/>
              <a:ln w="6350">
                <a:noFill/>
              </a:ln>
            </p:spPr>
            <p:txBody>
              <a:bodyPr rot="0" spcFirstLastPara="0" vert="vert" wrap="square" lIns="91440" tIns="45720" rIns="91440" bIns="45720" numCol="1" spcCol="0" rtlCol="0" fromWordArt="0" anchor="b" anchorCtr="0" forceAA="0" compatLnSpc="1">
                <a:prstTxWarp prst="textNoShape">
                  <a:avLst/>
                </a:prstTxWarp>
                <a:noAutofit/>
              </a:bodyPr>
              <a:lstStyle/>
              <a:p>
                <a:pPr>
                  <a:lnSpc>
                    <a:spcPct val="107000"/>
                  </a:lnSpc>
                  <a:spcAft>
                    <a:spcPts val="800"/>
                  </a:spcAft>
                </a:pPr>
                <a:r>
                  <a:rPr lang="en-GB" sz="6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Yes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21" name="Group 20">
              <a:extLst>
                <a:ext uri="{FF2B5EF4-FFF2-40B4-BE49-F238E27FC236}">
                  <a16:creationId xmlns:a16="http://schemas.microsoft.com/office/drawing/2014/main" id="{6E40998C-DB46-7B00-78BE-BE9A4BBABE2D}"/>
                </a:ext>
              </a:extLst>
            </p:cNvPr>
            <p:cNvGrpSpPr/>
            <p:nvPr/>
          </p:nvGrpSpPr>
          <p:grpSpPr>
            <a:xfrm>
              <a:off x="989107" y="4846774"/>
              <a:ext cx="296779" cy="262443"/>
              <a:chOff x="31138" y="-57604"/>
              <a:chExt cx="403878" cy="366916"/>
            </a:xfrm>
          </p:grpSpPr>
          <p:sp>
            <p:nvSpPr>
              <p:cNvPr id="25" name="Arrow: Down 24">
                <a:extLst>
                  <a:ext uri="{FF2B5EF4-FFF2-40B4-BE49-F238E27FC236}">
                    <a16:creationId xmlns:a16="http://schemas.microsoft.com/office/drawing/2014/main" id="{C79ABD4E-861F-8327-FEF0-610F6EB2C53F}"/>
                  </a:ext>
                </a:extLst>
              </p:cNvPr>
              <p:cNvSpPr/>
              <p:nvPr/>
            </p:nvSpPr>
            <p:spPr>
              <a:xfrm>
                <a:off x="43125" y="57704"/>
                <a:ext cx="391891" cy="251608"/>
              </a:xfrm>
              <a:prstGeom prst="downArrow">
                <a:avLst/>
              </a:prstGeom>
              <a:solidFill>
                <a:srgbClr val="FF0000"/>
              </a:solidFill>
              <a:ln w="19050" cap="flat" cmpd="sng" algn="ctr">
                <a:solidFill>
                  <a:sysClr val="window" lastClr="FFFFFF"/>
                </a:solidFill>
                <a:prstDash val="solid"/>
                <a:miter lim="800000"/>
              </a:ln>
              <a:effectLst/>
            </p:spPr>
            <p:txBody>
              <a:bodyPr rot="0" spcFirstLastPara="0" vert="vert270"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27" name="Text Box 116">
                <a:extLst>
                  <a:ext uri="{FF2B5EF4-FFF2-40B4-BE49-F238E27FC236}">
                    <a16:creationId xmlns:a16="http://schemas.microsoft.com/office/drawing/2014/main" id="{623008DE-4D2D-6C41-05D7-273F8453F23C}"/>
                  </a:ext>
                </a:extLst>
              </p:cNvPr>
              <p:cNvSpPr txBox="1"/>
              <p:nvPr/>
            </p:nvSpPr>
            <p:spPr>
              <a:xfrm>
                <a:off x="31138" y="-57604"/>
                <a:ext cx="377612" cy="335971"/>
              </a:xfrm>
              <a:prstGeom prst="rect">
                <a:avLst/>
              </a:prstGeom>
              <a:noFill/>
              <a:ln w="6350">
                <a:noFill/>
              </a:ln>
            </p:spPr>
            <p:txBody>
              <a:bodyPr rot="0" spcFirstLastPara="0" vert="vert270" wrap="square" lIns="91440" tIns="45720" rIns="91440" bIns="45720" numCol="1" spcCol="0" rtlCol="0" fromWordArt="0" anchor="b" anchorCtr="0" forceAA="0" compatLnSpc="1">
                <a:prstTxWarp prst="textNoShape">
                  <a:avLst/>
                </a:prstTxWarp>
                <a:noAutofit/>
              </a:bodyPr>
              <a:lstStyle/>
              <a:p>
                <a:pPr>
                  <a:lnSpc>
                    <a:spcPct val="107000"/>
                  </a:lnSpc>
                  <a:spcAft>
                    <a:spcPts val="800"/>
                  </a:spcAft>
                </a:pPr>
                <a:r>
                  <a:rPr lang="en-GB" sz="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No</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22" name="Rectangle: Rounded Corners 21">
              <a:extLst>
                <a:ext uri="{FF2B5EF4-FFF2-40B4-BE49-F238E27FC236}">
                  <a16:creationId xmlns:a16="http://schemas.microsoft.com/office/drawing/2014/main" id="{8FA5B70D-E18F-CBC9-E678-AF529B4A2D03}"/>
                </a:ext>
              </a:extLst>
            </p:cNvPr>
            <p:cNvSpPr/>
            <p:nvPr/>
          </p:nvSpPr>
          <p:spPr>
            <a:xfrm>
              <a:off x="2188502" y="3986292"/>
              <a:ext cx="791919" cy="929236"/>
            </a:xfrm>
            <a:prstGeom prst="roundRect">
              <a:avLst/>
            </a:prstGeom>
            <a:solidFill>
              <a:sysClr val="window" lastClr="FFFFFF"/>
            </a:solidFill>
            <a:ln w="12700" cap="flat" cmpd="sng" algn="ctr">
              <a:solidFill>
                <a:srgbClr val="70AD47"/>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pPr>
              <a:r>
                <a:rPr lang="en-GB" sz="700" dirty="0">
                  <a:effectLst/>
                  <a:latin typeface="Calibri" panose="020F0502020204030204" pitchFamily="34" charset="0"/>
                  <a:ea typeface="Calibri" panose="020F0502020204030204" pitchFamily="34" charset="0"/>
                  <a:cs typeface="Times New Roman" panose="02020603050405020304" pitchFamily="18" charset="0"/>
                </a:rPr>
                <a:t>This should last at </a:t>
              </a:r>
              <a:r>
                <a:rPr lang="en-GB" sz="7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least 4 hours, </a:t>
              </a:r>
              <a:r>
                <a:rPr lang="en-GB" sz="700" b="1" u="sng"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reassess regularly</a:t>
              </a:r>
              <a:r>
                <a:rPr lang="en-GB" sz="700" dirty="0">
                  <a:effectLst/>
                  <a:latin typeface="Calibri" panose="020F0502020204030204" pitchFamily="34" charset="0"/>
                  <a:ea typeface="Calibri" panose="020F0502020204030204" pitchFamily="34" charset="0"/>
                  <a:cs typeface="Times New Roman" panose="02020603050405020304" pitchFamily="18" charset="0"/>
                </a:rPr>
                <a:t> for any worsening symptoms.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3" name="Rectangle: Rounded Corners 22">
              <a:extLst>
                <a:ext uri="{FF2B5EF4-FFF2-40B4-BE49-F238E27FC236}">
                  <a16:creationId xmlns:a16="http://schemas.microsoft.com/office/drawing/2014/main" id="{77E24A4E-DD82-A0AF-9559-11DA0B717EA0}"/>
                </a:ext>
              </a:extLst>
            </p:cNvPr>
            <p:cNvSpPr/>
            <p:nvPr/>
          </p:nvSpPr>
          <p:spPr>
            <a:xfrm>
              <a:off x="328801" y="5125638"/>
              <a:ext cx="2688918" cy="1337062"/>
            </a:xfrm>
            <a:prstGeom prst="roundRect">
              <a:avLst/>
            </a:prstGeom>
            <a:solidFill>
              <a:sysClr val="window" lastClr="FFFFFF"/>
            </a:solidFill>
            <a:ln w="12700" cap="flat" cmpd="sng" algn="ctr">
              <a:solidFill>
                <a:srgbClr val="FF0000"/>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pPr>
              <a:r>
                <a:rPr lang="en-GB" sz="700" dirty="0">
                  <a:effectLst/>
                  <a:latin typeface="Calibri" panose="020F0502020204030204" pitchFamily="34" charset="0"/>
                  <a:ea typeface="Calibri" panose="020F0502020204030204" pitchFamily="34" charset="0"/>
                  <a:cs typeface="Times New Roman" panose="02020603050405020304" pitchFamily="18" charset="0"/>
                </a:rPr>
                <a:t>If symptoms have not resolved following or relief does not last 4 hours. The child is worsening, and immediate action is needed.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3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Give up to </a:t>
              </a:r>
              <a:r>
                <a:rPr lang="en-GB" sz="7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Ten</a:t>
              </a:r>
              <a:r>
                <a:rPr lang="en-GB" sz="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puffs of the blue inhaler via a spacer, 1 puff at a time and arrange an urgent review the same day or attend the emergency department if this is not possible.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3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700" b="1" dirty="0">
                  <a:effectLst/>
                  <a:latin typeface="Calibri" panose="020F0502020204030204" pitchFamily="34" charset="0"/>
                  <a:ea typeface="Calibri" panose="020F0502020204030204" pitchFamily="34" charset="0"/>
                  <a:cs typeface="Times New Roman" panose="02020603050405020304" pitchFamily="18" charset="0"/>
                </a:rPr>
                <a:t>If the child is having breathing difficulties that are not resolved by Ten puffs of salbutamol </a:t>
              </a:r>
              <a:r>
                <a:rPr lang="en-GB" sz="7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call 999</a:t>
              </a:r>
              <a:r>
                <a:rPr lang="en-GB" sz="700" b="1" dirty="0">
                  <a:effectLst/>
                  <a:latin typeface="Calibri" panose="020F0502020204030204" pitchFamily="34" charset="0"/>
                  <a:ea typeface="Calibri" panose="020F0502020204030204" pitchFamily="34" charset="0"/>
                  <a:cs typeface="Times New Roman" panose="02020603050405020304" pitchFamily="18" charset="0"/>
                </a:rPr>
                <a: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3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7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Continue to give </a:t>
              </a:r>
              <a:r>
                <a:rPr lang="en-GB" sz="7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One</a:t>
              </a:r>
              <a:r>
                <a:rPr lang="en-GB" sz="7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puff of their blue inhaler every 30 seconds until help arrives.</a:t>
              </a:r>
              <a:r>
                <a:rPr lang="en-GB" sz="7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4" name="Rectangle: Rounded Corners 23">
              <a:extLst>
                <a:ext uri="{FF2B5EF4-FFF2-40B4-BE49-F238E27FC236}">
                  <a16:creationId xmlns:a16="http://schemas.microsoft.com/office/drawing/2014/main" id="{2335C552-A67E-4523-8953-1D1DCD052E85}"/>
                </a:ext>
              </a:extLst>
            </p:cNvPr>
            <p:cNvSpPr/>
            <p:nvPr/>
          </p:nvSpPr>
          <p:spPr>
            <a:xfrm>
              <a:off x="291582" y="3021790"/>
              <a:ext cx="1691828" cy="1893738"/>
            </a:xfrm>
            <a:prstGeom prst="roundRect">
              <a:avLst/>
            </a:prstGeom>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pPr>
              <a:r>
                <a:rPr lang="en-GB" sz="700" b="1" dirty="0">
                  <a:solidFill>
                    <a:schemeClr val="accent2"/>
                  </a:solidFill>
                  <a:effectLst/>
                  <a:ea typeface="Calibri" panose="020F0502020204030204" pitchFamily="34" charset="0"/>
                  <a:cs typeface="Times New Roman" panose="02020603050405020304" pitchFamily="18" charset="0"/>
                </a:rPr>
                <a:t>Give </a:t>
              </a:r>
              <a:r>
                <a:rPr lang="en-GB" sz="700" b="1" u="sng" dirty="0">
                  <a:solidFill>
                    <a:schemeClr val="accent2"/>
                  </a:solidFill>
                  <a:effectLst/>
                  <a:ea typeface="Calibri" panose="020F0502020204030204" pitchFamily="34" charset="0"/>
                  <a:cs typeface="Times New Roman" panose="02020603050405020304" pitchFamily="18" charset="0"/>
                </a:rPr>
                <a:t>Two</a:t>
              </a:r>
              <a:r>
                <a:rPr lang="en-GB" sz="700" b="1" dirty="0">
                  <a:solidFill>
                    <a:schemeClr val="accent2"/>
                  </a:solidFill>
                  <a:effectLst/>
                  <a:ea typeface="Calibri" panose="020F0502020204030204" pitchFamily="34" charset="0"/>
                  <a:cs typeface="Times New Roman" panose="02020603050405020304" pitchFamily="18" charset="0"/>
                </a:rPr>
                <a:t> puffs of the blue inhaler (1 at a time) via a spacer.</a:t>
              </a:r>
              <a:endParaRPr lang="en-GB" sz="1100" dirty="0">
                <a:solidFill>
                  <a:schemeClr val="accent2"/>
                </a:solidFill>
                <a:effectLst/>
                <a:ea typeface="Calibri" panose="020F0502020204030204" pitchFamily="34" charset="0"/>
                <a:cs typeface="Times New Roman" panose="02020603050405020304" pitchFamily="18" charset="0"/>
              </a:endParaRPr>
            </a:p>
            <a:p>
              <a:pPr algn="ctr">
                <a:lnSpc>
                  <a:spcPct val="107000"/>
                </a:lnSpc>
              </a:pPr>
              <a:r>
                <a:rPr lang="en-GB" sz="300" dirty="0">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a:p>
              <a:pPr algn="ctr">
                <a:lnSpc>
                  <a:spcPct val="107000"/>
                </a:lnSpc>
              </a:pPr>
              <a:r>
                <a:rPr lang="en-GB" sz="700" dirty="0">
                  <a:effectLst/>
                  <a:ea typeface="Calibri" panose="020F0502020204030204" pitchFamily="34" charset="0"/>
                  <a:cs typeface="Times New Roman" panose="02020603050405020304" pitchFamily="18" charset="0"/>
                </a:rPr>
                <a:t>If this didn't relieve their symptoms after 5 -10 minutes. </a:t>
              </a:r>
              <a:endParaRPr lang="en-GB" sz="1100" dirty="0">
                <a:effectLst/>
                <a:ea typeface="Calibri" panose="020F0502020204030204" pitchFamily="34" charset="0"/>
                <a:cs typeface="Times New Roman" panose="02020603050405020304" pitchFamily="18" charset="0"/>
              </a:endParaRPr>
            </a:p>
            <a:p>
              <a:pPr algn="ctr">
                <a:lnSpc>
                  <a:spcPct val="107000"/>
                </a:lnSpc>
              </a:pPr>
              <a:r>
                <a:rPr lang="en-GB" sz="200" dirty="0">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a:p>
              <a:pPr algn="ctr">
                <a:lnSpc>
                  <a:spcPct val="107000"/>
                </a:lnSpc>
              </a:pPr>
              <a:r>
                <a:rPr lang="en-GB" sz="700" b="1" dirty="0">
                  <a:solidFill>
                    <a:srgbClr val="ED7D31"/>
                  </a:solidFill>
                  <a:effectLst/>
                  <a:ea typeface="Calibri" panose="020F0502020204030204" pitchFamily="34" charset="0"/>
                  <a:cs typeface="Times New Roman" panose="02020603050405020304" pitchFamily="18" charset="0"/>
                </a:rPr>
                <a:t>Give a further </a:t>
              </a:r>
              <a:r>
                <a:rPr lang="en-GB" sz="700" b="1" u="sng" dirty="0">
                  <a:solidFill>
                    <a:srgbClr val="ED7D31"/>
                  </a:solidFill>
                  <a:effectLst/>
                  <a:ea typeface="Calibri" panose="020F0502020204030204" pitchFamily="34" charset="0"/>
                  <a:cs typeface="Times New Roman" panose="02020603050405020304" pitchFamily="18" charset="0"/>
                </a:rPr>
                <a:t>Two</a:t>
              </a:r>
              <a:r>
                <a:rPr lang="en-GB" sz="700" b="1" dirty="0">
                  <a:solidFill>
                    <a:srgbClr val="ED7D31"/>
                  </a:solidFill>
                  <a:effectLst/>
                  <a:ea typeface="Calibri" panose="020F0502020204030204" pitchFamily="34" charset="0"/>
                  <a:cs typeface="Times New Roman" panose="02020603050405020304" pitchFamily="18" charset="0"/>
                </a:rPr>
                <a:t> puffs of the blue inhaler (1 at a time) via a spacer.</a:t>
              </a:r>
              <a:endParaRPr lang="en-GB" sz="1100" dirty="0">
                <a:effectLst/>
                <a:ea typeface="Calibri" panose="020F0502020204030204" pitchFamily="34" charset="0"/>
                <a:cs typeface="Times New Roman" panose="02020603050405020304" pitchFamily="18" charset="0"/>
              </a:endParaRPr>
            </a:p>
            <a:p>
              <a:pPr algn="ctr">
                <a:lnSpc>
                  <a:spcPct val="107000"/>
                </a:lnSpc>
              </a:pPr>
              <a:r>
                <a:rPr lang="en-GB" sz="200" b="1" dirty="0">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a:p>
              <a:pPr algn="ctr">
                <a:lnSpc>
                  <a:spcPct val="107000"/>
                </a:lnSpc>
              </a:pPr>
              <a:r>
                <a:rPr lang="en-GB" sz="700" dirty="0">
                  <a:effectLst/>
                  <a:ea typeface="Calibri" panose="020F0502020204030204" pitchFamily="34" charset="0"/>
                  <a:cs typeface="Times New Roman" panose="02020603050405020304" pitchFamily="18" charset="0"/>
                </a:rPr>
                <a:t>If this still didn't relieve their symptoms after 5 -10 minutes</a:t>
              </a:r>
              <a:endParaRPr lang="en-GB" sz="1100" dirty="0">
                <a:effectLst/>
                <a:ea typeface="Calibri" panose="020F0502020204030204" pitchFamily="34" charset="0"/>
                <a:cs typeface="Times New Roman" panose="02020603050405020304" pitchFamily="18" charset="0"/>
              </a:endParaRPr>
            </a:p>
            <a:p>
              <a:pPr algn="ctr">
                <a:lnSpc>
                  <a:spcPct val="107000"/>
                </a:lnSpc>
              </a:pPr>
              <a:r>
                <a:rPr lang="en-GB" sz="200" dirty="0">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a:p>
              <a:pPr algn="ctr">
                <a:lnSpc>
                  <a:spcPct val="107000"/>
                </a:lnSpc>
              </a:pPr>
              <a:r>
                <a:rPr lang="en-GB" sz="700" b="1" dirty="0">
                  <a:solidFill>
                    <a:srgbClr val="ED7D31"/>
                  </a:solidFill>
                  <a:effectLst/>
                  <a:ea typeface="Calibri" panose="020F0502020204030204" pitchFamily="34" charset="0"/>
                  <a:cs typeface="Times New Roman" panose="02020603050405020304" pitchFamily="18" charset="0"/>
                </a:rPr>
                <a:t>Give a further </a:t>
              </a:r>
              <a:r>
                <a:rPr lang="en-GB" sz="700" b="1" u="sng" dirty="0">
                  <a:solidFill>
                    <a:srgbClr val="ED7D31"/>
                  </a:solidFill>
                  <a:effectLst/>
                  <a:ea typeface="Calibri" panose="020F0502020204030204" pitchFamily="34" charset="0"/>
                  <a:cs typeface="Times New Roman" panose="02020603050405020304" pitchFamily="18" charset="0"/>
                </a:rPr>
                <a:t>Two</a:t>
              </a:r>
              <a:r>
                <a:rPr lang="en-GB" sz="700" b="1" dirty="0">
                  <a:solidFill>
                    <a:srgbClr val="ED7D31"/>
                  </a:solidFill>
                  <a:effectLst/>
                  <a:ea typeface="Calibri" panose="020F0502020204030204" pitchFamily="34" charset="0"/>
                  <a:cs typeface="Times New Roman" panose="02020603050405020304" pitchFamily="18" charset="0"/>
                </a:rPr>
                <a:t> puffs (1 at a time) via a spacer and reassess after 5-10 minutes.</a:t>
              </a:r>
              <a:endParaRPr lang="en-GB" sz="1100" dirty="0">
                <a:effectLst/>
                <a:ea typeface="Calibri" panose="020F0502020204030204" pitchFamily="34" charset="0"/>
                <a:cs typeface="Times New Roman" panose="02020603050405020304" pitchFamily="18" charset="0"/>
              </a:endParaRPr>
            </a:p>
            <a:p>
              <a:pPr algn="ctr">
                <a:lnSpc>
                  <a:spcPct val="107000"/>
                </a:lnSpc>
              </a:pPr>
              <a:r>
                <a:rPr lang="en-GB" sz="200" dirty="0">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a:p>
              <a:pPr algn="ctr">
                <a:lnSpc>
                  <a:spcPct val="107000"/>
                </a:lnSpc>
              </a:pPr>
              <a:r>
                <a:rPr lang="en-GB" sz="700" dirty="0">
                  <a:effectLst/>
                  <a:ea typeface="Calibri" panose="020F0502020204030204" pitchFamily="34" charset="0"/>
                  <a:cs typeface="Times New Roman" panose="02020603050405020304" pitchFamily="18" charset="0"/>
                </a:rPr>
                <a:t>They have now had </a:t>
              </a:r>
              <a:r>
                <a:rPr lang="en-GB" sz="700" u="sng" dirty="0">
                  <a:effectLst/>
                  <a:ea typeface="Calibri" panose="020F0502020204030204" pitchFamily="34" charset="0"/>
                  <a:cs typeface="Times New Roman" panose="02020603050405020304" pitchFamily="18" charset="0"/>
                </a:rPr>
                <a:t>Six puffs in total</a:t>
              </a:r>
              <a:r>
                <a:rPr lang="en-GB" sz="700" dirty="0">
                  <a:effectLst/>
                  <a:ea typeface="Calibri" panose="020F0502020204030204" pitchFamily="34" charset="0"/>
                  <a:cs typeface="Times New Roman" panose="02020603050405020304" pitchFamily="18" charset="0"/>
                </a:rPr>
                <a:t>.</a:t>
              </a:r>
              <a:endParaRPr lang="en-GB" sz="1100" dirty="0">
                <a:effectLst/>
                <a:ea typeface="Calibri" panose="020F0502020204030204" pitchFamily="34" charset="0"/>
                <a:cs typeface="Times New Roman" panose="02020603050405020304" pitchFamily="18" charset="0"/>
              </a:endParaRPr>
            </a:p>
            <a:p>
              <a:pPr algn="ctr">
                <a:lnSpc>
                  <a:spcPct val="107000"/>
                </a:lnSpc>
              </a:pPr>
              <a:r>
                <a:rPr lang="en-GB" sz="200" dirty="0">
                  <a:effectLst/>
                  <a:ea typeface="Calibri" panose="020F0502020204030204" pitchFamily="34" charset="0"/>
                  <a:cs typeface="Times New Roman" panose="02020603050405020304" pitchFamily="18" charset="0"/>
                </a:rPr>
                <a:t> </a:t>
              </a:r>
              <a:endParaRPr lang="en-GB" sz="1100" dirty="0">
                <a:effectLst/>
                <a:ea typeface="Calibri" panose="020F0502020204030204" pitchFamily="34" charset="0"/>
                <a:cs typeface="Times New Roman" panose="02020603050405020304" pitchFamily="18" charset="0"/>
              </a:endParaRPr>
            </a:p>
            <a:p>
              <a:pPr algn="ctr">
                <a:lnSpc>
                  <a:spcPct val="107000"/>
                </a:lnSpc>
              </a:pPr>
              <a:r>
                <a:rPr lang="en-GB" sz="700" b="1" dirty="0">
                  <a:solidFill>
                    <a:srgbClr val="0070C0"/>
                  </a:solidFill>
                  <a:effectLst/>
                  <a:ea typeface="Calibri" panose="020F0502020204030204" pitchFamily="34" charset="0"/>
                  <a:cs typeface="Times New Roman" panose="02020603050405020304" pitchFamily="18" charset="0"/>
                </a:rPr>
                <a:t>Have their symptoms resolved?</a:t>
              </a:r>
              <a:endParaRPr lang="en-GB" sz="1100" dirty="0">
                <a:effectLst/>
                <a:ea typeface="Calibri" panose="020F0502020204030204" pitchFamily="34" charset="0"/>
                <a:cs typeface="Times New Roman" panose="02020603050405020304" pitchFamily="18" charset="0"/>
              </a:endParaRPr>
            </a:p>
          </p:txBody>
        </p:sp>
        <p:sp>
          <p:nvSpPr>
            <p:cNvPr id="14" name="Text Box 2">
              <a:extLst>
                <a:ext uri="{FF2B5EF4-FFF2-40B4-BE49-F238E27FC236}">
                  <a16:creationId xmlns:a16="http://schemas.microsoft.com/office/drawing/2014/main" id="{6C019EE6-71D0-CA2F-F7C4-6669A7376CBF}"/>
                </a:ext>
              </a:extLst>
            </p:cNvPr>
            <p:cNvSpPr txBox="1">
              <a:spLocks noChangeArrowheads="1"/>
            </p:cNvSpPr>
            <p:nvPr/>
          </p:nvSpPr>
          <p:spPr bwMode="auto">
            <a:xfrm>
              <a:off x="612175" y="2210034"/>
              <a:ext cx="2122170" cy="252095"/>
            </a:xfrm>
            <a:prstGeom prst="rect">
              <a:avLst/>
            </a:prstGeom>
            <a:no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en-GB" sz="900" b="1" u="sng" dirty="0">
                  <a:effectLst/>
                  <a:latin typeface="Calibri" panose="020F0502020204030204" pitchFamily="34" charset="0"/>
                  <a:ea typeface="Calibri" panose="020F0502020204030204" pitchFamily="34" charset="0"/>
                  <a:cs typeface="Times New Roman" panose="02020603050405020304" pitchFamily="18" charset="0"/>
                </a:rPr>
                <a:t>How to use Blue (reliever) Inhaler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1" name="Arrow: Down 40">
              <a:extLst>
                <a:ext uri="{FF2B5EF4-FFF2-40B4-BE49-F238E27FC236}">
                  <a16:creationId xmlns:a16="http://schemas.microsoft.com/office/drawing/2014/main" id="{57F57E6F-22BC-F762-C62A-C1F966462E7F}"/>
                </a:ext>
              </a:extLst>
            </p:cNvPr>
            <p:cNvSpPr/>
            <p:nvPr/>
          </p:nvSpPr>
          <p:spPr>
            <a:xfrm>
              <a:off x="2440476" y="4937460"/>
              <a:ext cx="287971" cy="179968"/>
            </a:xfrm>
            <a:prstGeom prst="downArrow">
              <a:avLst/>
            </a:prstGeom>
            <a:ln/>
          </p:spPr>
          <p:style>
            <a:lnRef idx="3">
              <a:schemeClr val="lt1"/>
            </a:lnRef>
            <a:fillRef idx="1">
              <a:schemeClr val="accent2"/>
            </a:fillRef>
            <a:effectRef idx="1">
              <a:schemeClr val="accent2"/>
            </a:effectRef>
            <a:fontRef idx="minor">
              <a:schemeClr val="lt1"/>
            </a:fontRef>
          </p:style>
          <p:txBody>
            <a:bodyPr rot="0" spcFirstLastPara="0" vert="vert270"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100">
                  <a:effectLst/>
                  <a:ea typeface="Calibri" panose="020F0502020204030204" pitchFamily="34" charset="0"/>
                  <a:cs typeface="Times New Roman" panose="02020603050405020304" pitchFamily="18" charset="0"/>
                </a:rPr>
                <a:t> </a:t>
              </a:r>
            </a:p>
          </p:txBody>
        </p:sp>
      </p:grpSp>
      <p:grpSp>
        <p:nvGrpSpPr>
          <p:cNvPr id="128" name="Group 127">
            <a:extLst>
              <a:ext uri="{FF2B5EF4-FFF2-40B4-BE49-F238E27FC236}">
                <a16:creationId xmlns:a16="http://schemas.microsoft.com/office/drawing/2014/main" id="{59175399-B90E-9573-4C5C-815D11CD482B}"/>
              </a:ext>
            </a:extLst>
          </p:cNvPr>
          <p:cNvGrpSpPr/>
          <p:nvPr/>
        </p:nvGrpSpPr>
        <p:grpSpPr>
          <a:xfrm>
            <a:off x="3346436" y="3488931"/>
            <a:ext cx="6516000" cy="3132607"/>
            <a:chOff x="3576762" y="570222"/>
            <a:chExt cx="6516000" cy="3132607"/>
          </a:xfrm>
        </p:grpSpPr>
        <p:sp>
          <p:nvSpPr>
            <p:cNvPr id="46" name="Rectangle: Rounded Corners 45">
              <a:extLst>
                <a:ext uri="{FF2B5EF4-FFF2-40B4-BE49-F238E27FC236}">
                  <a16:creationId xmlns:a16="http://schemas.microsoft.com/office/drawing/2014/main" id="{C3F1ED1D-2B41-9DC2-9C82-AB658128823A}"/>
                </a:ext>
              </a:extLst>
            </p:cNvPr>
            <p:cNvSpPr/>
            <p:nvPr/>
          </p:nvSpPr>
          <p:spPr>
            <a:xfrm>
              <a:off x="3576762" y="570222"/>
              <a:ext cx="6516000" cy="3132607"/>
            </a:xfrm>
            <a:prstGeom prst="roundRect">
              <a:avLst/>
            </a:prstGeom>
            <a:noFill/>
            <a:ln w="38100" cap="flat" cmpd="sng" algn="ctr">
              <a:solidFill>
                <a:srgbClr val="A9D18E"/>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900" b="1"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800"/>
                </a:spcAft>
              </a:pPr>
              <a:r>
                <a:rPr lang="en-GB" sz="900" b="1"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48" name="Group 47">
              <a:extLst>
                <a:ext uri="{FF2B5EF4-FFF2-40B4-BE49-F238E27FC236}">
                  <a16:creationId xmlns:a16="http://schemas.microsoft.com/office/drawing/2014/main" id="{FFD114F3-AA9D-B00B-7C5F-ABAB48C861E8}"/>
                </a:ext>
              </a:extLst>
            </p:cNvPr>
            <p:cNvGrpSpPr/>
            <p:nvPr/>
          </p:nvGrpSpPr>
          <p:grpSpPr>
            <a:xfrm>
              <a:off x="8737141" y="691071"/>
              <a:ext cx="827376" cy="863599"/>
              <a:chOff x="-9178" y="-578471"/>
              <a:chExt cx="827405" cy="863600"/>
            </a:xfrm>
          </p:grpSpPr>
          <p:sp>
            <p:nvSpPr>
              <p:cNvPr id="60" name="Rectangle: Rounded Corners 59">
                <a:extLst>
                  <a:ext uri="{FF2B5EF4-FFF2-40B4-BE49-F238E27FC236}">
                    <a16:creationId xmlns:a16="http://schemas.microsoft.com/office/drawing/2014/main" id="{0C673E0D-9FE9-6604-BFEF-5B9A075ADCB8}"/>
                  </a:ext>
                </a:extLst>
              </p:cNvPr>
              <p:cNvSpPr/>
              <p:nvPr/>
            </p:nvSpPr>
            <p:spPr>
              <a:xfrm>
                <a:off x="-9178" y="-578471"/>
                <a:ext cx="827405" cy="863600"/>
              </a:xfrm>
              <a:prstGeom prst="roundRect">
                <a:avLst/>
              </a:prstGeom>
              <a:noFill/>
              <a:ln w="25400" cap="flat" cmpd="sng" algn="ctr">
                <a:solidFill>
                  <a:srgbClr val="273677"/>
                </a:solidFill>
                <a:prstDash val="solid"/>
                <a:miter lim="800000"/>
              </a:ln>
              <a:effectLst/>
            </p:spPr>
            <p:txBody>
              <a:bodyPr rot="0" spcFirstLastPara="0" vert="horz" wrap="square" lIns="0" tIns="0" rIns="0" bIns="0" numCol="1" spcCol="0" rtlCol="0" fromWordArt="0" anchor="t" anchorCtr="0" forceAA="0" compatLnSpc="1">
                <a:prstTxWarp prst="textNoShape">
                  <a:avLst/>
                </a:prstTxWarp>
                <a:noAutofit/>
              </a:bodyPr>
              <a:lstStyle/>
              <a:p>
                <a:pPr algn="ctr">
                  <a:lnSpc>
                    <a:spcPct val="107000"/>
                  </a:lnSpc>
                  <a:spcAft>
                    <a:spcPts val="800"/>
                  </a:spcAft>
                </a:pPr>
                <a:r>
                  <a:rPr lang="en-GB" sz="7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13"/>
                  </a:rPr>
                  <a:t>NHS Stop Smoking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1" name="Picture 60">
                <a:extLst>
                  <a:ext uri="{FF2B5EF4-FFF2-40B4-BE49-F238E27FC236}">
                    <a16:creationId xmlns:a16="http://schemas.microsoft.com/office/drawing/2014/main" id="{50D5A220-D5CD-1596-037C-E42E8EE5E1D7}"/>
                  </a:ext>
                </a:extLst>
              </p:cNvPr>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0675" y="-389920"/>
                <a:ext cx="647700" cy="647700"/>
              </a:xfrm>
              <a:prstGeom prst="rect">
                <a:avLst/>
              </a:prstGeom>
              <a:noFill/>
              <a:ln>
                <a:noFill/>
              </a:ln>
            </p:spPr>
          </p:pic>
        </p:grpSp>
        <p:sp>
          <p:nvSpPr>
            <p:cNvPr id="49" name="Rectangle: Rounded Corners 48">
              <a:extLst>
                <a:ext uri="{FF2B5EF4-FFF2-40B4-BE49-F238E27FC236}">
                  <a16:creationId xmlns:a16="http://schemas.microsoft.com/office/drawing/2014/main" id="{1C2B057C-A56F-BD2E-CE8B-C407B636A532}"/>
                </a:ext>
              </a:extLst>
            </p:cNvPr>
            <p:cNvSpPr/>
            <p:nvPr/>
          </p:nvSpPr>
          <p:spPr>
            <a:xfrm>
              <a:off x="8737141" y="2730008"/>
              <a:ext cx="827376" cy="863599"/>
            </a:xfrm>
            <a:prstGeom prst="roundRect">
              <a:avLst/>
            </a:prstGeom>
            <a:noFill/>
            <a:ln w="25400" cap="flat" cmpd="sng" algn="ctr">
              <a:solidFill>
                <a:srgbClr val="273677"/>
              </a:solidFill>
              <a:prstDash val="solid"/>
              <a:miter lim="800000"/>
            </a:ln>
            <a:effectLst/>
          </p:spPr>
          <p:txBody>
            <a:bodyPr rot="0" spcFirstLastPara="0" vert="horz" wrap="square" lIns="0" tIns="0" rIns="0" bIns="0" numCol="1" spcCol="0" rtlCol="0" fromWordArt="0" anchor="t" anchorCtr="0" forceAA="0" compatLnSpc="1">
              <a:prstTxWarp prst="textNoShape">
                <a:avLst/>
              </a:prstTxWarp>
              <a:noAutofit/>
            </a:bodyPr>
            <a:lstStyle/>
            <a:p>
              <a:pPr algn="ctr">
                <a:lnSpc>
                  <a:spcPct val="107000"/>
                </a:lnSpc>
                <a:spcAft>
                  <a:spcPts val="800"/>
                </a:spcAft>
              </a:pPr>
              <a:r>
                <a:rPr lang="en-GB" sz="7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15"/>
                </a:rPr>
                <a:t>Citizen's Advice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50" name="Group 49">
              <a:extLst>
                <a:ext uri="{FF2B5EF4-FFF2-40B4-BE49-F238E27FC236}">
                  <a16:creationId xmlns:a16="http://schemas.microsoft.com/office/drawing/2014/main" id="{1ACE7F80-0965-B84F-B61A-5B2396D157EF}"/>
                </a:ext>
              </a:extLst>
            </p:cNvPr>
            <p:cNvGrpSpPr/>
            <p:nvPr/>
          </p:nvGrpSpPr>
          <p:grpSpPr>
            <a:xfrm>
              <a:off x="8737141" y="1701125"/>
              <a:ext cx="827376" cy="863599"/>
              <a:chOff x="1454" y="-2596067"/>
              <a:chExt cx="827405" cy="863600"/>
            </a:xfrm>
          </p:grpSpPr>
          <p:sp>
            <p:nvSpPr>
              <p:cNvPr id="58" name="Rectangle: Rounded Corners 57">
                <a:extLst>
                  <a:ext uri="{FF2B5EF4-FFF2-40B4-BE49-F238E27FC236}">
                    <a16:creationId xmlns:a16="http://schemas.microsoft.com/office/drawing/2014/main" id="{FB85A86F-0879-FAB6-4435-A4AB981904A3}"/>
                  </a:ext>
                </a:extLst>
              </p:cNvPr>
              <p:cNvSpPr/>
              <p:nvPr/>
            </p:nvSpPr>
            <p:spPr>
              <a:xfrm>
                <a:off x="1454" y="-2596067"/>
                <a:ext cx="827405" cy="863600"/>
              </a:xfrm>
              <a:prstGeom prst="roundRect">
                <a:avLst/>
              </a:prstGeom>
              <a:noFill/>
              <a:ln w="25400" cap="flat" cmpd="sng" algn="ctr">
                <a:solidFill>
                  <a:srgbClr val="273677"/>
                </a:solidFill>
                <a:prstDash val="solid"/>
                <a:miter lim="800000"/>
              </a:ln>
              <a:effectLst/>
            </p:spPr>
            <p:txBody>
              <a:bodyPr rot="0" spcFirstLastPara="0" vert="horz" wrap="square" lIns="0" tIns="0" rIns="0" bIns="0" numCol="1" spcCol="0" rtlCol="0" fromWordArt="0" anchor="t" anchorCtr="0" forceAA="0" compatLnSpc="1">
                <a:prstTxWarp prst="textNoShape">
                  <a:avLst/>
                </a:prstTxWarp>
                <a:noAutofit/>
              </a:bodyPr>
              <a:lstStyle/>
              <a:p>
                <a:pPr algn="ctr">
                  <a:lnSpc>
                    <a:spcPct val="107000"/>
                  </a:lnSpc>
                  <a:spcAft>
                    <a:spcPts val="800"/>
                  </a:spcAft>
                </a:pPr>
                <a:r>
                  <a:rPr lang="en-GB" sz="7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16"/>
                  </a:rPr>
                  <a:t>Pollution Forecast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9" name="Picture 58">
                <a:extLst>
                  <a:ext uri="{FF2B5EF4-FFF2-40B4-BE49-F238E27FC236}">
                    <a16:creationId xmlns:a16="http://schemas.microsoft.com/office/drawing/2014/main" id="{9786FB4C-9607-A5A6-72E1-E2CFACCA8F12}"/>
                  </a:ext>
                </a:extLst>
              </p:cNvPr>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91307" y="-2398965"/>
                <a:ext cx="647700" cy="647700"/>
              </a:xfrm>
              <a:prstGeom prst="rect">
                <a:avLst/>
              </a:prstGeom>
              <a:noFill/>
              <a:ln>
                <a:noFill/>
              </a:ln>
            </p:spPr>
          </p:pic>
        </p:grpSp>
        <p:sp>
          <p:nvSpPr>
            <p:cNvPr id="51" name="Text Box 2">
              <a:extLst>
                <a:ext uri="{FF2B5EF4-FFF2-40B4-BE49-F238E27FC236}">
                  <a16:creationId xmlns:a16="http://schemas.microsoft.com/office/drawing/2014/main" id="{805084EF-57AB-1537-46A4-BE907CE64C93}"/>
                </a:ext>
              </a:extLst>
            </p:cNvPr>
            <p:cNvSpPr txBox="1">
              <a:spLocks noChangeArrowheads="1"/>
            </p:cNvSpPr>
            <p:nvPr/>
          </p:nvSpPr>
          <p:spPr bwMode="auto">
            <a:xfrm>
              <a:off x="3679079" y="660432"/>
              <a:ext cx="4734905" cy="2973968"/>
            </a:xfrm>
            <a:prstGeom prst="rect">
              <a:avLst/>
            </a:prstGeom>
            <a:noFill/>
            <a:ln w="9525">
              <a:noFill/>
              <a:miter lim="800000"/>
              <a:headEnd/>
              <a:tailEnd/>
            </a:ln>
          </p:spPr>
          <p:txBody>
            <a:bodyPr rot="0" vert="horz" wrap="square" lIns="91440" tIns="45720" rIns="91440" bIns="45720" anchor="t" anchorCtr="0">
              <a:noAutofit/>
            </a:bodyPr>
            <a:lstStyle/>
            <a:p>
              <a:pPr algn="ctr">
                <a:lnSpc>
                  <a:spcPct val="106000"/>
                </a:lnSpc>
                <a:spcAft>
                  <a:spcPts val="600"/>
                </a:spcAft>
              </a:pPr>
              <a:r>
                <a:rPr lang="en-GB" sz="900" b="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Pre-School Children &amp; Air Quality</a:t>
              </a:r>
              <a:endParaRPr lang="en-GB"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228600" indent="-228600" algn="just">
                <a:lnSpc>
                  <a:spcPct val="106000"/>
                </a:lnSpc>
                <a:spcAft>
                  <a:spcPts val="600"/>
                </a:spcAft>
                <a:buFont typeface="Arial" panose="020B0604020202020204" pitchFamily="34" charset="0"/>
                <a:buChar char="•"/>
              </a:pPr>
              <a:r>
                <a:rPr lang="en-GB"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Indoor and outdoor air pollutants can act as triggers for respiratory symptoms in children.</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marL="228600" indent="-228600" algn="just">
                <a:lnSpc>
                  <a:spcPct val="106000"/>
                </a:lnSpc>
                <a:spcAft>
                  <a:spcPts val="600"/>
                </a:spcAft>
                <a:buFont typeface="Arial" panose="020B0604020202020204" pitchFamily="34" charset="0"/>
                <a:buChar char="•"/>
              </a:pPr>
              <a:r>
                <a:rPr lang="en-GB"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During a consultation HCP's should ask about potential sources of indoor and outdoor air pollution (such as patient smoking/parental smoking, open solid fuel fires, damp and mould, proximity of homes/school to busy roads etc.) </a:t>
              </a:r>
              <a:r>
                <a:rPr lang="en-GB" sz="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These should be clearly documented.</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marL="228600" indent="-228600" algn="just">
                <a:lnSpc>
                  <a:spcPct val="106000"/>
                </a:lnSpc>
                <a:spcAft>
                  <a:spcPts val="600"/>
                </a:spcAft>
                <a:buFont typeface="Arial" panose="020B0604020202020204" pitchFamily="34" charset="0"/>
                <a:buChar char="•"/>
              </a:pPr>
              <a:r>
                <a:rPr lang="en-GB"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Parental smoking and secondary exposure to tobacco smoke in children irritates the airways and make wheezing symptoms and episodes more likely.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marL="228600" indent="-228600" algn="just">
                <a:lnSpc>
                  <a:spcPct val="106000"/>
                </a:lnSpc>
                <a:spcAft>
                  <a:spcPts val="600"/>
                </a:spcAft>
                <a:buFont typeface="Arial" panose="020B0604020202020204" pitchFamily="34" charset="0"/>
                <a:buChar char="•"/>
              </a:pPr>
              <a:r>
                <a:rPr lang="en-GB"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Cigarette smoking exposure is also linked with an increased risk of children developing asthma during their lives.</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marL="228600" indent="-228600" algn="just">
                <a:lnSpc>
                  <a:spcPct val="106000"/>
                </a:lnSpc>
                <a:spcAft>
                  <a:spcPts val="600"/>
                </a:spcAft>
                <a:buFont typeface="Arial" panose="020B0604020202020204" pitchFamily="34" charset="0"/>
                <a:buChar char="•"/>
              </a:pPr>
              <a:r>
                <a:rPr lang="en-GB"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If the child's care givers smokes or vapes, give 'Very Brief Advice' and signpost to local stop smoking services.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marL="228600" indent="-228600" algn="just">
                <a:lnSpc>
                  <a:spcPct val="107000"/>
                </a:lnSpc>
                <a:spcAft>
                  <a:spcPts val="600"/>
                </a:spcAft>
                <a:buFont typeface="Arial" panose="020B0604020202020204" pitchFamily="34" charset="0"/>
                <a:buChar char="•"/>
              </a:pPr>
              <a:r>
                <a:rPr lang="en-GB"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Many stop smoking services use vaping as a tools</a:t>
              </a:r>
              <a:r>
                <a:rPr lang="en-GB" sz="800" dirty="0">
                  <a:latin typeface="Calibri" panose="020F0502020204030204" pitchFamily="34" charset="0"/>
                  <a:ea typeface="Calibri" panose="020F0502020204030204" pitchFamily="34" charset="0"/>
                  <a:cs typeface="Times New Roman" panose="02020603050405020304" pitchFamily="18" charset="0"/>
                </a:rPr>
                <a:t> </a:t>
              </a:r>
              <a:r>
                <a:rPr lang="en-GB"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 help people step down from smoking tobacco. Advise families that vaping can also act as an irritant on their child's airways, and they should avoid vaping around their child.</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p>
              <a:pPr marL="228600" indent="-228600" algn="just">
                <a:lnSpc>
                  <a:spcPct val="106000"/>
                </a:lnSpc>
                <a:spcAft>
                  <a:spcPts val="600"/>
                </a:spcAft>
                <a:buFont typeface="Arial" panose="020B0604020202020204" pitchFamily="34" charset="0"/>
                <a:buChar char="•"/>
              </a:pPr>
              <a:r>
                <a:rPr lang="en-GB"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If patient/family reports issues with damp and mould in their home</a:t>
              </a:r>
              <a:r>
                <a:rPr lang="en-GB" sz="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and requires </a:t>
              </a:r>
              <a:r>
                <a:rPr lang="en-GB" sz="800" dirty="0">
                  <a:effectLst/>
                  <a:latin typeface="Calibri" panose="020F0502020204030204" pitchFamily="34" charset="0"/>
                  <a:ea typeface="Calibri" panose="020F0502020204030204" pitchFamily="34" charset="0"/>
                  <a:cs typeface="Times New Roman" panose="02020603050405020304" pitchFamily="18" charset="0"/>
                </a:rPr>
                <a:t>further support, regarding housing, signpost to citizens advice.</a:t>
              </a:r>
            </a:p>
            <a:p>
              <a:pPr marL="228600" indent="-228600" algn="just">
                <a:lnSpc>
                  <a:spcPct val="106000"/>
                </a:lnSpc>
                <a:spcAft>
                  <a:spcPts val="600"/>
                </a:spcAft>
                <a:buFont typeface="Arial" panose="020B0604020202020204" pitchFamily="34" charset="0"/>
                <a:buChar char="•"/>
              </a:pPr>
              <a:r>
                <a:rPr lang="en-GB"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If any concerns raised regarding outdoor air pollution, signpost patients to the Defra pollution forecast.</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5" name="Picture 44">
              <a:extLst>
                <a:ext uri="{FF2B5EF4-FFF2-40B4-BE49-F238E27FC236}">
                  <a16:creationId xmlns:a16="http://schemas.microsoft.com/office/drawing/2014/main" id="{C1218E16-C14E-2449-1039-5A8CFA1CDCC5}"/>
                </a:ext>
              </a:extLst>
            </p:cNvPr>
            <p:cNvPicPr>
              <a:picLocks noChangeAspect="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8826991" y="2903812"/>
              <a:ext cx="647677" cy="647699"/>
            </a:xfrm>
            <a:prstGeom prst="rect">
              <a:avLst/>
            </a:prstGeom>
            <a:noFill/>
            <a:ln>
              <a:noFill/>
            </a:ln>
          </p:spPr>
        </p:pic>
      </p:grpSp>
      <p:grpSp>
        <p:nvGrpSpPr>
          <p:cNvPr id="175" name="Group 174">
            <a:extLst>
              <a:ext uri="{FF2B5EF4-FFF2-40B4-BE49-F238E27FC236}">
                <a16:creationId xmlns:a16="http://schemas.microsoft.com/office/drawing/2014/main" id="{42E5E6CC-8B30-EB0B-3FD4-E121DF7ECC75}"/>
              </a:ext>
            </a:extLst>
          </p:cNvPr>
          <p:cNvGrpSpPr/>
          <p:nvPr/>
        </p:nvGrpSpPr>
        <p:grpSpPr>
          <a:xfrm>
            <a:off x="3271852" y="464026"/>
            <a:ext cx="2771018" cy="3123361"/>
            <a:chOff x="3335560" y="451550"/>
            <a:chExt cx="2771018" cy="3123361"/>
          </a:xfrm>
        </p:grpSpPr>
        <p:sp>
          <p:nvSpPr>
            <p:cNvPr id="129" name="Rounded Rectangle 15">
              <a:extLst>
                <a:ext uri="{FF2B5EF4-FFF2-40B4-BE49-F238E27FC236}">
                  <a16:creationId xmlns:a16="http://schemas.microsoft.com/office/drawing/2014/main" id="{22129450-2B28-6134-9690-6A713A9DD306}"/>
                </a:ext>
              </a:extLst>
            </p:cNvPr>
            <p:cNvSpPr/>
            <p:nvPr/>
          </p:nvSpPr>
          <p:spPr>
            <a:xfrm>
              <a:off x="3335560" y="451550"/>
              <a:ext cx="2700000" cy="2968952"/>
            </a:xfrm>
            <a:prstGeom prst="roundRect">
              <a:avLst>
                <a:gd name="adj" fmla="val 3920"/>
              </a:avLst>
            </a:prstGeom>
            <a:solidFill>
              <a:schemeClr val="accent1">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0" name="TextBox 129">
              <a:extLst>
                <a:ext uri="{FF2B5EF4-FFF2-40B4-BE49-F238E27FC236}">
                  <a16:creationId xmlns:a16="http://schemas.microsoft.com/office/drawing/2014/main" id="{1173AD98-1AC3-EEF8-5A1B-1BACDB75BE09}"/>
                </a:ext>
              </a:extLst>
            </p:cNvPr>
            <p:cNvSpPr txBox="1"/>
            <p:nvPr/>
          </p:nvSpPr>
          <p:spPr>
            <a:xfrm>
              <a:off x="3367605" y="456558"/>
              <a:ext cx="2738973" cy="438582"/>
            </a:xfrm>
            <a:prstGeom prst="rect">
              <a:avLst/>
            </a:prstGeom>
            <a:noFill/>
          </p:spPr>
          <p:txBody>
            <a:bodyPr wrap="square" rtlCol="0">
              <a:spAutoFit/>
            </a:bodyPr>
            <a:lstStyle/>
            <a:p>
              <a:pPr algn="ctr"/>
              <a:r>
                <a:rPr lang="en-GB" sz="1050" b="1" dirty="0"/>
                <a:t>Principles of Good (suspected) Asthma Care</a:t>
              </a:r>
            </a:p>
            <a:p>
              <a:pPr algn="ctr"/>
              <a:r>
                <a:rPr lang="en-GB" sz="600" b="1" dirty="0"/>
                <a:t>Check that all principles are being followed when considering stepping up asthma treatment</a:t>
              </a:r>
            </a:p>
          </p:txBody>
        </p:sp>
        <p:sp>
          <p:nvSpPr>
            <p:cNvPr id="131" name="TextBox 130">
              <a:extLst>
                <a:ext uri="{FF2B5EF4-FFF2-40B4-BE49-F238E27FC236}">
                  <a16:creationId xmlns:a16="http://schemas.microsoft.com/office/drawing/2014/main" id="{DA214BEC-8CDC-0AD8-6929-30DDFE641E8B}"/>
                </a:ext>
              </a:extLst>
            </p:cNvPr>
            <p:cNvSpPr txBox="1"/>
            <p:nvPr/>
          </p:nvSpPr>
          <p:spPr>
            <a:xfrm>
              <a:off x="3347149" y="897255"/>
              <a:ext cx="2676823" cy="2677656"/>
            </a:xfrm>
            <a:prstGeom prst="rect">
              <a:avLst/>
            </a:prstGeom>
            <a:noFill/>
          </p:spPr>
          <p:txBody>
            <a:bodyPr wrap="square" numCol="1" rtlCol="0">
              <a:spAutoFit/>
            </a:bodyPr>
            <a:lstStyle/>
            <a:p>
              <a:pPr marL="228600" indent="-228600" algn="just">
                <a:buAutoNum type="arabicPeriod"/>
              </a:pPr>
              <a:r>
                <a:rPr lang="en-GB" sz="800" dirty="0"/>
                <a:t>Inhaler technique should be taught  and reviewed during every asthma consultation. Inhaler technique videos are available at: </a:t>
              </a:r>
              <a:r>
                <a:rPr lang="en-GB" sz="800" dirty="0">
                  <a:hlinkClick r:id="rId19"/>
                </a:rPr>
                <a:t>How to use your inhaler | Asthma UK</a:t>
              </a:r>
              <a:r>
                <a:rPr lang="en-GB" sz="800" dirty="0"/>
                <a:t>. </a:t>
              </a:r>
            </a:p>
            <a:p>
              <a:pPr marL="228600" indent="-228600" algn="just">
                <a:buAutoNum type="arabicPeriod"/>
              </a:pPr>
              <a:r>
                <a:rPr lang="en-GB" sz="800" dirty="0"/>
                <a:t>Adherence with preventer therapy is often low and should be assessed and addressed during every consultation. </a:t>
              </a:r>
            </a:p>
            <a:p>
              <a:pPr marL="228600" indent="-228600" algn="just">
                <a:buAutoNum type="arabicPeriod"/>
              </a:pPr>
              <a:r>
                <a:rPr lang="en-GB" sz="800" dirty="0"/>
                <a:t>If prescribing a </a:t>
              </a:r>
              <a:r>
                <a:rPr lang="en-GB" sz="800" dirty="0" err="1"/>
                <a:t>pMDI</a:t>
              </a:r>
              <a:r>
                <a:rPr lang="en-GB" sz="800" dirty="0"/>
                <a:t> inhaler, an appropriate spacer should be prescribed and instructions about its use and maintenance provided.</a:t>
              </a:r>
            </a:p>
            <a:p>
              <a:pPr marL="228600" indent="-228600" algn="just">
                <a:buFontTx/>
                <a:buAutoNum type="arabicPeriod"/>
              </a:pPr>
              <a:r>
                <a:rPr lang="en-GB" sz="800" dirty="0"/>
                <a:t>All patients should be given a personalised asthma action plan which should be updated following any treatment change. </a:t>
              </a:r>
            </a:p>
            <a:p>
              <a:pPr marL="228600" indent="-228600" algn="just">
                <a:buFontTx/>
                <a:buAutoNum type="arabicPeriod"/>
              </a:pPr>
              <a:r>
                <a:rPr lang="en-GB" sz="800" dirty="0"/>
                <a:t>Appropriate life-style and self-management advice should be discussed during each asthma consultation (e.g. trigger avoidance, smoking cessation, physical activity, weight management etc.)</a:t>
              </a:r>
            </a:p>
            <a:p>
              <a:pPr marL="228600" indent="-228600" algn="just">
                <a:buFontTx/>
                <a:buAutoNum type="arabicPeriod"/>
              </a:pPr>
              <a:r>
                <a:rPr lang="en-GB" sz="800" dirty="0"/>
                <a:t>Review of symptoms and control should happen regularly and  diagnostic testing for asthma arranged once child is old enough to perform objective testing. </a:t>
              </a:r>
            </a:p>
            <a:p>
              <a:pPr marL="228600" indent="-228600" algn="just">
                <a:buFontTx/>
                <a:buAutoNum type="arabicPeriod"/>
              </a:pPr>
              <a:endParaRPr lang="en-GB" sz="800" dirty="0"/>
            </a:p>
          </p:txBody>
        </p:sp>
      </p:grpSp>
      <p:grpSp>
        <p:nvGrpSpPr>
          <p:cNvPr id="176" name="Group 175">
            <a:extLst>
              <a:ext uri="{FF2B5EF4-FFF2-40B4-BE49-F238E27FC236}">
                <a16:creationId xmlns:a16="http://schemas.microsoft.com/office/drawing/2014/main" id="{C329CE9E-94C4-2F0D-F7CD-ADC2E21B63EF}"/>
              </a:ext>
            </a:extLst>
          </p:cNvPr>
          <p:cNvGrpSpPr/>
          <p:nvPr/>
        </p:nvGrpSpPr>
        <p:grpSpPr>
          <a:xfrm>
            <a:off x="6016194" y="452638"/>
            <a:ext cx="3816000" cy="2970397"/>
            <a:chOff x="366513" y="228600"/>
            <a:chExt cx="3816000" cy="2970397"/>
          </a:xfrm>
        </p:grpSpPr>
        <p:grpSp>
          <p:nvGrpSpPr>
            <p:cNvPr id="177" name="Group 176">
              <a:extLst>
                <a:ext uri="{FF2B5EF4-FFF2-40B4-BE49-F238E27FC236}">
                  <a16:creationId xmlns:a16="http://schemas.microsoft.com/office/drawing/2014/main" id="{3FB5BA28-0012-681B-528B-62B4665B7223}"/>
                </a:ext>
              </a:extLst>
            </p:cNvPr>
            <p:cNvGrpSpPr/>
            <p:nvPr/>
          </p:nvGrpSpPr>
          <p:grpSpPr>
            <a:xfrm>
              <a:off x="366513" y="228600"/>
              <a:ext cx="3816000" cy="2970397"/>
              <a:chOff x="168106" y="141103"/>
              <a:chExt cx="3816000" cy="2970397"/>
            </a:xfrm>
          </p:grpSpPr>
          <p:sp>
            <p:nvSpPr>
              <p:cNvPr id="179" name="Text Box 211">
                <a:extLst>
                  <a:ext uri="{FF2B5EF4-FFF2-40B4-BE49-F238E27FC236}">
                    <a16:creationId xmlns:a16="http://schemas.microsoft.com/office/drawing/2014/main" id="{533465FF-0F8E-7C31-47E7-C2605ED5A8D7}"/>
                  </a:ext>
                </a:extLst>
              </p:cNvPr>
              <p:cNvSpPr txBox="1">
                <a:spLocks noChangeArrowheads="1"/>
              </p:cNvSpPr>
              <p:nvPr/>
            </p:nvSpPr>
            <p:spPr bwMode="auto">
              <a:xfrm>
                <a:off x="790960" y="1660091"/>
                <a:ext cx="324000" cy="14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nvGrpSpPr>
              <p:cNvPr id="180" name="Group 179">
                <a:extLst>
                  <a:ext uri="{FF2B5EF4-FFF2-40B4-BE49-F238E27FC236}">
                    <a16:creationId xmlns:a16="http://schemas.microsoft.com/office/drawing/2014/main" id="{97269E88-1B5B-683B-B7ED-F44D2E869A2C}"/>
                  </a:ext>
                </a:extLst>
              </p:cNvPr>
              <p:cNvGrpSpPr/>
              <p:nvPr/>
            </p:nvGrpSpPr>
            <p:grpSpPr>
              <a:xfrm>
                <a:off x="168106" y="141103"/>
                <a:ext cx="3816000" cy="2970397"/>
                <a:chOff x="168106" y="141103"/>
                <a:chExt cx="3816000" cy="2970397"/>
              </a:xfrm>
            </p:grpSpPr>
            <p:sp>
              <p:nvSpPr>
                <p:cNvPr id="181" name="Text Box 2">
                  <a:extLst>
                    <a:ext uri="{FF2B5EF4-FFF2-40B4-BE49-F238E27FC236}">
                      <a16:creationId xmlns:a16="http://schemas.microsoft.com/office/drawing/2014/main" id="{82681520-7181-C343-A558-6A0326C90967}"/>
                    </a:ext>
                  </a:extLst>
                </p:cNvPr>
                <p:cNvSpPr txBox="1">
                  <a:spLocks noChangeArrowheads="1"/>
                </p:cNvSpPr>
                <p:nvPr/>
              </p:nvSpPr>
              <p:spPr bwMode="auto">
                <a:xfrm>
                  <a:off x="1014863" y="141103"/>
                  <a:ext cx="2122487"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1"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Coding Tips in 2–5-year-olds</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182" name="Rectangle: Rounded Corners 127">
                  <a:extLst>
                    <a:ext uri="{FF2B5EF4-FFF2-40B4-BE49-F238E27FC236}">
                      <a16:creationId xmlns:a16="http://schemas.microsoft.com/office/drawing/2014/main" id="{8FC33249-0843-2D4A-4330-C60E2FDEE07A}"/>
                    </a:ext>
                  </a:extLst>
                </p:cNvPr>
                <p:cNvSpPr>
                  <a:spLocks noChangeArrowheads="1"/>
                </p:cNvSpPr>
                <p:nvPr/>
              </p:nvSpPr>
              <p:spPr bwMode="auto">
                <a:xfrm>
                  <a:off x="691012" y="373105"/>
                  <a:ext cx="2770188" cy="238125"/>
                </a:xfrm>
                <a:prstGeom prst="roundRect">
                  <a:avLst>
                    <a:gd name="adj" fmla="val 16667"/>
                  </a:avLst>
                </a:prstGeom>
                <a:gradFill rotWithShape="1">
                  <a:gsLst>
                    <a:gs pos="0">
                      <a:srgbClr val="A8B7DF"/>
                    </a:gs>
                    <a:gs pos="50000">
                      <a:srgbClr val="9AABD9"/>
                    </a:gs>
                    <a:gs pos="100000">
                      <a:srgbClr val="879ED7"/>
                    </a:gs>
                  </a:gsLst>
                  <a:lin ang="5400000"/>
                </a:gradFill>
                <a:ln w="6350">
                  <a:solidFill>
                    <a:srgbClr val="4472C4"/>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Does the child have episodic </a:t>
                  </a:r>
                  <a:r>
                    <a:rPr kumimoji="0" lang="en-US" altLang="en-US" sz="800" b="0" i="0" u="sng"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wheeze only</a:t>
                  </a:r>
                  <a:r>
                    <a:rPr kumimoji="0" lang="en-US" altLang="en-US" sz="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with viral illness?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3" name="Rectangle: Rounded Corners 193">
                  <a:extLst>
                    <a:ext uri="{FF2B5EF4-FFF2-40B4-BE49-F238E27FC236}">
                      <a16:creationId xmlns:a16="http://schemas.microsoft.com/office/drawing/2014/main" id="{79EEEB5A-A6A9-4F4D-C250-8E64EE4D1707}"/>
                    </a:ext>
                  </a:extLst>
                </p:cNvPr>
                <p:cNvSpPr>
                  <a:spLocks noChangeArrowheads="1"/>
                </p:cNvSpPr>
                <p:nvPr/>
              </p:nvSpPr>
              <p:spPr bwMode="auto">
                <a:xfrm>
                  <a:off x="276863" y="752730"/>
                  <a:ext cx="1620948" cy="396000"/>
                </a:xfrm>
                <a:prstGeom prst="roundRect">
                  <a:avLst>
                    <a:gd name="adj" fmla="val 16667"/>
                  </a:avLst>
                </a:prstGeom>
                <a:gradFill rotWithShape="1">
                  <a:gsLst>
                    <a:gs pos="0">
                      <a:srgbClr val="FFDD9C"/>
                    </a:gs>
                    <a:gs pos="50000">
                      <a:srgbClr val="FFD78E"/>
                    </a:gs>
                    <a:gs pos="100000">
                      <a:srgbClr val="FFD479"/>
                    </a:gs>
                  </a:gsLst>
                  <a:lin ang="5400000"/>
                </a:gradFill>
                <a:ln w="6350">
                  <a:solidFill>
                    <a:srgbClr val="FFC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Code: VIRAL WHEEZE</a:t>
                  </a:r>
                  <a:endParaRPr kumimoji="0" lang="en-US" altLang="en-US"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CTV3 Code</a:t>
                  </a:r>
                  <a:r>
                    <a:rPr kumimoji="0" lang="en-US" altLang="en-US" sz="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XaMe7</a:t>
                  </a:r>
                  <a:endParaRPr kumimoji="0" lang="en-US" altLang="en-US"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SNOMED -</a:t>
                  </a:r>
                  <a:r>
                    <a:rPr kumimoji="0" lang="en-US" altLang="en-US" sz="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276191000000107</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5" name="Rectangle: Rounded Corners 200">
                  <a:extLst>
                    <a:ext uri="{FF2B5EF4-FFF2-40B4-BE49-F238E27FC236}">
                      <a16:creationId xmlns:a16="http://schemas.microsoft.com/office/drawing/2014/main" id="{8E55E8E0-254A-0B33-DFB5-C1B2E755C5AB}"/>
                    </a:ext>
                  </a:extLst>
                </p:cNvPr>
                <p:cNvSpPr>
                  <a:spLocks noChangeArrowheads="1"/>
                </p:cNvSpPr>
                <p:nvPr/>
              </p:nvSpPr>
              <p:spPr bwMode="auto">
                <a:xfrm>
                  <a:off x="2369821" y="752730"/>
                  <a:ext cx="1476000" cy="396000"/>
                </a:xfrm>
                <a:prstGeom prst="roundRect">
                  <a:avLst>
                    <a:gd name="adj" fmla="val 16667"/>
                  </a:avLst>
                </a:prstGeom>
                <a:gradFill rotWithShape="1">
                  <a:gsLst>
                    <a:gs pos="0">
                      <a:srgbClr val="A8B7DF"/>
                    </a:gs>
                    <a:gs pos="50000">
                      <a:srgbClr val="9AABD9"/>
                    </a:gs>
                    <a:gs pos="100000">
                      <a:srgbClr val="879ED7"/>
                    </a:gs>
                  </a:gsLst>
                  <a:lin ang="5400000"/>
                </a:gradFill>
                <a:ln w="6350">
                  <a:solidFill>
                    <a:srgbClr val="4472C4"/>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Does the Child have red flags for Suspected Asthma?</a:t>
                  </a:r>
                  <a:endParaRPr kumimoji="0" lang="en-US" altLang="en-US"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*See Table 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6" name="Rectangle: Rounded Corners 205">
                  <a:extLst>
                    <a:ext uri="{FF2B5EF4-FFF2-40B4-BE49-F238E27FC236}">
                      <a16:creationId xmlns:a16="http://schemas.microsoft.com/office/drawing/2014/main" id="{6593B00E-AAA6-F53F-5094-158037A51DA5}"/>
                    </a:ext>
                  </a:extLst>
                </p:cNvPr>
                <p:cNvSpPr>
                  <a:spLocks noChangeArrowheads="1"/>
                </p:cNvSpPr>
                <p:nvPr/>
              </p:nvSpPr>
              <p:spPr bwMode="auto">
                <a:xfrm>
                  <a:off x="3072415" y="1519530"/>
                  <a:ext cx="756000" cy="360000"/>
                </a:xfrm>
                <a:prstGeom prst="roundRect">
                  <a:avLst>
                    <a:gd name="adj" fmla="val 16667"/>
                  </a:avLst>
                </a:prstGeom>
                <a:gradFill rotWithShape="1">
                  <a:gsLst>
                    <a:gs pos="0">
                      <a:srgbClr val="FFDD9C"/>
                    </a:gs>
                    <a:gs pos="50000">
                      <a:srgbClr val="FFD78E"/>
                    </a:gs>
                    <a:gs pos="100000">
                      <a:srgbClr val="FFD479"/>
                    </a:gs>
                  </a:gsLst>
                  <a:lin ang="5400000"/>
                </a:gradFill>
                <a:ln w="6350">
                  <a:solidFill>
                    <a:srgbClr val="FFC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Consider Alternative diagnosis.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7" name="Rectangle: Rounded Corners 209">
                  <a:extLst>
                    <a:ext uri="{FF2B5EF4-FFF2-40B4-BE49-F238E27FC236}">
                      <a16:creationId xmlns:a16="http://schemas.microsoft.com/office/drawing/2014/main" id="{6AF1EDD2-C3E8-BB87-B005-C5613B7C4106}"/>
                    </a:ext>
                  </a:extLst>
                </p:cNvPr>
                <p:cNvSpPr>
                  <a:spLocks noChangeArrowheads="1"/>
                </p:cNvSpPr>
                <p:nvPr/>
              </p:nvSpPr>
              <p:spPr bwMode="auto">
                <a:xfrm>
                  <a:off x="2892721" y="2088614"/>
                  <a:ext cx="1008000" cy="936000"/>
                </a:xfrm>
                <a:prstGeom prst="roundRect">
                  <a:avLst>
                    <a:gd name="adj" fmla="val 16667"/>
                  </a:avLst>
                </a:prstGeom>
                <a:gradFill rotWithShape="1">
                  <a:gsLst>
                    <a:gs pos="0">
                      <a:srgbClr val="D2D2D2"/>
                    </a:gs>
                    <a:gs pos="50000">
                      <a:srgbClr val="C8C8C8"/>
                    </a:gs>
                    <a:gs pos="100000">
                      <a:srgbClr val="C0C0C0"/>
                    </a:gs>
                  </a:gsLst>
                  <a:lin ang="5400000"/>
                </a:gradFill>
                <a:ln w="6350">
                  <a:solidFill>
                    <a:srgbClr val="A5A5A5"/>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Consider Referral for specialist opinion if:</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Symptoms persist</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are uncontrolled</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There is diagnostic uncertainty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8" name="Text Box 211">
                  <a:extLst>
                    <a:ext uri="{FF2B5EF4-FFF2-40B4-BE49-F238E27FC236}">
                      <a16:creationId xmlns:a16="http://schemas.microsoft.com/office/drawing/2014/main" id="{0EBFAB23-069D-7E58-9F4F-C17A8DE3D50C}"/>
                    </a:ext>
                  </a:extLst>
                </p:cNvPr>
                <p:cNvSpPr txBox="1">
                  <a:spLocks noChangeArrowheads="1"/>
                </p:cNvSpPr>
                <p:nvPr/>
              </p:nvSpPr>
              <p:spPr bwMode="auto">
                <a:xfrm>
                  <a:off x="1383072" y="656395"/>
                  <a:ext cx="324000" cy="14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9" name="Rectangle: Rounded Corners 212">
                  <a:extLst>
                    <a:ext uri="{FF2B5EF4-FFF2-40B4-BE49-F238E27FC236}">
                      <a16:creationId xmlns:a16="http://schemas.microsoft.com/office/drawing/2014/main" id="{0CD3C475-4D8E-FB08-53E6-A7C6F5430457}"/>
                    </a:ext>
                  </a:extLst>
                </p:cNvPr>
                <p:cNvSpPr>
                  <a:spLocks noChangeArrowheads="1"/>
                </p:cNvSpPr>
                <p:nvPr/>
              </p:nvSpPr>
              <p:spPr bwMode="auto">
                <a:xfrm>
                  <a:off x="276863" y="1234622"/>
                  <a:ext cx="1116000" cy="360000"/>
                </a:xfrm>
                <a:prstGeom prst="roundRect">
                  <a:avLst>
                    <a:gd name="adj" fmla="val 16667"/>
                  </a:avLst>
                </a:prstGeom>
                <a:gradFill rotWithShape="1">
                  <a:gsLst>
                    <a:gs pos="0">
                      <a:srgbClr val="A8B7DF"/>
                    </a:gs>
                    <a:gs pos="50000">
                      <a:srgbClr val="9AABD9"/>
                    </a:gs>
                    <a:gs pos="100000">
                      <a:srgbClr val="879ED7"/>
                    </a:gs>
                  </a:gsLst>
                  <a:lin ang="5400000"/>
                </a:gradFill>
                <a:ln w="6350">
                  <a:solidFill>
                    <a:srgbClr val="4472C4"/>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Are you going to give a trial of treatment?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0" name="Rectangle: Rounded Corners 216">
                  <a:extLst>
                    <a:ext uri="{FF2B5EF4-FFF2-40B4-BE49-F238E27FC236}">
                      <a16:creationId xmlns:a16="http://schemas.microsoft.com/office/drawing/2014/main" id="{73312AD1-06D3-13A9-38C2-3C79D107A4EA}"/>
                    </a:ext>
                  </a:extLst>
                </p:cNvPr>
                <p:cNvSpPr>
                  <a:spLocks noChangeArrowheads="1"/>
                </p:cNvSpPr>
                <p:nvPr/>
              </p:nvSpPr>
              <p:spPr bwMode="auto">
                <a:xfrm>
                  <a:off x="276863" y="1759061"/>
                  <a:ext cx="1476000" cy="396000"/>
                </a:xfrm>
                <a:prstGeom prst="roundRect">
                  <a:avLst>
                    <a:gd name="adj" fmla="val 16667"/>
                  </a:avLst>
                </a:prstGeom>
                <a:gradFill rotWithShape="1">
                  <a:gsLst>
                    <a:gs pos="0">
                      <a:srgbClr val="FFDD9C"/>
                    </a:gs>
                    <a:gs pos="50000">
                      <a:srgbClr val="FFD78E"/>
                    </a:gs>
                    <a:gs pos="100000">
                      <a:srgbClr val="FFD479"/>
                    </a:gs>
                  </a:gsLst>
                  <a:lin ang="5400000"/>
                </a:gradFill>
                <a:ln w="6350">
                  <a:solidFill>
                    <a:srgbClr val="FFC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Code: SUSPECTED ASTHMA</a:t>
                  </a:r>
                  <a:endParaRPr kumimoji="0" lang="en-US" altLang="en-US"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CTV3 Code</a:t>
                  </a:r>
                  <a:r>
                    <a:rPr kumimoji="0" lang="en-US" altLang="en-US" sz="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kumimoji="0" lang="en-US" altLang="en-US" sz="800" b="1"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XalnC</a:t>
                  </a:r>
                  <a:endParaRPr kumimoji="0" lang="en-US" altLang="en-US"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SNOMED</a:t>
                  </a:r>
                  <a:r>
                    <a:rPr kumimoji="0" lang="en-US" altLang="en-US" sz="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- 394967008</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1" name="Rectangle: Rounded Corners 221">
                  <a:extLst>
                    <a:ext uri="{FF2B5EF4-FFF2-40B4-BE49-F238E27FC236}">
                      <a16:creationId xmlns:a16="http://schemas.microsoft.com/office/drawing/2014/main" id="{42BD2513-0A4A-A54F-5A44-36E3A1D874F0}"/>
                    </a:ext>
                  </a:extLst>
                </p:cNvPr>
                <p:cNvSpPr>
                  <a:spLocks noChangeArrowheads="1"/>
                </p:cNvSpPr>
                <p:nvPr/>
              </p:nvSpPr>
              <p:spPr bwMode="auto">
                <a:xfrm>
                  <a:off x="276863" y="2296561"/>
                  <a:ext cx="1116000" cy="396000"/>
                </a:xfrm>
                <a:prstGeom prst="roundRect">
                  <a:avLst>
                    <a:gd name="adj" fmla="val 16667"/>
                  </a:avLst>
                </a:prstGeom>
                <a:gradFill rotWithShape="1">
                  <a:gsLst>
                    <a:gs pos="0">
                      <a:srgbClr val="A8B7DF"/>
                    </a:gs>
                    <a:gs pos="50000">
                      <a:srgbClr val="9AABD9"/>
                    </a:gs>
                    <a:gs pos="100000">
                      <a:srgbClr val="879ED7"/>
                    </a:gs>
                  </a:gsLst>
                  <a:lin ang="5400000"/>
                </a:gradFill>
                <a:ln w="6350">
                  <a:solidFill>
                    <a:srgbClr val="4472C4"/>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Did the trial of treatment improve their symptoms?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2" name="Rectangle: Rounded Corners 225">
                  <a:extLst>
                    <a:ext uri="{FF2B5EF4-FFF2-40B4-BE49-F238E27FC236}">
                      <a16:creationId xmlns:a16="http://schemas.microsoft.com/office/drawing/2014/main" id="{74606010-46D5-0919-982E-B46FC9AB3265}"/>
                    </a:ext>
                  </a:extLst>
                </p:cNvPr>
                <p:cNvSpPr>
                  <a:spLocks noChangeArrowheads="1"/>
                </p:cNvSpPr>
                <p:nvPr/>
              </p:nvSpPr>
              <p:spPr bwMode="auto">
                <a:xfrm>
                  <a:off x="1902999" y="2088614"/>
                  <a:ext cx="936000" cy="936000"/>
                </a:xfrm>
                <a:prstGeom prst="roundRect">
                  <a:avLst>
                    <a:gd name="adj" fmla="val 16667"/>
                  </a:avLst>
                </a:prstGeom>
                <a:gradFill rotWithShape="1">
                  <a:gsLst>
                    <a:gs pos="0">
                      <a:srgbClr val="FFDD9C"/>
                    </a:gs>
                    <a:gs pos="50000">
                      <a:srgbClr val="FFD78E"/>
                    </a:gs>
                    <a:gs pos="100000">
                      <a:srgbClr val="FFD479"/>
                    </a:gs>
                  </a:gsLst>
                  <a:lin ang="5400000"/>
                </a:gradFill>
                <a:ln w="6350">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Code: SUSPECTED ASTHMA</a:t>
                  </a:r>
                  <a:endParaRPr kumimoji="0" lang="en-US" altLang="en-US"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And</a:t>
                  </a:r>
                  <a:r>
                    <a:rPr kumimoji="0" lang="en-US" altLang="en-US" sz="7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review child at least annually and review diagnosis regularly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3" name="Text Box 227">
                  <a:extLst>
                    <a:ext uri="{FF2B5EF4-FFF2-40B4-BE49-F238E27FC236}">
                      <a16:creationId xmlns:a16="http://schemas.microsoft.com/office/drawing/2014/main" id="{781D712B-5A45-D264-2479-9CE16DC7DAD7}"/>
                    </a:ext>
                  </a:extLst>
                </p:cNvPr>
                <p:cNvSpPr txBox="1">
                  <a:spLocks noChangeArrowheads="1"/>
                </p:cNvSpPr>
                <p:nvPr/>
              </p:nvSpPr>
              <p:spPr bwMode="auto">
                <a:xfrm>
                  <a:off x="2591963" y="662440"/>
                  <a:ext cx="288000" cy="14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4" name="Rectangle 193">
                  <a:extLst>
                    <a:ext uri="{FF2B5EF4-FFF2-40B4-BE49-F238E27FC236}">
                      <a16:creationId xmlns:a16="http://schemas.microsoft.com/office/drawing/2014/main" id="{0C1884A8-D4DA-22EF-E7BE-0C4A705003A0}"/>
                    </a:ext>
                  </a:extLst>
                </p:cNvPr>
                <p:cNvSpPr/>
                <p:nvPr/>
              </p:nvSpPr>
              <p:spPr>
                <a:xfrm>
                  <a:off x="168106" y="141500"/>
                  <a:ext cx="3816000" cy="2970000"/>
                </a:xfrm>
                <a:prstGeom prst="rect">
                  <a:avLst/>
                </a:prstGeom>
                <a:noFill/>
                <a:ln w="38100" cap="flat" cmpd="sng" algn="ctr">
                  <a:solidFill>
                    <a:srgbClr val="273677"/>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a:t>
                  </a:r>
                </a:p>
              </p:txBody>
            </p:sp>
            <p:cxnSp>
              <p:nvCxnSpPr>
                <p:cNvPr id="195" name="Connector: Elbow 194">
                  <a:extLst>
                    <a:ext uri="{FF2B5EF4-FFF2-40B4-BE49-F238E27FC236}">
                      <a16:creationId xmlns:a16="http://schemas.microsoft.com/office/drawing/2014/main" id="{01AC2841-5414-6683-04FE-38D6AAC2B5B2}"/>
                    </a:ext>
                  </a:extLst>
                </p:cNvPr>
                <p:cNvCxnSpPr>
                  <a:stCxn id="182" idx="2"/>
                  <a:endCxn id="183" idx="0"/>
                </p:cNvCxnSpPr>
                <p:nvPr/>
              </p:nvCxnSpPr>
              <p:spPr>
                <a:xfrm rot="5400000">
                  <a:off x="1510972" y="187596"/>
                  <a:ext cx="141500" cy="988769"/>
                </a:xfrm>
                <a:prstGeom prst="bentConnector3">
                  <a:avLst>
                    <a:gd name="adj1" fmla="val 37806"/>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6" name="Connector: Elbow 195">
                  <a:extLst>
                    <a:ext uri="{FF2B5EF4-FFF2-40B4-BE49-F238E27FC236}">
                      <a16:creationId xmlns:a16="http://schemas.microsoft.com/office/drawing/2014/main" id="{6DC3FF37-446F-0D14-D106-0BADA423CE4A}"/>
                    </a:ext>
                  </a:extLst>
                </p:cNvPr>
                <p:cNvCxnSpPr>
                  <a:stCxn id="182" idx="2"/>
                  <a:endCxn id="185" idx="0"/>
                </p:cNvCxnSpPr>
                <p:nvPr/>
              </p:nvCxnSpPr>
              <p:spPr>
                <a:xfrm rot="16200000" flipH="1">
                  <a:off x="2521213" y="166122"/>
                  <a:ext cx="141500" cy="1031715"/>
                </a:xfrm>
                <a:prstGeom prst="bentConnector3">
                  <a:avLst>
                    <a:gd name="adj1" fmla="val 37806"/>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7" name="Connector: Elbow 196">
                  <a:extLst>
                    <a:ext uri="{FF2B5EF4-FFF2-40B4-BE49-F238E27FC236}">
                      <a16:creationId xmlns:a16="http://schemas.microsoft.com/office/drawing/2014/main" id="{4A23E77D-C425-62F0-07E3-13F89A65C696}"/>
                    </a:ext>
                  </a:extLst>
                </p:cNvPr>
                <p:cNvCxnSpPr>
                  <a:stCxn id="185" idx="2"/>
                  <a:endCxn id="189" idx="3"/>
                </p:cNvCxnSpPr>
                <p:nvPr/>
              </p:nvCxnSpPr>
              <p:spPr>
                <a:xfrm rot="5400000">
                  <a:off x="2117396" y="424197"/>
                  <a:ext cx="265892" cy="171495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98" name="Text Box 211">
                  <a:extLst>
                    <a:ext uri="{FF2B5EF4-FFF2-40B4-BE49-F238E27FC236}">
                      <a16:creationId xmlns:a16="http://schemas.microsoft.com/office/drawing/2014/main" id="{DECFDF4D-CBA5-6EC5-FCAD-F4BFBB2D7771}"/>
                    </a:ext>
                  </a:extLst>
                </p:cNvPr>
                <p:cNvSpPr txBox="1">
                  <a:spLocks noChangeArrowheads="1"/>
                </p:cNvSpPr>
                <p:nvPr/>
              </p:nvSpPr>
              <p:spPr bwMode="auto">
                <a:xfrm>
                  <a:off x="1458242" y="1409180"/>
                  <a:ext cx="324000" cy="14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9" name="Text Box 227">
                  <a:extLst>
                    <a:ext uri="{FF2B5EF4-FFF2-40B4-BE49-F238E27FC236}">
                      <a16:creationId xmlns:a16="http://schemas.microsoft.com/office/drawing/2014/main" id="{E2EE508C-B7B5-B968-4DDB-96456AD9B60C}"/>
                    </a:ext>
                  </a:extLst>
                </p:cNvPr>
                <p:cNvSpPr txBox="1">
                  <a:spLocks noChangeArrowheads="1"/>
                </p:cNvSpPr>
                <p:nvPr/>
              </p:nvSpPr>
              <p:spPr bwMode="auto">
                <a:xfrm>
                  <a:off x="3173200" y="1409180"/>
                  <a:ext cx="288000" cy="14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200" name="Straight Arrow Connector 199">
                  <a:extLst>
                    <a:ext uri="{FF2B5EF4-FFF2-40B4-BE49-F238E27FC236}">
                      <a16:creationId xmlns:a16="http://schemas.microsoft.com/office/drawing/2014/main" id="{A119FAFE-C15F-37D8-1653-AD0D399150E2}"/>
                    </a:ext>
                  </a:extLst>
                </p:cNvPr>
                <p:cNvCxnSpPr/>
                <p:nvPr/>
              </p:nvCxnSpPr>
              <p:spPr>
                <a:xfrm>
                  <a:off x="1392863" y="1553180"/>
                  <a:ext cx="16795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1" name="Text Box 227">
                  <a:extLst>
                    <a:ext uri="{FF2B5EF4-FFF2-40B4-BE49-F238E27FC236}">
                      <a16:creationId xmlns:a16="http://schemas.microsoft.com/office/drawing/2014/main" id="{D4E394E0-1C22-AB74-34C4-B2FDD92E68FF}"/>
                    </a:ext>
                  </a:extLst>
                </p:cNvPr>
                <p:cNvSpPr txBox="1">
                  <a:spLocks noChangeArrowheads="1"/>
                </p:cNvSpPr>
                <p:nvPr/>
              </p:nvSpPr>
              <p:spPr bwMode="auto">
                <a:xfrm>
                  <a:off x="2583443" y="1544806"/>
                  <a:ext cx="288000" cy="14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203" name="Connector: Elbow 202">
                  <a:extLst>
                    <a:ext uri="{FF2B5EF4-FFF2-40B4-BE49-F238E27FC236}">
                      <a16:creationId xmlns:a16="http://schemas.microsoft.com/office/drawing/2014/main" id="{997F98A4-3196-3CC1-52FC-24A39CF803F1}"/>
                    </a:ext>
                  </a:extLst>
                </p:cNvPr>
                <p:cNvCxnSpPr>
                  <a:stCxn id="190" idx="2"/>
                  <a:endCxn id="191" idx="0"/>
                </p:cNvCxnSpPr>
                <p:nvPr/>
              </p:nvCxnSpPr>
              <p:spPr>
                <a:xfrm rot="5400000">
                  <a:off x="854113" y="2135811"/>
                  <a:ext cx="141500" cy="180000"/>
                </a:xfrm>
                <a:prstGeom prst="bentConnector3">
                  <a:avLst>
                    <a:gd name="adj1" fmla="val 25615"/>
                  </a:avLst>
                </a:prstGeom>
                <a:ln>
                  <a:tailEnd type="triangle"/>
                </a:ln>
              </p:spPr>
              <p:style>
                <a:lnRef idx="1">
                  <a:schemeClr val="accent1"/>
                </a:lnRef>
                <a:fillRef idx="0">
                  <a:schemeClr val="accent1"/>
                </a:fillRef>
                <a:effectRef idx="0">
                  <a:schemeClr val="accent1"/>
                </a:effectRef>
                <a:fontRef idx="minor">
                  <a:schemeClr val="tx1"/>
                </a:fontRef>
              </p:style>
            </p:cxnSp>
            <p:sp>
              <p:nvSpPr>
                <p:cNvPr id="204" name="Text Box 211">
                  <a:extLst>
                    <a:ext uri="{FF2B5EF4-FFF2-40B4-BE49-F238E27FC236}">
                      <a16:creationId xmlns:a16="http://schemas.microsoft.com/office/drawing/2014/main" id="{D8BD1DE8-AC4D-386C-207D-113254F6D95B}"/>
                    </a:ext>
                  </a:extLst>
                </p:cNvPr>
                <p:cNvSpPr txBox="1">
                  <a:spLocks noChangeArrowheads="1"/>
                </p:cNvSpPr>
                <p:nvPr/>
              </p:nvSpPr>
              <p:spPr bwMode="auto">
                <a:xfrm>
                  <a:off x="1590863" y="2554778"/>
                  <a:ext cx="324000" cy="14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205" name="Connector: Elbow 204">
                  <a:extLst>
                    <a:ext uri="{FF2B5EF4-FFF2-40B4-BE49-F238E27FC236}">
                      <a16:creationId xmlns:a16="http://schemas.microsoft.com/office/drawing/2014/main" id="{A5823732-D620-AEF6-30B3-55C6C012BCF9}"/>
                    </a:ext>
                  </a:extLst>
                </p:cNvPr>
                <p:cNvCxnSpPr>
                  <a:stCxn id="191" idx="3"/>
                  <a:endCxn id="186" idx="1"/>
                </p:cNvCxnSpPr>
                <p:nvPr/>
              </p:nvCxnSpPr>
              <p:spPr>
                <a:xfrm flipV="1">
                  <a:off x="1392863" y="1699530"/>
                  <a:ext cx="1679552" cy="795031"/>
                </a:xfrm>
                <a:prstGeom prst="bentConnector3">
                  <a:avLst>
                    <a:gd name="adj1" fmla="val 26374"/>
                  </a:avLst>
                </a:prstGeom>
                <a:ln>
                  <a:tailEnd type="triangle"/>
                </a:ln>
              </p:spPr>
              <p:style>
                <a:lnRef idx="1">
                  <a:schemeClr val="accent1"/>
                </a:lnRef>
                <a:fillRef idx="0">
                  <a:schemeClr val="accent1"/>
                </a:fillRef>
                <a:effectRef idx="0">
                  <a:schemeClr val="accent1"/>
                </a:effectRef>
                <a:fontRef idx="minor">
                  <a:schemeClr val="tx1"/>
                </a:fontRef>
              </p:style>
            </p:cxnSp>
            <p:sp>
              <p:nvSpPr>
                <p:cNvPr id="206" name="Text Box 227">
                  <a:extLst>
                    <a:ext uri="{FF2B5EF4-FFF2-40B4-BE49-F238E27FC236}">
                      <a16:creationId xmlns:a16="http://schemas.microsoft.com/office/drawing/2014/main" id="{EC2D42DF-18BF-4F03-FF68-2DF172C565F2}"/>
                    </a:ext>
                  </a:extLst>
                </p:cNvPr>
                <p:cNvSpPr txBox="1">
                  <a:spLocks noChangeArrowheads="1"/>
                </p:cNvSpPr>
                <p:nvPr/>
              </p:nvSpPr>
              <p:spPr bwMode="auto">
                <a:xfrm>
                  <a:off x="2764043" y="1709780"/>
                  <a:ext cx="288000" cy="14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207" name="Connector: Elbow 206">
                  <a:extLst>
                    <a:ext uri="{FF2B5EF4-FFF2-40B4-BE49-F238E27FC236}">
                      <a16:creationId xmlns:a16="http://schemas.microsoft.com/office/drawing/2014/main" id="{68A023FF-9F96-A9DF-9644-F2CB8324C7ED}"/>
                    </a:ext>
                  </a:extLst>
                </p:cNvPr>
                <p:cNvCxnSpPr>
                  <a:stCxn id="186" idx="2"/>
                  <a:endCxn id="187" idx="0"/>
                </p:cNvCxnSpPr>
                <p:nvPr/>
              </p:nvCxnSpPr>
              <p:spPr>
                <a:xfrm rot="5400000">
                  <a:off x="3319026" y="1957225"/>
                  <a:ext cx="209084" cy="5369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grpSp>
        </p:grpSp>
        <p:cxnSp>
          <p:nvCxnSpPr>
            <p:cNvPr id="178" name="Straight Arrow Connector 177">
              <a:extLst>
                <a:ext uri="{FF2B5EF4-FFF2-40B4-BE49-F238E27FC236}">
                  <a16:creationId xmlns:a16="http://schemas.microsoft.com/office/drawing/2014/main" id="{83A45A60-44A7-3D64-3926-C44C638D5304}"/>
                </a:ext>
              </a:extLst>
            </p:cNvPr>
            <p:cNvCxnSpPr>
              <a:stCxn id="192" idx="3"/>
              <a:endCxn id="187" idx="1"/>
            </p:cNvCxnSpPr>
            <p:nvPr/>
          </p:nvCxnSpPr>
          <p:spPr>
            <a:xfrm>
              <a:off x="3037406" y="2644111"/>
              <a:ext cx="5372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209" name="Connector: Elbow 208">
            <a:extLst>
              <a:ext uri="{FF2B5EF4-FFF2-40B4-BE49-F238E27FC236}">
                <a16:creationId xmlns:a16="http://schemas.microsoft.com/office/drawing/2014/main" id="{2E5415E3-7976-79C7-A94B-7F3A1414A260}"/>
              </a:ext>
            </a:extLst>
          </p:cNvPr>
          <p:cNvCxnSpPr>
            <a:stCxn id="191" idx="3"/>
            <a:endCxn id="192" idx="1"/>
          </p:cNvCxnSpPr>
          <p:nvPr/>
        </p:nvCxnSpPr>
        <p:spPr>
          <a:xfrm>
            <a:off x="7240951" y="2806096"/>
            <a:ext cx="510136" cy="62053"/>
          </a:xfrm>
          <a:prstGeom prst="bentConnector3">
            <a:avLst>
              <a:gd name="adj1" fmla="val 3478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2" name="Connector: Elbow 211">
            <a:extLst>
              <a:ext uri="{FF2B5EF4-FFF2-40B4-BE49-F238E27FC236}">
                <a16:creationId xmlns:a16="http://schemas.microsoft.com/office/drawing/2014/main" id="{A1286169-265B-4EB5-14A8-88855DC2E63B}"/>
              </a:ext>
            </a:extLst>
          </p:cNvPr>
          <p:cNvCxnSpPr>
            <a:stCxn id="185" idx="2"/>
            <a:endCxn id="186" idx="0"/>
          </p:cNvCxnSpPr>
          <p:nvPr/>
        </p:nvCxnSpPr>
        <p:spPr>
          <a:xfrm rot="16200000" flipH="1">
            <a:off x="8941806" y="1474368"/>
            <a:ext cx="370800" cy="342594"/>
          </a:xfrm>
          <a:prstGeom prst="bentConnector3">
            <a:avLst>
              <a:gd name="adj1" fmla="val 73264"/>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5" name="Connector: Elbow 214">
            <a:extLst>
              <a:ext uri="{FF2B5EF4-FFF2-40B4-BE49-F238E27FC236}">
                <a16:creationId xmlns:a16="http://schemas.microsoft.com/office/drawing/2014/main" id="{AC82C261-D29C-CB4B-66E3-8B10917FA9D0}"/>
              </a:ext>
            </a:extLst>
          </p:cNvPr>
          <p:cNvCxnSpPr>
            <a:stCxn id="189" idx="2"/>
            <a:endCxn id="190" idx="0"/>
          </p:cNvCxnSpPr>
          <p:nvPr/>
        </p:nvCxnSpPr>
        <p:spPr>
          <a:xfrm rot="16200000" flipH="1">
            <a:off x="6690732" y="1898376"/>
            <a:ext cx="164439" cy="180000"/>
          </a:xfrm>
          <a:prstGeom prst="bentConnector3">
            <a:avLst>
              <a:gd name="adj1" fmla="val 3426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38ED1EB2-ED9B-4D1E-B4CD-1249FC6EAB53}"/>
              </a:ext>
            </a:extLst>
          </p:cNvPr>
          <p:cNvSpPr txBox="1"/>
          <p:nvPr/>
        </p:nvSpPr>
        <p:spPr>
          <a:xfrm>
            <a:off x="5832600" y="6643319"/>
            <a:ext cx="3759973" cy="215444"/>
          </a:xfrm>
          <a:prstGeom prst="rect">
            <a:avLst/>
          </a:prstGeom>
          <a:noFill/>
        </p:spPr>
        <p:txBody>
          <a:bodyPr wrap="square" rtlCol="0">
            <a:spAutoFit/>
          </a:bodyPr>
          <a:lstStyle/>
          <a:p>
            <a:r>
              <a:rPr lang="en-GB" sz="800" dirty="0"/>
              <a:t>HNY 2-5 years Suspected Asthma Guidelines </a:t>
            </a:r>
            <a:r>
              <a:rPr lang="en-GB" sz="800" b="1" dirty="0"/>
              <a:t>FINAL Approved by HNY APC </a:t>
            </a:r>
            <a:r>
              <a:rPr lang="en-GB" sz="800" b="1" dirty="0" err="1"/>
              <a:t>xxxxxx</a:t>
            </a:r>
            <a:endParaRPr lang="en-GB" sz="800" dirty="0"/>
          </a:p>
        </p:txBody>
      </p:sp>
    </p:spTree>
    <p:extLst>
      <p:ext uri="{BB962C8B-B14F-4D97-AF65-F5344CB8AC3E}">
        <p14:creationId xmlns:p14="http://schemas.microsoft.com/office/powerpoint/2010/main" val="30730929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84322</TotalTime>
  <Words>1642</Words>
  <Application>Microsoft Office PowerPoint</Application>
  <PresentationFormat>A4 Paper (210x297 mm)</PresentationFormat>
  <Paragraphs>190</Paragraphs>
  <Slides>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Crooks</dc:creator>
  <cp:lastModifiedBy>RANSON, Christopher (NHS HUMBER AND NORTH YORKSHIRE ICB - 42D)</cp:lastModifiedBy>
  <cp:revision>308</cp:revision>
  <dcterms:created xsi:type="dcterms:W3CDTF">2023-01-17T19:27:54Z</dcterms:created>
  <dcterms:modified xsi:type="dcterms:W3CDTF">2025-04-16T16:38:57Z</dcterms:modified>
</cp:coreProperties>
</file>