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diagrams/data4.xml" ContentType="application/vnd.openxmlformats-officedocument.drawingml.diagramData+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9.xml" ContentType="application/vnd.openxmlformats-officedocument.drawingml.diagramData+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7.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diagrams/data8.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diagrams/colors8.xml" ContentType="application/vnd.openxmlformats-officedocument.drawingml.diagramColors+xml"/>
  <Override PartName="/ppt/diagrams/drawing8.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7.xml" ContentType="application/vnd.openxmlformats-officedocument.drawingml.diagramStyle+xml"/>
  <Override PartName="/ppt/charts/colors4.xml" ContentType="application/vnd.ms-office.chartcolorstyle+xml"/>
  <Override PartName="/ppt/charts/chart4.xml" ContentType="application/vnd.openxmlformats-officedocument.drawingml.chart+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charts/style4.xml" ContentType="application/vnd.ms-office.chart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quickStyle8.xml" ContentType="application/vnd.openxmlformats-officedocument.drawingml.diagramStyle+xml"/>
  <Override PartName="/ppt/diagrams/layout8.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256" r:id="rId2"/>
    <p:sldId id="275" r:id="rId3"/>
    <p:sldId id="295" r:id="rId4"/>
    <p:sldId id="279" r:id="rId5"/>
    <p:sldId id="281" r:id="rId6"/>
    <p:sldId id="282" r:id="rId7"/>
    <p:sldId id="283" r:id="rId8"/>
    <p:sldId id="285" r:id="rId9"/>
    <p:sldId id="286" r:id="rId10"/>
    <p:sldId id="289" r:id="rId11"/>
    <p:sldId id="259" r:id="rId12"/>
    <p:sldId id="290" r:id="rId13"/>
    <p:sldId id="298" r:id="rId14"/>
    <p:sldId id="308" r:id="rId15"/>
    <p:sldId id="262" r:id="rId16"/>
    <p:sldId id="291" r:id="rId17"/>
    <p:sldId id="310" r:id="rId18"/>
    <p:sldId id="293" r:id="rId19"/>
    <p:sldId id="311" r:id="rId20"/>
    <p:sldId id="302" r:id="rId21"/>
    <p:sldId id="303" r:id="rId22"/>
    <p:sldId id="266" r:id="rId23"/>
    <p:sldId id="301" r:id="rId24"/>
    <p:sldId id="272" r:id="rId25"/>
    <p:sldId id="270" r:id="rId26"/>
    <p:sldId id="31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6"/>
    <p:restoredTop sz="82418"/>
  </p:normalViewPr>
  <p:slideViewPr>
    <p:cSldViewPr snapToGrid="0">
      <p:cViewPr varScale="1">
        <p:scale>
          <a:sx n="87" d="100"/>
          <a:sy n="87"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vanessaoo/Desktop/Health%20Equity%20Fellowship/Presentations/health%20equity%20presentation%20bi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Participants by ethnicity</a:t>
            </a:r>
          </a:p>
        </c:rich>
      </c:tx>
      <c:layout>
        <c:manualLayout>
          <c:xMode val="edge"/>
          <c:yMode val="edge"/>
          <c:x val="0.6193596886057422"/>
          <c:y val="0"/>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2B5-FE4A-8C12-3B2FB1B7B9D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2B5-FE4A-8C12-3B2FB1B7B9D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2B5-FE4A-8C12-3B2FB1B7B9D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2B5-FE4A-8C12-3B2FB1B7B9D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2B5-FE4A-8C12-3B2FB1B7B9D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2B5-FE4A-8C12-3B2FB1B7B9D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2B5-FE4A-8C12-3B2FB1B7B9D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2B5-FE4A-8C12-3B2FB1B7B9DB}"/>
                </c:ext>
              </c:extLst>
            </c:dLbl>
            <c:dLbl>
              <c:idx val="2"/>
              <c:layout>
                <c:manualLayout>
                  <c:x val="-2.5000000000000001E-2"/>
                  <c:y val="0.1574074074074074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2B5-FE4A-8C12-3B2FB1B7B9DB}"/>
                </c:ext>
              </c:extLst>
            </c:dLbl>
            <c:dLbl>
              <c:idx val="3"/>
              <c:layout>
                <c:manualLayout>
                  <c:x val="-8.611111111111111E-2"/>
                  <c:y val="6.01851851851851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2B5-FE4A-8C12-3B2FB1B7B9DB}"/>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2B5-FE4A-8C12-3B2FB1B7B9DB}"/>
                </c:ext>
              </c:extLst>
            </c:dLbl>
            <c:dLbl>
              <c:idx val="5"/>
              <c:layout>
                <c:manualLayout>
                  <c:x val="0.12777777777777768"/>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2B5-FE4A-8C12-3B2FB1B7B9D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6"/>
                <c:pt idx="0">
                  <c:v>Asian/ Asian British</c:v>
                </c:pt>
                <c:pt idx="1">
                  <c:v>White</c:v>
                </c:pt>
                <c:pt idx="2">
                  <c:v>Other ethnic group</c:v>
                </c:pt>
                <c:pt idx="3">
                  <c:v>Black, Black British, Caribbean or African</c:v>
                </c:pt>
                <c:pt idx="4">
                  <c:v>Mixed or multiple</c:v>
                </c:pt>
                <c:pt idx="5">
                  <c:v>Did not answer</c:v>
                </c:pt>
              </c:strCache>
            </c:strRef>
          </c:cat>
          <c:val>
            <c:numRef>
              <c:f>Sheet1!$B$1:$B$6</c:f>
              <c:numCache>
                <c:formatCode>General</c:formatCode>
                <c:ptCount val="6"/>
                <c:pt idx="0">
                  <c:v>29</c:v>
                </c:pt>
                <c:pt idx="1">
                  <c:v>23</c:v>
                </c:pt>
                <c:pt idx="2">
                  <c:v>11</c:v>
                </c:pt>
                <c:pt idx="3">
                  <c:v>2</c:v>
                </c:pt>
                <c:pt idx="4">
                  <c:v>2</c:v>
                </c:pt>
                <c:pt idx="5">
                  <c:v>2</c:v>
                </c:pt>
              </c:numCache>
            </c:numRef>
          </c:val>
          <c:extLst>
            <c:ext xmlns:c16="http://schemas.microsoft.com/office/drawing/2014/chart" uri="{C3380CC4-5D6E-409C-BE32-E72D297353CC}">
              <c16:uniqueId val="{0000000C-D2B5-FE4A-8C12-3B2FB1B7B9D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9010433070866141"/>
          <c:y val="0.16666666666666666"/>
          <c:w val="0.60868022747156603"/>
          <c:h val="0.83001849200668099"/>
        </c:manualLayout>
      </c:layout>
      <c:pieChart>
        <c:varyColors val="1"/>
        <c:ser>
          <c:idx val="0"/>
          <c:order val="0"/>
          <c:dPt>
            <c:idx val="0"/>
            <c:bubble3D val="0"/>
            <c:spPr>
              <a:gradFill rotWithShape="1">
                <a:gsLst>
                  <a:gs pos="0">
                    <a:schemeClr val="accent4">
                      <a:tint val="65000"/>
                      <a:satMod val="103000"/>
                      <a:lumMod val="102000"/>
                      <a:tint val="94000"/>
                    </a:schemeClr>
                  </a:gs>
                  <a:gs pos="50000">
                    <a:schemeClr val="accent4">
                      <a:tint val="65000"/>
                      <a:satMod val="110000"/>
                      <a:lumMod val="100000"/>
                      <a:shade val="100000"/>
                    </a:schemeClr>
                  </a:gs>
                  <a:gs pos="100000">
                    <a:schemeClr val="accent4">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74D-9E4E-BF7C-A8C11D89EC61}"/>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74D-9E4E-BF7C-A8C11D89EC61}"/>
              </c:ext>
            </c:extLst>
          </c:dPt>
          <c:dPt>
            <c:idx val="2"/>
            <c:bubble3D val="0"/>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74D-9E4E-BF7C-A8C11D89EC61}"/>
              </c:ext>
            </c:extLst>
          </c:dPt>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0.14164260717410324"/>
                      <c:h val="0.14382575757575755"/>
                    </c:manualLayout>
                  </c15:layout>
                </c:ext>
                <c:ext xmlns:c16="http://schemas.microsoft.com/office/drawing/2014/chart" uri="{C3380CC4-5D6E-409C-BE32-E72D297353CC}">
                  <c16:uniqueId val="{00000001-974D-9E4E-BF7C-A8C11D89EC61}"/>
                </c:ext>
              </c:extLst>
            </c:dLbl>
            <c:dLbl>
              <c:idx val="1"/>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layout>
                    <c:manualLayout>
                      <c:w val="9.7138888888888886E-2"/>
                      <c:h val="0.12488636363636364"/>
                    </c:manualLayout>
                  </c15:layout>
                </c:ext>
                <c:ext xmlns:c16="http://schemas.microsoft.com/office/drawing/2014/chart" uri="{C3380CC4-5D6E-409C-BE32-E72D297353CC}">
                  <c16:uniqueId val="{00000003-974D-9E4E-BF7C-A8C11D89EC61}"/>
                </c:ext>
              </c:extLst>
            </c:dLbl>
            <c:dLbl>
              <c:idx val="2"/>
              <c:layout>
                <c:manualLayout>
                  <c:x val="7.6793963254593173E-2"/>
                  <c:y val="3.649651037938438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226399825021875"/>
                      <c:h val="0.14382575757575755"/>
                    </c:manualLayout>
                  </c15:layout>
                </c:ext>
                <c:ext xmlns:c16="http://schemas.microsoft.com/office/drawing/2014/chart" uri="{C3380CC4-5D6E-409C-BE32-E72D297353CC}">
                  <c16:uniqueId val="{00000005-974D-9E4E-BF7C-A8C11D89EC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Sheet1!$A$9:$A$11</c:f>
              <c:strCache>
                <c:ptCount val="3"/>
                <c:pt idx="0">
                  <c:v>Female</c:v>
                </c:pt>
                <c:pt idx="1">
                  <c:v>Male</c:v>
                </c:pt>
                <c:pt idx="2">
                  <c:v>Did not answer</c:v>
                </c:pt>
              </c:strCache>
            </c:strRef>
          </c:cat>
          <c:val>
            <c:numRef>
              <c:f>Sheet1!$B$9:$B$11</c:f>
              <c:numCache>
                <c:formatCode>General</c:formatCode>
                <c:ptCount val="3"/>
                <c:pt idx="0">
                  <c:v>45</c:v>
                </c:pt>
                <c:pt idx="1">
                  <c:v>23</c:v>
                </c:pt>
                <c:pt idx="2">
                  <c:v>1</c:v>
                </c:pt>
              </c:numCache>
            </c:numRef>
          </c:val>
          <c:extLst>
            <c:ext xmlns:c16="http://schemas.microsoft.com/office/drawing/2014/chart" uri="{C3380CC4-5D6E-409C-BE32-E72D297353CC}">
              <c16:uniqueId val="{00000006-974D-9E4E-BF7C-A8C11D89EC6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Participants</a:t>
            </a:r>
            <a:r>
              <a:rPr lang="en-GB" baseline="0"/>
              <a:t> by age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40568000"/>
        <c:axId val="440569712"/>
      </c:barChart>
      <c:catAx>
        <c:axId val="4405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9712"/>
        <c:crosses val="autoZero"/>
        <c:auto val="1"/>
        <c:lblAlgn val="ctr"/>
        <c:lblOffset val="100"/>
        <c:noMultiLvlLbl val="0"/>
      </c:catAx>
      <c:valAx>
        <c:axId val="44056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Participants by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Sheet1!$A$18:$A$24</c:f>
              <c:strCache>
                <c:ptCount val="7"/>
                <c:pt idx="0">
                  <c:v>18-24 </c:v>
                </c:pt>
                <c:pt idx="1">
                  <c:v>25-34 </c:v>
                </c:pt>
                <c:pt idx="2">
                  <c:v>35-44 </c:v>
                </c:pt>
                <c:pt idx="3">
                  <c:v>45-54 </c:v>
                </c:pt>
                <c:pt idx="4">
                  <c:v>55-64 </c:v>
                </c:pt>
                <c:pt idx="5">
                  <c:v>Age 65 and over </c:v>
                </c:pt>
                <c:pt idx="6">
                  <c:v>Did not answer </c:v>
                </c:pt>
              </c:strCache>
            </c:strRef>
          </c:cat>
          <c:val>
            <c:numRef>
              <c:f>Sheet1!$B$18:$B$24</c:f>
              <c:numCache>
                <c:formatCode>General</c:formatCode>
                <c:ptCount val="7"/>
                <c:pt idx="0">
                  <c:v>4</c:v>
                </c:pt>
                <c:pt idx="1">
                  <c:v>13</c:v>
                </c:pt>
                <c:pt idx="2">
                  <c:v>15</c:v>
                </c:pt>
                <c:pt idx="3">
                  <c:v>17</c:v>
                </c:pt>
                <c:pt idx="4">
                  <c:v>10</c:v>
                </c:pt>
                <c:pt idx="5">
                  <c:v>9</c:v>
                </c:pt>
                <c:pt idx="6">
                  <c:v>1</c:v>
                </c:pt>
              </c:numCache>
            </c:numRef>
          </c:val>
          <c:extLst>
            <c:ext xmlns:c16="http://schemas.microsoft.com/office/drawing/2014/chart" uri="{C3380CC4-5D6E-409C-BE32-E72D297353CC}">
              <c16:uniqueId val="{00000000-1D31-F84C-AED8-E56A32927D60}"/>
            </c:ext>
          </c:extLst>
        </c:ser>
        <c:dLbls>
          <c:dLblPos val="outEnd"/>
          <c:showLegendKey val="0"/>
          <c:showVal val="1"/>
          <c:showCatName val="0"/>
          <c:showSerName val="0"/>
          <c:showPercent val="0"/>
          <c:showBubbleSize val="0"/>
        </c:dLbls>
        <c:gapWidth val="219"/>
        <c:overlap val="-27"/>
        <c:axId val="440568000"/>
        <c:axId val="440569712"/>
      </c:barChart>
      <c:catAx>
        <c:axId val="44056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9712"/>
        <c:crosses val="autoZero"/>
        <c:auto val="1"/>
        <c:lblAlgn val="ctr"/>
        <c:lblOffset val="100"/>
        <c:noMultiLvlLbl val="0"/>
      </c:catAx>
      <c:valAx>
        <c:axId val="44056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56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hyperlink" Target="https://www.health.org.uk/evidence-hub" TargetMode="External"/><Relationship Id="rId1" Type="http://schemas.openxmlformats.org/officeDocument/2006/relationships/hyperlink" Target="https://jech.bmj.com/content/57/4/254"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2" Type="http://schemas.openxmlformats.org/officeDocument/2006/relationships/hyperlink" Target="https://www.health.org.uk/evidence-hub" TargetMode="External"/><Relationship Id="rId1" Type="http://schemas.openxmlformats.org/officeDocument/2006/relationships/hyperlink" Target="https://jech.bmj.com/content/57/4/254"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694E5-EA9A-482C-9A5E-B3BD440341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62CF71E-C68E-4BCF-BC81-BE2F46B68913}">
      <dgm:prSet/>
      <dgm:spPr/>
      <dgm:t>
        <a:bodyPr/>
        <a:lstStyle/>
        <a:p>
          <a:r>
            <a:rPr lang="en-US" dirty="0"/>
            <a:t>Evaluate access to GP services for </a:t>
          </a:r>
          <a:r>
            <a:rPr lang="en-US" dirty="0" err="1"/>
            <a:t>minoritised</a:t>
          </a:r>
          <a:r>
            <a:rPr lang="en-US" dirty="0"/>
            <a:t> ethnic communities  (anyone not White British) in York</a:t>
          </a:r>
        </a:p>
      </dgm:t>
    </dgm:pt>
    <dgm:pt modelId="{B72513D7-EFBC-44CF-BA54-995B0A3B5E0F}" type="parTrans" cxnId="{47E38E97-DB6A-4750-A264-9D46C82CC7B8}">
      <dgm:prSet/>
      <dgm:spPr/>
      <dgm:t>
        <a:bodyPr/>
        <a:lstStyle/>
        <a:p>
          <a:endParaRPr lang="en-US"/>
        </a:p>
      </dgm:t>
    </dgm:pt>
    <dgm:pt modelId="{2DDAEB7B-F1DD-45C1-A407-D25BA45C0FB4}" type="sibTrans" cxnId="{47E38E97-DB6A-4750-A264-9D46C82CC7B8}">
      <dgm:prSet/>
      <dgm:spPr/>
      <dgm:t>
        <a:bodyPr/>
        <a:lstStyle/>
        <a:p>
          <a:endParaRPr lang="en-US"/>
        </a:p>
      </dgm:t>
    </dgm:pt>
    <dgm:pt modelId="{7B9A920A-4531-4D32-84E6-41DE49458D8E}">
      <dgm:prSet/>
      <dgm:spPr/>
      <dgm:t>
        <a:bodyPr/>
        <a:lstStyle/>
        <a:p>
          <a:r>
            <a:rPr lang="en-US"/>
            <a:t>Build links between NHS and voluntary sector</a:t>
          </a:r>
        </a:p>
      </dgm:t>
    </dgm:pt>
    <dgm:pt modelId="{51B36A27-2C1E-48EE-900A-897F42B99229}" type="parTrans" cxnId="{CE9E2210-4CDE-436F-8DB4-0532C2A302CB}">
      <dgm:prSet/>
      <dgm:spPr/>
      <dgm:t>
        <a:bodyPr/>
        <a:lstStyle/>
        <a:p>
          <a:endParaRPr lang="en-US"/>
        </a:p>
      </dgm:t>
    </dgm:pt>
    <dgm:pt modelId="{2C033F9F-223C-4DC5-80A2-53592E2F6566}" type="sibTrans" cxnId="{CE9E2210-4CDE-436F-8DB4-0532C2A302CB}">
      <dgm:prSet/>
      <dgm:spPr/>
      <dgm:t>
        <a:bodyPr/>
        <a:lstStyle/>
        <a:p>
          <a:endParaRPr lang="en-US"/>
        </a:p>
      </dgm:t>
    </dgm:pt>
    <dgm:pt modelId="{741547E5-D458-7440-8643-28C5FB30B0E7}" type="pres">
      <dgm:prSet presAssocID="{CC4694E5-EA9A-482C-9A5E-B3BD44034136}" presName="hierChild1" presStyleCnt="0">
        <dgm:presLayoutVars>
          <dgm:chPref val="1"/>
          <dgm:dir/>
          <dgm:animOne val="branch"/>
          <dgm:animLvl val="lvl"/>
          <dgm:resizeHandles/>
        </dgm:presLayoutVars>
      </dgm:prSet>
      <dgm:spPr/>
    </dgm:pt>
    <dgm:pt modelId="{8D34E421-67EE-0242-88B4-8A3042F35B2B}" type="pres">
      <dgm:prSet presAssocID="{E62CF71E-C68E-4BCF-BC81-BE2F46B68913}" presName="hierRoot1" presStyleCnt="0"/>
      <dgm:spPr/>
    </dgm:pt>
    <dgm:pt modelId="{826EECF6-A516-194D-82AC-C70DE333AEC7}" type="pres">
      <dgm:prSet presAssocID="{E62CF71E-C68E-4BCF-BC81-BE2F46B68913}" presName="composite" presStyleCnt="0"/>
      <dgm:spPr/>
    </dgm:pt>
    <dgm:pt modelId="{08BEBCF7-3D9E-7946-B98B-618607DACBA4}" type="pres">
      <dgm:prSet presAssocID="{E62CF71E-C68E-4BCF-BC81-BE2F46B68913}" presName="background" presStyleLbl="node0" presStyleIdx="0" presStyleCnt="2"/>
      <dgm:spPr/>
    </dgm:pt>
    <dgm:pt modelId="{09BEF60F-F76D-9F4E-8E17-674189F6DE94}" type="pres">
      <dgm:prSet presAssocID="{E62CF71E-C68E-4BCF-BC81-BE2F46B68913}" presName="text" presStyleLbl="fgAcc0" presStyleIdx="0" presStyleCnt="2">
        <dgm:presLayoutVars>
          <dgm:chPref val="3"/>
        </dgm:presLayoutVars>
      </dgm:prSet>
      <dgm:spPr/>
    </dgm:pt>
    <dgm:pt modelId="{90CC075D-B76E-DE4C-9A4B-B3DADE20B213}" type="pres">
      <dgm:prSet presAssocID="{E62CF71E-C68E-4BCF-BC81-BE2F46B68913}" presName="hierChild2" presStyleCnt="0"/>
      <dgm:spPr/>
    </dgm:pt>
    <dgm:pt modelId="{D42A5426-4C61-C245-BB54-BA122D53C689}" type="pres">
      <dgm:prSet presAssocID="{7B9A920A-4531-4D32-84E6-41DE49458D8E}" presName="hierRoot1" presStyleCnt="0"/>
      <dgm:spPr/>
    </dgm:pt>
    <dgm:pt modelId="{97D16A3D-7F23-EF49-AEE8-05D7FDD9662D}" type="pres">
      <dgm:prSet presAssocID="{7B9A920A-4531-4D32-84E6-41DE49458D8E}" presName="composite" presStyleCnt="0"/>
      <dgm:spPr/>
    </dgm:pt>
    <dgm:pt modelId="{2233B801-42B4-9B43-B94B-5601412DD7E2}" type="pres">
      <dgm:prSet presAssocID="{7B9A920A-4531-4D32-84E6-41DE49458D8E}" presName="background" presStyleLbl="node0" presStyleIdx="1" presStyleCnt="2"/>
      <dgm:spPr/>
    </dgm:pt>
    <dgm:pt modelId="{E9393CAE-C334-CC42-B8C1-6331FEC6B48B}" type="pres">
      <dgm:prSet presAssocID="{7B9A920A-4531-4D32-84E6-41DE49458D8E}" presName="text" presStyleLbl="fgAcc0" presStyleIdx="1" presStyleCnt="2">
        <dgm:presLayoutVars>
          <dgm:chPref val="3"/>
        </dgm:presLayoutVars>
      </dgm:prSet>
      <dgm:spPr/>
    </dgm:pt>
    <dgm:pt modelId="{4C7A6B1E-1E06-7C49-AFDF-70FF08A0AFD2}" type="pres">
      <dgm:prSet presAssocID="{7B9A920A-4531-4D32-84E6-41DE49458D8E}" presName="hierChild2" presStyleCnt="0"/>
      <dgm:spPr/>
    </dgm:pt>
  </dgm:ptLst>
  <dgm:cxnLst>
    <dgm:cxn modelId="{71C2BF07-44AA-D347-ABA8-1FF2BDD96497}" type="presOf" srcId="{CC4694E5-EA9A-482C-9A5E-B3BD44034136}" destId="{741547E5-D458-7440-8643-28C5FB30B0E7}" srcOrd="0" destOrd="0" presId="urn:microsoft.com/office/officeart/2005/8/layout/hierarchy1"/>
    <dgm:cxn modelId="{CE9E2210-4CDE-436F-8DB4-0532C2A302CB}" srcId="{CC4694E5-EA9A-482C-9A5E-B3BD44034136}" destId="{7B9A920A-4531-4D32-84E6-41DE49458D8E}" srcOrd="1" destOrd="0" parTransId="{51B36A27-2C1E-48EE-900A-897F42B99229}" sibTransId="{2C033F9F-223C-4DC5-80A2-53592E2F6566}"/>
    <dgm:cxn modelId="{5B0FA42F-55DB-354C-B9A3-8B81CAFC33D5}" type="presOf" srcId="{E62CF71E-C68E-4BCF-BC81-BE2F46B68913}" destId="{09BEF60F-F76D-9F4E-8E17-674189F6DE94}" srcOrd="0" destOrd="0" presId="urn:microsoft.com/office/officeart/2005/8/layout/hierarchy1"/>
    <dgm:cxn modelId="{0EBFE134-4DC7-7149-A059-87F639289D89}" type="presOf" srcId="{7B9A920A-4531-4D32-84E6-41DE49458D8E}" destId="{E9393CAE-C334-CC42-B8C1-6331FEC6B48B}" srcOrd="0" destOrd="0" presId="urn:microsoft.com/office/officeart/2005/8/layout/hierarchy1"/>
    <dgm:cxn modelId="{47E38E97-DB6A-4750-A264-9D46C82CC7B8}" srcId="{CC4694E5-EA9A-482C-9A5E-B3BD44034136}" destId="{E62CF71E-C68E-4BCF-BC81-BE2F46B68913}" srcOrd="0" destOrd="0" parTransId="{B72513D7-EFBC-44CF-BA54-995B0A3B5E0F}" sibTransId="{2DDAEB7B-F1DD-45C1-A407-D25BA45C0FB4}"/>
    <dgm:cxn modelId="{6AD13E09-CB62-5C44-B4D5-3932E8D8BE3A}" type="presParOf" srcId="{741547E5-D458-7440-8643-28C5FB30B0E7}" destId="{8D34E421-67EE-0242-88B4-8A3042F35B2B}" srcOrd="0" destOrd="0" presId="urn:microsoft.com/office/officeart/2005/8/layout/hierarchy1"/>
    <dgm:cxn modelId="{E5E934F5-7CC7-E649-B7C8-6F6357BF72E9}" type="presParOf" srcId="{8D34E421-67EE-0242-88B4-8A3042F35B2B}" destId="{826EECF6-A516-194D-82AC-C70DE333AEC7}" srcOrd="0" destOrd="0" presId="urn:microsoft.com/office/officeart/2005/8/layout/hierarchy1"/>
    <dgm:cxn modelId="{2BCD8C10-4EDB-CF42-A5DF-A6207CA5A6F7}" type="presParOf" srcId="{826EECF6-A516-194D-82AC-C70DE333AEC7}" destId="{08BEBCF7-3D9E-7946-B98B-618607DACBA4}" srcOrd="0" destOrd="0" presId="urn:microsoft.com/office/officeart/2005/8/layout/hierarchy1"/>
    <dgm:cxn modelId="{1CA457FE-AB2C-BB43-8A9F-36D1B05D2C0C}" type="presParOf" srcId="{826EECF6-A516-194D-82AC-C70DE333AEC7}" destId="{09BEF60F-F76D-9F4E-8E17-674189F6DE94}" srcOrd="1" destOrd="0" presId="urn:microsoft.com/office/officeart/2005/8/layout/hierarchy1"/>
    <dgm:cxn modelId="{CA3A85F5-1DF2-354F-8453-6B1CAD18BA5E}" type="presParOf" srcId="{8D34E421-67EE-0242-88B4-8A3042F35B2B}" destId="{90CC075D-B76E-DE4C-9A4B-B3DADE20B213}" srcOrd="1" destOrd="0" presId="urn:microsoft.com/office/officeart/2005/8/layout/hierarchy1"/>
    <dgm:cxn modelId="{9DE08B66-CE45-8B4D-973C-09CD27ED9974}" type="presParOf" srcId="{741547E5-D458-7440-8643-28C5FB30B0E7}" destId="{D42A5426-4C61-C245-BB54-BA122D53C689}" srcOrd="1" destOrd="0" presId="urn:microsoft.com/office/officeart/2005/8/layout/hierarchy1"/>
    <dgm:cxn modelId="{F3E4312F-925F-CB44-8466-A3A2C29ECCB0}" type="presParOf" srcId="{D42A5426-4C61-C245-BB54-BA122D53C689}" destId="{97D16A3D-7F23-EF49-AEE8-05D7FDD9662D}" srcOrd="0" destOrd="0" presId="urn:microsoft.com/office/officeart/2005/8/layout/hierarchy1"/>
    <dgm:cxn modelId="{A57878A5-0716-B24C-8B8B-AB1EB0781A15}" type="presParOf" srcId="{97D16A3D-7F23-EF49-AEE8-05D7FDD9662D}" destId="{2233B801-42B4-9B43-B94B-5601412DD7E2}" srcOrd="0" destOrd="0" presId="urn:microsoft.com/office/officeart/2005/8/layout/hierarchy1"/>
    <dgm:cxn modelId="{19443DAF-2722-4D4B-A86A-9CFDEC5A20DB}" type="presParOf" srcId="{97D16A3D-7F23-EF49-AEE8-05D7FDD9662D}" destId="{E9393CAE-C334-CC42-B8C1-6331FEC6B48B}" srcOrd="1" destOrd="0" presId="urn:microsoft.com/office/officeart/2005/8/layout/hierarchy1"/>
    <dgm:cxn modelId="{AB139EE8-5797-874A-9287-83B9A681CF5A}" type="presParOf" srcId="{D42A5426-4C61-C245-BB54-BA122D53C689}" destId="{4C7A6B1E-1E06-7C49-AFDF-70FF08A0AF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1904F-7201-4E29-8A9B-58CBB9654431}"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C5BF1144-A8D4-4DA1-BD7A-76528A43D132}">
      <dgm:prSet/>
      <dgm:spPr/>
      <dgm:t>
        <a:bodyPr/>
        <a:lstStyle/>
        <a:p>
          <a:r>
            <a:rPr lang="en-US" dirty="0"/>
            <a:t>VALUES</a:t>
          </a:r>
        </a:p>
      </dgm:t>
    </dgm:pt>
    <dgm:pt modelId="{BBFEB045-CDEE-4BA7-BB67-46FECB09F56C}" type="parTrans" cxnId="{77A5D4A6-7B08-493E-AD3E-611DD9DDBAD1}">
      <dgm:prSet/>
      <dgm:spPr/>
      <dgm:t>
        <a:bodyPr/>
        <a:lstStyle/>
        <a:p>
          <a:endParaRPr lang="en-US"/>
        </a:p>
      </dgm:t>
    </dgm:pt>
    <dgm:pt modelId="{785C4E2A-B0A2-414B-AF32-CF74C3A9FE8B}" type="sibTrans" cxnId="{77A5D4A6-7B08-493E-AD3E-611DD9DDBAD1}">
      <dgm:prSet/>
      <dgm:spPr/>
      <dgm:t>
        <a:bodyPr/>
        <a:lstStyle/>
        <a:p>
          <a:endParaRPr lang="en-US"/>
        </a:p>
      </dgm:t>
    </dgm:pt>
    <dgm:pt modelId="{4A376C97-3469-4D2E-8670-4F6F41AB2422}">
      <dgm:prSet/>
      <dgm:spPr/>
      <dgm:t>
        <a:bodyPr/>
        <a:lstStyle/>
        <a:p>
          <a:r>
            <a:rPr lang="en-US" dirty="0"/>
            <a:t>NEED</a:t>
          </a:r>
        </a:p>
      </dgm:t>
    </dgm:pt>
    <dgm:pt modelId="{DBADE72A-90C4-43ED-96D5-C96A970B22D7}" type="parTrans" cxnId="{FA49B3D4-EBFF-4B56-928E-7EA4B878E641}">
      <dgm:prSet/>
      <dgm:spPr/>
      <dgm:t>
        <a:bodyPr/>
        <a:lstStyle/>
        <a:p>
          <a:endParaRPr lang="en-US"/>
        </a:p>
      </dgm:t>
    </dgm:pt>
    <dgm:pt modelId="{CF4F7CA5-B614-4509-AE70-14F8C784C866}" type="sibTrans" cxnId="{FA49B3D4-EBFF-4B56-928E-7EA4B878E641}">
      <dgm:prSet/>
      <dgm:spPr/>
      <dgm:t>
        <a:bodyPr/>
        <a:lstStyle/>
        <a:p>
          <a:endParaRPr lang="en-US"/>
        </a:p>
      </dgm:t>
    </dgm:pt>
    <dgm:pt modelId="{6A2CB8FC-2456-E54C-8E8E-2347CC642E3B}" type="pres">
      <dgm:prSet presAssocID="{CBD1904F-7201-4E29-8A9B-58CBB9654431}" presName="diagram" presStyleCnt="0">
        <dgm:presLayoutVars>
          <dgm:chPref val="1"/>
          <dgm:dir/>
          <dgm:animOne val="branch"/>
          <dgm:animLvl val="lvl"/>
          <dgm:resizeHandles/>
        </dgm:presLayoutVars>
      </dgm:prSet>
      <dgm:spPr/>
    </dgm:pt>
    <dgm:pt modelId="{C4BE1BD7-417C-CC4A-A2E6-8D4C0846A122}" type="pres">
      <dgm:prSet presAssocID="{C5BF1144-A8D4-4DA1-BD7A-76528A43D132}" presName="root" presStyleCnt="0"/>
      <dgm:spPr/>
    </dgm:pt>
    <dgm:pt modelId="{674A172E-BBFC-6A4B-9233-754D20BB5D17}" type="pres">
      <dgm:prSet presAssocID="{C5BF1144-A8D4-4DA1-BD7A-76528A43D132}" presName="rootComposite" presStyleCnt="0"/>
      <dgm:spPr/>
    </dgm:pt>
    <dgm:pt modelId="{82E539E2-ED7C-D143-90CF-D85F9918449F}" type="pres">
      <dgm:prSet presAssocID="{C5BF1144-A8D4-4DA1-BD7A-76528A43D132}" presName="rootText" presStyleLbl="node1" presStyleIdx="0" presStyleCnt="2"/>
      <dgm:spPr/>
    </dgm:pt>
    <dgm:pt modelId="{E0AFA404-E5B4-B643-9D24-6962E18E6E3E}" type="pres">
      <dgm:prSet presAssocID="{C5BF1144-A8D4-4DA1-BD7A-76528A43D132}" presName="rootConnector" presStyleLbl="node1" presStyleIdx="0" presStyleCnt="2"/>
      <dgm:spPr/>
    </dgm:pt>
    <dgm:pt modelId="{2C6B3A21-0B5D-EA49-BB99-0084BF0BF485}" type="pres">
      <dgm:prSet presAssocID="{C5BF1144-A8D4-4DA1-BD7A-76528A43D132}" presName="childShape" presStyleCnt="0"/>
      <dgm:spPr/>
    </dgm:pt>
    <dgm:pt modelId="{FCE340BF-0EDD-BF49-AA95-EA79CCD9B789}" type="pres">
      <dgm:prSet presAssocID="{4A376C97-3469-4D2E-8670-4F6F41AB2422}" presName="root" presStyleCnt="0"/>
      <dgm:spPr/>
    </dgm:pt>
    <dgm:pt modelId="{F5AE7340-3BBC-D74F-A903-B2103B2E7FE2}" type="pres">
      <dgm:prSet presAssocID="{4A376C97-3469-4D2E-8670-4F6F41AB2422}" presName="rootComposite" presStyleCnt="0"/>
      <dgm:spPr/>
    </dgm:pt>
    <dgm:pt modelId="{84646F55-D278-D84C-AA35-94A478258EDE}" type="pres">
      <dgm:prSet presAssocID="{4A376C97-3469-4D2E-8670-4F6F41AB2422}" presName="rootText" presStyleLbl="node1" presStyleIdx="1" presStyleCnt="2"/>
      <dgm:spPr/>
    </dgm:pt>
    <dgm:pt modelId="{41F4423D-49B8-404E-AEE6-8F17BAAD6CE2}" type="pres">
      <dgm:prSet presAssocID="{4A376C97-3469-4D2E-8670-4F6F41AB2422}" presName="rootConnector" presStyleLbl="node1" presStyleIdx="1" presStyleCnt="2"/>
      <dgm:spPr/>
    </dgm:pt>
    <dgm:pt modelId="{BF5D43EB-7F88-8540-829D-F50B61B07921}" type="pres">
      <dgm:prSet presAssocID="{4A376C97-3469-4D2E-8670-4F6F41AB2422}" presName="childShape" presStyleCnt="0"/>
      <dgm:spPr/>
    </dgm:pt>
  </dgm:ptLst>
  <dgm:cxnLst>
    <dgm:cxn modelId="{67A85E6A-C67F-3343-ADE8-9D4D96FA12A4}" type="presOf" srcId="{CBD1904F-7201-4E29-8A9B-58CBB9654431}" destId="{6A2CB8FC-2456-E54C-8E8E-2347CC642E3B}" srcOrd="0" destOrd="0" presId="urn:microsoft.com/office/officeart/2005/8/layout/hierarchy3"/>
    <dgm:cxn modelId="{6C7F116E-A28E-F440-8994-4BB11525CB72}" type="presOf" srcId="{C5BF1144-A8D4-4DA1-BD7A-76528A43D132}" destId="{82E539E2-ED7C-D143-90CF-D85F9918449F}" srcOrd="0" destOrd="0" presId="urn:microsoft.com/office/officeart/2005/8/layout/hierarchy3"/>
    <dgm:cxn modelId="{7CA11F7A-994F-4B48-BC0E-955706E39DA4}" type="presOf" srcId="{C5BF1144-A8D4-4DA1-BD7A-76528A43D132}" destId="{E0AFA404-E5B4-B643-9D24-6962E18E6E3E}" srcOrd="1" destOrd="0" presId="urn:microsoft.com/office/officeart/2005/8/layout/hierarchy3"/>
    <dgm:cxn modelId="{E062EA83-5355-0A46-B01B-BBF07B4982C1}" type="presOf" srcId="{4A376C97-3469-4D2E-8670-4F6F41AB2422}" destId="{41F4423D-49B8-404E-AEE6-8F17BAAD6CE2}" srcOrd="1" destOrd="0" presId="urn:microsoft.com/office/officeart/2005/8/layout/hierarchy3"/>
    <dgm:cxn modelId="{B1C20E9D-A073-B549-985E-705CD59C689D}" type="presOf" srcId="{4A376C97-3469-4D2E-8670-4F6F41AB2422}" destId="{84646F55-D278-D84C-AA35-94A478258EDE}" srcOrd="0" destOrd="0" presId="urn:microsoft.com/office/officeart/2005/8/layout/hierarchy3"/>
    <dgm:cxn modelId="{77A5D4A6-7B08-493E-AD3E-611DD9DDBAD1}" srcId="{CBD1904F-7201-4E29-8A9B-58CBB9654431}" destId="{C5BF1144-A8D4-4DA1-BD7A-76528A43D132}" srcOrd="0" destOrd="0" parTransId="{BBFEB045-CDEE-4BA7-BB67-46FECB09F56C}" sibTransId="{785C4E2A-B0A2-414B-AF32-CF74C3A9FE8B}"/>
    <dgm:cxn modelId="{FA49B3D4-EBFF-4B56-928E-7EA4B878E641}" srcId="{CBD1904F-7201-4E29-8A9B-58CBB9654431}" destId="{4A376C97-3469-4D2E-8670-4F6F41AB2422}" srcOrd="1" destOrd="0" parTransId="{DBADE72A-90C4-43ED-96D5-C96A970B22D7}" sibTransId="{CF4F7CA5-B614-4509-AE70-14F8C784C866}"/>
    <dgm:cxn modelId="{B2A4F08A-71DF-F24E-9D03-F7853BCDB128}" type="presParOf" srcId="{6A2CB8FC-2456-E54C-8E8E-2347CC642E3B}" destId="{C4BE1BD7-417C-CC4A-A2E6-8D4C0846A122}" srcOrd="0" destOrd="0" presId="urn:microsoft.com/office/officeart/2005/8/layout/hierarchy3"/>
    <dgm:cxn modelId="{FAA3D190-463F-C847-B5FF-E2270BAC32D5}" type="presParOf" srcId="{C4BE1BD7-417C-CC4A-A2E6-8D4C0846A122}" destId="{674A172E-BBFC-6A4B-9233-754D20BB5D17}" srcOrd="0" destOrd="0" presId="urn:microsoft.com/office/officeart/2005/8/layout/hierarchy3"/>
    <dgm:cxn modelId="{78CD935E-2915-3245-A02B-50AB6B756A25}" type="presParOf" srcId="{674A172E-BBFC-6A4B-9233-754D20BB5D17}" destId="{82E539E2-ED7C-D143-90CF-D85F9918449F}" srcOrd="0" destOrd="0" presId="urn:microsoft.com/office/officeart/2005/8/layout/hierarchy3"/>
    <dgm:cxn modelId="{CFF4B145-B250-F745-82AE-0407F7FE4151}" type="presParOf" srcId="{674A172E-BBFC-6A4B-9233-754D20BB5D17}" destId="{E0AFA404-E5B4-B643-9D24-6962E18E6E3E}" srcOrd="1" destOrd="0" presId="urn:microsoft.com/office/officeart/2005/8/layout/hierarchy3"/>
    <dgm:cxn modelId="{453CC1EA-FB76-1D4C-9A44-F14E9709A6AF}" type="presParOf" srcId="{C4BE1BD7-417C-CC4A-A2E6-8D4C0846A122}" destId="{2C6B3A21-0B5D-EA49-BB99-0084BF0BF485}" srcOrd="1" destOrd="0" presId="urn:microsoft.com/office/officeart/2005/8/layout/hierarchy3"/>
    <dgm:cxn modelId="{6C0B7D5C-1586-4F42-B4AE-8001D2A32520}" type="presParOf" srcId="{6A2CB8FC-2456-E54C-8E8E-2347CC642E3B}" destId="{FCE340BF-0EDD-BF49-AA95-EA79CCD9B789}" srcOrd="1" destOrd="0" presId="urn:microsoft.com/office/officeart/2005/8/layout/hierarchy3"/>
    <dgm:cxn modelId="{E3D56443-F5CB-F44F-812E-22D2B023D6E5}" type="presParOf" srcId="{FCE340BF-0EDD-BF49-AA95-EA79CCD9B789}" destId="{F5AE7340-3BBC-D74F-A903-B2103B2E7FE2}" srcOrd="0" destOrd="0" presId="urn:microsoft.com/office/officeart/2005/8/layout/hierarchy3"/>
    <dgm:cxn modelId="{29D1D9E7-FA05-9743-91D1-BA6CEF51575D}" type="presParOf" srcId="{F5AE7340-3BBC-D74F-A903-B2103B2E7FE2}" destId="{84646F55-D278-D84C-AA35-94A478258EDE}" srcOrd="0" destOrd="0" presId="urn:microsoft.com/office/officeart/2005/8/layout/hierarchy3"/>
    <dgm:cxn modelId="{8AFAE049-A016-664E-88D6-EBC3F70262F8}" type="presParOf" srcId="{F5AE7340-3BBC-D74F-A903-B2103B2E7FE2}" destId="{41F4423D-49B8-404E-AEE6-8F17BAAD6CE2}" srcOrd="1" destOrd="0" presId="urn:microsoft.com/office/officeart/2005/8/layout/hierarchy3"/>
    <dgm:cxn modelId="{3C95D67A-B7D1-1944-816A-FB01847C9012}" type="presParOf" srcId="{FCE340BF-0EDD-BF49-AA95-EA79CCD9B789}" destId="{BF5D43EB-7F88-8540-829D-F50B61B0792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10B39-A1A0-47A7-8F69-482980B1E17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8ACD91F-FB92-49B0-9082-E7E8BAEF8980}">
      <dgm:prSet/>
      <dgm:spPr/>
      <dgm:t>
        <a:bodyPr/>
        <a:lstStyle/>
        <a:p>
          <a:r>
            <a:rPr lang="en-GB" b="0" i="0" dirty="0"/>
            <a:t>“General practice organisations must ensure all patients have </a:t>
          </a:r>
          <a:r>
            <a:rPr lang="en-GB" b="0" i="0" u="sng" dirty="0">
              <a:hlinkClick xmlns:r="http://schemas.openxmlformats.org/officeDocument/2006/relationships" r:id="rId1"/>
            </a:rPr>
            <a:t>equitable</a:t>
          </a:r>
          <a:r>
            <a:rPr lang="en-GB" b="0" i="0" dirty="0"/>
            <a:t> access to care, and that decisions or policies do not unfairly disadvantage people or lead to an increase in </a:t>
          </a:r>
          <a:r>
            <a:rPr lang="en-GB" b="0" i="0" u="sng" dirty="0">
              <a:hlinkClick xmlns:r="http://schemas.openxmlformats.org/officeDocument/2006/relationships" r:id="rId2"/>
            </a:rPr>
            <a:t>inequalities</a:t>
          </a:r>
          <a:r>
            <a:rPr lang="en-GB" b="0" i="0" u="sng" dirty="0"/>
            <a:t>”</a:t>
          </a:r>
          <a:r>
            <a:rPr lang="en-GB" b="0" i="0" dirty="0"/>
            <a:t> (NHS 2023)</a:t>
          </a:r>
          <a:endParaRPr lang="en-US" dirty="0"/>
        </a:p>
      </dgm:t>
    </dgm:pt>
    <dgm:pt modelId="{25188439-9A2F-46DD-95CF-24F47D3FD51B}" type="parTrans" cxnId="{7318C4CA-82E1-4341-B3DE-534CFD78EEE6}">
      <dgm:prSet/>
      <dgm:spPr/>
      <dgm:t>
        <a:bodyPr/>
        <a:lstStyle/>
        <a:p>
          <a:endParaRPr lang="en-US"/>
        </a:p>
      </dgm:t>
    </dgm:pt>
    <dgm:pt modelId="{0F488581-930D-4223-B7D4-FBDC970520C2}" type="sibTrans" cxnId="{7318C4CA-82E1-4341-B3DE-534CFD78EEE6}">
      <dgm:prSet/>
      <dgm:spPr/>
      <dgm:t>
        <a:bodyPr/>
        <a:lstStyle/>
        <a:p>
          <a:endParaRPr lang="en-US"/>
        </a:p>
      </dgm:t>
    </dgm:pt>
    <dgm:pt modelId="{6640B16C-0B22-455A-AF7E-8CB812FC81FC}">
      <dgm:prSet/>
      <dgm:spPr/>
      <dgm:t>
        <a:bodyPr/>
        <a:lstStyle/>
        <a:p>
          <a:r>
            <a:rPr lang="en-GB" b="1"/>
            <a:t>GP access is what we can control</a:t>
          </a:r>
          <a:endParaRPr lang="en-US"/>
        </a:p>
      </dgm:t>
    </dgm:pt>
    <dgm:pt modelId="{22C0F9EE-EA91-4B26-A9E9-4DD17F6CB08B}" type="parTrans" cxnId="{31FBD996-64DF-4B2D-9A4F-9F021253BAE2}">
      <dgm:prSet/>
      <dgm:spPr/>
      <dgm:t>
        <a:bodyPr/>
        <a:lstStyle/>
        <a:p>
          <a:endParaRPr lang="en-US"/>
        </a:p>
      </dgm:t>
    </dgm:pt>
    <dgm:pt modelId="{EF77B1D5-1BDD-4893-8B21-5A879A18A100}" type="sibTrans" cxnId="{31FBD996-64DF-4B2D-9A4F-9F021253BAE2}">
      <dgm:prSet/>
      <dgm:spPr/>
      <dgm:t>
        <a:bodyPr/>
        <a:lstStyle/>
        <a:p>
          <a:endParaRPr lang="en-US"/>
        </a:p>
      </dgm:t>
    </dgm:pt>
    <dgm:pt modelId="{D25F9E32-6544-4047-97C6-5116978CD996}">
      <dgm:prSet/>
      <dgm:spPr/>
      <dgm:t>
        <a:bodyPr/>
        <a:lstStyle/>
        <a:p>
          <a:r>
            <a:rPr lang="en-GB" b="1"/>
            <a:t>Higher efficiency</a:t>
          </a:r>
          <a:endParaRPr lang="en-US"/>
        </a:p>
      </dgm:t>
    </dgm:pt>
    <dgm:pt modelId="{8724675D-A8C7-4BF3-B2D7-108395D76B49}" type="parTrans" cxnId="{AC395700-F550-4958-B937-F32392B79F76}">
      <dgm:prSet/>
      <dgm:spPr/>
      <dgm:t>
        <a:bodyPr/>
        <a:lstStyle/>
        <a:p>
          <a:endParaRPr lang="en-US"/>
        </a:p>
      </dgm:t>
    </dgm:pt>
    <dgm:pt modelId="{A5045D41-F2CE-4E69-9980-826635B94A2A}" type="sibTrans" cxnId="{AC395700-F550-4958-B937-F32392B79F76}">
      <dgm:prSet/>
      <dgm:spPr/>
      <dgm:t>
        <a:bodyPr/>
        <a:lstStyle/>
        <a:p>
          <a:endParaRPr lang="en-US"/>
        </a:p>
      </dgm:t>
    </dgm:pt>
    <dgm:pt modelId="{2424A55E-91CD-A14C-9F77-CB18403683FF}" type="pres">
      <dgm:prSet presAssocID="{97A10B39-A1A0-47A7-8F69-482980B1E17C}" presName="diagram" presStyleCnt="0">
        <dgm:presLayoutVars>
          <dgm:dir/>
          <dgm:resizeHandles val="exact"/>
        </dgm:presLayoutVars>
      </dgm:prSet>
      <dgm:spPr/>
    </dgm:pt>
    <dgm:pt modelId="{6833AB95-8AB4-6347-8F7D-9A32E5E5807E}" type="pres">
      <dgm:prSet presAssocID="{28ACD91F-FB92-49B0-9082-E7E8BAEF8980}" presName="node" presStyleLbl="node1" presStyleIdx="0" presStyleCnt="3">
        <dgm:presLayoutVars>
          <dgm:bulletEnabled val="1"/>
        </dgm:presLayoutVars>
      </dgm:prSet>
      <dgm:spPr/>
    </dgm:pt>
    <dgm:pt modelId="{5D9025E0-51C4-7542-8E3A-5B87E1D04A0F}" type="pres">
      <dgm:prSet presAssocID="{0F488581-930D-4223-B7D4-FBDC970520C2}" presName="sibTrans" presStyleCnt="0"/>
      <dgm:spPr/>
    </dgm:pt>
    <dgm:pt modelId="{173E1533-8646-5B4D-989C-23ED53DE60C7}" type="pres">
      <dgm:prSet presAssocID="{6640B16C-0B22-455A-AF7E-8CB812FC81FC}" presName="node" presStyleLbl="node1" presStyleIdx="1" presStyleCnt="3">
        <dgm:presLayoutVars>
          <dgm:bulletEnabled val="1"/>
        </dgm:presLayoutVars>
      </dgm:prSet>
      <dgm:spPr/>
    </dgm:pt>
    <dgm:pt modelId="{64E2A0F2-4D1D-1247-9C71-66C47321E6B9}" type="pres">
      <dgm:prSet presAssocID="{EF77B1D5-1BDD-4893-8B21-5A879A18A100}" presName="sibTrans" presStyleCnt="0"/>
      <dgm:spPr/>
    </dgm:pt>
    <dgm:pt modelId="{77549036-6056-3E4E-92A3-2FBB425D2206}" type="pres">
      <dgm:prSet presAssocID="{D25F9E32-6544-4047-97C6-5116978CD996}" presName="node" presStyleLbl="node1" presStyleIdx="2" presStyleCnt="3">
        <dgm:presLayoutVars>
          <dgm:bulletEnabled val="1"/>
        </dgm:presLayoutVars>
      </dgm:prSet>
      <dgm:spPr/>
    </dgm:pt>
  </dgm:ptLst>
  <dgm:cxnLst>
    <dgm:cxn modelId="{AC395700-F550-4958-B937-F32392B79F76}" srcId="{97A10B39-A1A0-47A7-8F69-482980B1E17C}" destId="{D25F9E32-6544-4047-97C6-5116978CD996}" srcOrd="2" destOrd="0" parTransId="{8724675D-A8C7-4BF3-B2D7-108395D76B49}" sibTransId="{A5045D41-F2CE-4E69-9980-826635B94A2A}"/>
    <dgm:cxn modelId="{3A9B2F0B-556D-3440-92F8-357F74CBA27C}" type="presOf" srcId="{D25F9E32-6544-4047-97C6-5116978CD996}" destId="{77549036-6056-3E4E-92A3-2FBB425D2206}" srcOrd="0" destOrd="0" presId="urn:microsoft.com/office/officeart/2005/8/layout/default"/>
    <dgm:cxn modelId="{55CF7515-CBBF-2247-B859-C6F4BE040176}" type="presOf" srcId="{28ACD91F-FB92-49B0-9082-E7E8BAEF8980}" destId="{6833AB95-8AB4-6347-8F7D-9A32E5E5807E}" srcOrd="0" destOrd="0" presId="urn:microsoft.com/office/officeart/2005/8/layout/default"/>
    <dgm:cxn modelId="{A23D5545-3153-F544-88BB-FD555C562AA2}" type="presOf" srcId="{97A10B39-A1A0-47A7-8F69-482980B1E17C}" destId="{2424A55E-91CD-A14C-9F77-CB18403683FF}" srcOrd="0" destOrd="0" presId="urn:microsoft.com/office/officeart/2005/8/layout/default"/>
    <dgm:cxn modelId="{31FBD996-64DF-4B2D-9A4F-9F021253BAE2}" srcId="{97A10B39-A1A0-47A7-8F69-482980B1E17C}" destId="{6640B16C-0B22-455A-AF7E-8CB812FC81FC}" srcOrd="1" destOrd="0" parTransId="{22C0F9EE-EA91-4B26-A9E9-4DD17F6CB08B}" sibTransId="{EF77B1D5-1BDD-4893-8B21-5A879A18A100}"/>
    <dgm:cxn modelId="{7318C4CA-82E1-4341-B3DE-534CFD78EEE6}" srcId="{97A10B39-A1A0-47A7-8F69-482980B1E17C}" destId="{28ACD91F-FB92-49B0-9082-E7E8BAEF8980}" srcOrd="0" destOrd="0" parTransId="{25188439-9A2F-46DD-95CF-24F47D3FD51B}" sibTransId="{0F488581-930D-4223-B7D4-FBDC970520C2}"/>
    <dgm:cxn modelId="{2A300ECE-4B45-F443-8CC2-E17723FBE512}" type="presOf" srcId="{6640B16C-0B22-455A-AF7E-8CB812FC81FC}" destId="{173E1533-8646-5B4D-989C-23ED53DE60C7}" srcOrd="0" destOrd="0" presId="urn:microsoft.com/office/officeart/2005/8/layout/default"/>
    <dgm:cxn modelId="{42D95287-6FFE-CD4D-A19B-9CB9F1335056}" type="presParOf" srcId="{2424A55E-91CD-A14C-9F77-CB18403683FF}" destId="{6833AB95-8AB4-6347-8F7D-9A32E5E5807E}" srcOrd="0" destOrd="0" presId="urn:microsoft.com/office/officeart/2005/8/layout/default"/>
    <dgm:cxn modelId="{2872F5D8-B21F-F148-B565-D95FA6D4D360}" type="presParOf" srcId="{2424A55E-91CD-A14C-9F77-CB18403683FF}" destId="{5D9025E0-51C4-7542-8E3A-5B87E1D04A0F}" srcOrd="1" destOrd="0" presId="urn:microsoft.com/office/officeart/2005/8/layout/default"/>
    <dgm:cxn modelId="{FA35A5AC-6D9D-7045-90E1-FE2AFB778F3B}" type="presParOf" srcId="{2424A55E-91CD-A14C-9F77-CB18403683FF}" destId="{173E1533-8646-5B4D-989C-23ED53DE60C7}" srcOrd="2" destOrd="0" presId="urn:microsoft.com/office/officeart/2005/8/layout/default"/>
    <dgm:cxn modelId="{33BAF408-9996-E24E-831E-B99C67A783D8}" type="presParOf" srcId="{2424A55E-91CD-A14C-9F77-CB18403683FF}" destId="{64E2A0F2-4D1D-1247-9C71-66C47321E6B9}" srcOrd="3" destOrd="0" presId="urn:microsoft.com/office/officeart/2005/8/layout/default"/>
    <dgm:cxn modelId="{119FD162-2B45-994F-97EC-CDC800B63C45}" type="presParOf" srcId="{2424A55E-91CD-A14C-9F77-CB18403683FF}" destId="{77549036-6056-3E4E-92A3-2FBB425D220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8884AA-17DF-4402-B11A-9EAF8A21AB1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9E4CFD-0F86-435F-A60E-05157C1B74B0}">
      <dgm:prSet/>
      <dgm:spPr/>
      <dgm:t>
        <a:bodyPr/>
        <a:lstStyle/>
        <a:p>
          <a:pPr>
            <a:lnSpc>
              <a:spcPct val="100000"/>
            </a:lnSpc>
            <a:defRPr cap="all"/>
          </a:pPr>
          <a:r>
            <a:rPr lang="en-US"/>
            <a:t>Look at data- is there an access issue?</a:t>
          </a:r>
        </a:p>
      </dgm:t>
    </dgm:pt>
    <dgm:pt modelId="{1BDE81C1-9525-4335-A8CE-C407D97FA0C8}" type="parTrans" cxnId="{5E32318B-A3D4-4FFE-84BF-E67FF8C8BEE0}">
      <dgm:prSet/>
      <dgm:spPr/>
      <dgm:t>
        <a:bodyPr/>
        <a:lstStyle/>
        <a:p>
          <a:endParaRPr lang="en-US"/>
        </a:p>
      </dgm:t>
    </dgm:pt>
    <dgm:pt modelId="{5AFAFA1C-01E6-4674-AAF7-9B92CA01FAC7}" type="sibTrans" cxnId="{5E32318B-A3D4-4FFE-84BF-E67FF8C8BEE0}">
      <dgm:prSet/>
      <dgm:spPr/>
      <dgm:t>
        <a:bodyPr/>
        <a:lstStyle/>
        <a:p>
          <a:endParaRPr lang="en-US"/>
        </a:p>
      </dgm:t>
    </dgm:pt>
    <dgm:pt modelId="{665D20FB-308D-44D3-B247-8BC1B42C1469}">
      <dgm:prSet/>
      <dgm:spPr/>
      <dgm:t>
        <a:bodyPr/>
        <a:lstStyle/>
        <a:p>
          <a:pPr>
            <a:lnSpc>
              <a:spcPct val="100000"/>
            </a:lnSpc>
            <a:defRPr cap="all"/>
          </a:pPr>
          <a:r>
            <a:rPr lang="en-US"/>
            <a:t>Identify local groups via York CVS and snowballing</a:t>
          </a:r>
        </a:p>
      </dgm:t>
    </dgm:pt>
    <dgm:pt modelId="{8474D7BB-27E4-4681-83BE-606B2638E596}" type="parTrans" cxnId="{279D8EAB-3A97-42C6-BF46-DFC94D4227F7}">
      <dgm:prSet/>
      <dgm:spPr/>
      <dgm:t>
        <a:bodyPr/>
        <a:lstStyle/>
        <a:p>
          <a:endParaRPr lang="en-US"/>
        </a:p>
      </dgm:t>
    </dgm:pt>
    <dgm:pt modelId="{6A17998A-0E0B-4C99-8EE2-1F4BEA103BD2}" type="sibTrans" cxnId="{279D8EAB-3A97-42C6-BF46-DFC94D4227F7}">
      <dgm:prSet/>
      <dgm:spPr/>
      <dgm:t>
        <a:bodyPr/>
        <a:lstStyle/>
        <a:p>
          <a:endParaRPr lang="en-US"/>
        </a:p>
      </dgm:t>
    </dgm:pt>
    <dgm:pt modelId="{957AD4D1-52F9-4B24-A13F-A67665510F01}">
      <dgm:prSet/>
      <dgm:spPr/>
      <dgm:t>
        <a:bodyPr/>
        <a:lstStyle/>
        <a:p>
          <a:pPr>
            <a:lnSpc>
              <a:spcPct val="100000"/>
            </a:lnSpc>
            <a:defRPr cap="all"/>
          </a:pPr>
          <a:r>
            <a:rPr lang="en-US"/>
            <a:t>Interview local group leaders/charity group workers (n=8)</a:t>
          </a:r>
        </a:p>
      </dgm:t>
    </dgm:pt>
    <dgm:pt modelId="{F51F2E6E-15F0-4916-9DE4-17EFA21FB3F0}" type="parTrans" cxnId="{23E904E0-6211-451A-AB9A-B2DE181385A4}">
      <dgm:prSet/>
      <dgm:spPr/>
      <dgm:t>
        <a:bodyPr/>
        <a:lstStyle/>
        <a:p>
          <a:endParaRPr lang="en-US"/>
        </a:p>
      </dgm:t>
    </dgm:pt>
    <dgm:pt modelId="{5407D348-EF4C-4FD2-AC68-8847E6DCD784}" type="sibTrans" cxnId="{23E904E0-6211-451A-AB9A-B2DE181385A4}">
      <dgm:prSet/>
      <dgm:spPr/>
      <dgm:t>
        <a:bodyPr/>
        <a:lstStyle/>
        <a:p>
          <a:endParaRPr lang="en-US"/>
        </a:p>
      </dgm:t>
    </dgm:pt>
    <dgm:pt modelId="{0B79043C-A152-4BBE-9E08-0F266B1A801F}">
      <dgm:prSet/>
      <dgm:spPr/>
      <dgm:t>
        <a:bodyPr/>
        <a:lstStyle/>
        <a:p>
          <a:pPr>
            <a:lnSpc>
              <a:spcPct val="100000"/>
            </a:lnSpc>
            <a:defRPr cap="all"/>
          </a:pPr>
          <a:r>
            <a:rPr lang="en-US"/>
            <a:t>Focus Groups (n=4, n=10)</a:t>
          </a:r>
        </a:p>
      </dgm:t>
    </dgm:pt>
    <dgm:pt modelId="{ABD2A25F-128F-489E-BF50-8C3094016638}" type="parTrans" cxnId="{0C739A64-40D0-473B-A89A-AE0AD9CA724B}">
      <dgm:prSet/>
      <dgm:spPr/>
      <dgm:t>
        <a:bodyPr/>
        <a:lstStyle/>
        <a:p>
          <a:endParaRPr lang="en-US"/>
        </a:p>
      </dgm:t>
    </dgm:pt>
    <dgm:pt modelId="{071B24F9-B6EE-4A99-B0C5-450133D037D7}" type="sibTrans" cxnId="{0C739A64-40D0-473B-A89A-AE0AD9CA724B}">
      <dgm:prSet/>
      <dgm:spPr/>
      <dgm:t>
        <a:bodyPr/>
        <a:lstStyle/>
        <a:p>
          <a:endParaRPr lang="en-US"/>
        </a:p>
      </dgm:t>
    </dgm:pt>
    <dgm:pt modelId="{FD294EDC-AD33-4846-B243-DBC4A75CC997}">
      <dgm:prSet/>
      <dgm:spPr/>
      <dgm:t>
        <a:bodyPr/>
        <a:lstStyle/>
        <a:p>
          <a:pPr>
            <a:lnSpc>
              <a:spcPct val="100000"/>
            </a:lnSpc>
            <a:defRPr cap="all"/>
          </a:pPr>
          <a:r>
            <a:rPr lang="en-US"/>
            <a:t>Small scale supplementary surveys using interpreters where needed (n=69)</a:t>
          </a:r>
        </a:p>
      </dgm:t>
    </dgm:pt>
    <dgm:pt modelId="{85500979-5242-43F5-A0B9-A73F4D7C98D7}" type="parTrans" cxnId="{73E51F0C-AAFE-4AB2-BBF3-928915FAE84E}">
      <dgm:prSet/>
      <dgm:spPr/>
      <dgm:t>
        <a:bodyPr/>
        <a:lstStyle/>
        <a:p>
          <a:endParaRPr lang="en-US"/>
        </a:p>
      </dgm:t>
    </dgm:pt>
    <dgm:pt modelId="{47A33D95-1031-4073-8BFB-9C953ABDF4B8}" type="sibTrans" cxnId="{73E51F0C-AAFE-4AB2-BBF3-928915FAE84E}">
      <dgm:prSet/>
      <dgm:spPr/>
      <dgm:t>
        <a:bodyPr/>
        <a:lstStyle/>
        <a:p>
          <a:endParaRPr lang="en-US"/>
        </a:p>
      </dgm:t>
    </dgm:pt>
    <dgm:pt modelId="{612A7B1D-E1AF-411D-9329-4B5DA63A90AA}" type="pres">
      <dgm:prSet presAssocID="{E98884AA-17DF-4402-B11A-9EAF8A21AB12}" presName="root" presStyleCnt="0">
        <dgm:presLayoutVars>
          <dgm:dir/>
          <dgm:resizeHandles val="exact"/>
        </dgm:presLayoutVars>
      </dgm:prSet>
      <dgm:spPr/>
    </dgm:pt>
    <dgm:pt modelId="{6F032569-04DC-46C1-A750-90F8191B9B16}" type="pres">
      <dgm:prSet presAssocID="{419E4CFD-0F86-435F-A60E-05157C1B74B0}" presName="compNode" presStyleCnt="0"/>
      <dgm:spPr/>
    </dgm:pt>
    <dgm:pt modelId="{00A9C692-38D8-4A7D-8884-B7FAAD5F890E}" type="pres">
      <dgm:prSet presAssocID="{419E4CFD-0F86-435F-A60E-05157C1B74B0}" presName="iconBgRect" presStyleLbl="bgShp" presStyleIdx="0" presStyleCnt="5"/>
      <dgm:spPr>
        <a:prstGeom prst="round2DiagRect">
          <a:avLst>
            <a:gd name="adj1" fmla="val 29727"/>
            <a:gd name="adj2" fmla="val 0"/>
          </a:avLst>
        </a:prstGeom>
      </dgm:spPr>
    </dgm:pt>
    <dgm:pt modelId="{1761B9EE-CFF4-4EA1-95D4-DCDC9DCAFB08}" type="pres">
      <dgm:prSet presAssocID="{419E4CFD-0F86-435F-A60E-05157C1B74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738E241F-5702-4629-AFAA-C36ED33C74A8}" type="pres">
      <dgm:prSet presAssocID="{419E4CFD-0F86-435F-A60E-05157C1B74B0}" presName="spaceRect" presStyleCnt="0"/>
      <dgm:spPr/>
    </dgm:pt>
    <dgm:pt modelId="{B809E93B-A78F-4483-9F5F-C15E7EEB8D06}" type="pres">
      <dgm:prSet presAssocID="{419E4CFD-0F86-435F-A60E-05157C1B74B0}" presName="textRect" presStyleLbl="revTx" presStyleIdx="0" presStyleCnt="5">
        <dgm:presLayoutVars>
          <dgm:chMax val="1"/>
          <dgm:chPref val="1"/>
        </dgm:presLayoutVars>
      </dgm:prSet>
      <dgm:spPr/>
    </dgm:pt>
    <dgm:pt modelId="{F4DAC80D-1F42-445C-AA9C-2D17C1C1C3B8}" type="pres">
      <dgm:prSet presAssocID="{5AFAFA1C-01E6-4674-AAF7-9B92CA01FAC7}" presName="sibTrans" presStyleCnt="0"/>
      <dgm:spPr/>
    </dgm:pt>
    <dgm:pt modelId="{6D12F9F0-085C-4F62-8B78-66B3624C45DF}" type="pres">
      <dgm:prSet presAssocID="{665D20FB-308D-44D3-B247-8BC1B42C1469}" presName="compNode" presStyleCnt="0"/>
      <dgm:spPr/>
    </dgm:pt>
    <dgm:pt modelId="{CD0FD0C6-C99D-435D-B300-944DA84D2EC3}" type="pres">
      <dgm:prSet presAssocID="{665D20FB-308D-44D3-B247-8BC1B42C1469}" presName="iconBgRect" presStyleLbl="bgShp" presStyleIdx="1" presStyleCnt="5"/>
      <dgm:spPr>
        <a:prstGeom prst="round2DiagRect">
          <a:avLst>
            <a:gd name="adj1" fmla="val 29727"/>
            <a:gd name="adj2" fmla="val 0"/>
          </a:avLst>
        </a:prstGeom>
      </dgm:spPr>
    </dgm:pt>
    <dgm:pt modelId="{7225AB02-F62F-4906-85F7-A5D4B18074EC}" type="pres">
      <dgm:prSet presAssocID="{665D20FB-308D-44D3-B247-8BC1B42C14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97E42D42-54D6-4102-8E81-D7DF0C706CC7}" type="pres">
      <dgm:prSet presAssocID="{665D20FB-308D-44D3-B247-8BC1B42C1469}" presName="spaceRect" presStyleCnt="0"/>
      <dgm:spPr/>
    </dgm:pt>
    <dgm:pt modelId="{C7B5A19F-3B50-41EA-84DE-C2AA8C1496EB}" type="pres">
      <dgm:prSet presAssocID="{665D20FB-308D-44D3-B247-8BC1B42C1469}" presName="textRect" presStyleLbl="revTx" presStyleIdx="1" presStyleCnt="5">
        <dgm:presLayoutVars>
          <dgm:chMax val="1"/>
          <dgm:chPref val="1"/>
        </dgm:presLayoutVars>
      </dgm:prSet>
      <dgm:spPr/>
    </dgm:pt>
    <dgm:pt modelId="{A151E8FA-E72E-472E-B265-405768EFB4CC}" type="pres">
      <dgm:prSet presAssocID="{6A17998A-0E0B-4C99-8EE2-1F4BEA103BD2}" presName="sibTrans" presStyleCnt="0"/>
      <dgm:spPr/>
    </dgm:pt>
    <dgm:pt modelId="{9112F330-AEB1-4963-B8F0-12EC44877D22}" type="pres">
      <dgm:prSet presAssocID="{957AD4D1-52F9-4B24-A13F-A67665510F01}" presName="compNode" presStyleCnt="0"/>
      <dgm:spPr/>
    </dgm:pt>
    <dgm:pt modelId="{CBC392E3-438C-4EE0-A3F2-A6CDF8E8C094}" type="pres">
      <dgm:prSet presAssocID="{957AD4D1-52F9-4B24-A13F-A67665510F01}" presName="iconBgRect" presStyleLbl="bgShp" presStyleIdx="2" presStyleCnt="5"/>
      <dgm:spPr>
        <a:prstGeom prst="round2DiagRect">
          <a:avLst>
            <a:gd name="adj1" fmla="val 29727"/>
            <a:gd name="adj2" fmla="val 0"/>
          </a:avLst>
        </a:prstGeom>
      </dgm:spPr>
    </dgm:pt>
    <dgm:pt modelId="{9AC6556E-0A00-4211-8F5C-1F0B69920D29}" type="pres">
      <dgm:prSet presAssocID="{957AD4D1-52F9-4B24-A13F-A67665510F0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78FB6050-1188-47FD-8866-A116D63EAC4A}" type="pres">
      <dgm:prSet presAssocID="{957AD4D1-52F9-4B24-A13F-A67665510F01}" presName="spaceRect" presStyleCnt="0"/>
      <dgm:spPr/>
    </dgm:pt>
    <dgm:pt modelId="{CC3ADF69-EFDA-4884-AE2D-ED52BCAEC3EB}" type="pres">
      <dgm:prSet presAssocID="{957AD4D1-52F9-4B24-A13F-A67665510F01}" presName="textRect" presStyleLbl="revTx" presStyleIdx="2" presStyleCnt="5">
        <dgm:presLayoutVars>
          <dgm:chMax val="1"/>
          <dgm:chPref val="1"/>
        </dgm:presLayoutVars>
      </dgm:prSet>
      <dgm:spPr/>
    </dgm:pt>
    <dgm:pt modelId="{F60DFD65-2BC8-4F84-B1D3-A917676B0641}" type="pres">
      <dgm:prSet presAssocID="{5407D348-EF4C-4FD2-AC68-8847E6DCD784}" presName="sibTrans" presStyleCnt="0"/>
      <dgm:spPr/>
    </dgm:pt>
    <dgm:pt modelId="{96141D12-1BAB-40B6-9387-F5245796CE13}" type="pres">
      <dgm:prSet presAssocID="{0B79043C-A152-4BBE-9E08-0F266B1A801F}" presName="compNode" presStyleCnt="0"/>
      <dgm:spPr/>
    </dgm:pt>
    <dgm:pt modelId="{D5B1E85D-B9D1-4A1B-B8DD-2C3A7518DDBD}" type="pres">
      <dgm:prSet presAssocID="{0B79043C-A152-4BBE-9E08-0F266B1A801F}" presName="iconBgRect" presStyleLbl="bgShp" presStyleIdx="3" presStyleCnt="5"/>
      <dgm:spPr>
        <a:prstGeom prst="round2DiagRect">
          <a:avLst>
            <a:gd name="adj1" fmla="val 29727"/>
            <a:gd name="adj2" fmla="val 0"/>
          </a:avLst>
        </a:prstGeom>
      </dgm:spPr>
    </dgm:pt>
    <dgm:pt modelId="{834262AE-0B52-4FEE-BE7B-564BD2F62DFF}" type="pres">
      <dgm:prSet presAssocID="{0B79043C-A152-4BBE-9E08-0F266B1A80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BC198041-15C9-4A77-92E3-8B2D2707872F}" type="pres">
      <dgm:prSet presAssocID="{0B79043C-A152-4BBE-9E08-0F266B1A801F}" presName="spaceRect" presStyleCnt="0"/>
      <dgm:spPr/>
    </dgm:pt>
    <dgm:pt modelId="{AF7E9EA7-DB9F-4AC7-A272-D744A62FD893}" type="pres">
      <dgm:prSet presAssocID="{0B79043C-A152-4BBE-9E08-0F266B1A801F}" presName="textRect" presStyleLbl="revTx" presStyleIdx="3" presStyleCnt="5">
        <dgm:presLayoutVars>
          <dgm:chMax val="1"/>
          <dgm:chPref val="1"/>
        </dgm:presLayoutVars>
      </dgm:prSet>
      <dgm:spPr/>
    </dgm:pt>
    <dgm:pt modelId="{22260BFF-FE54-4187-B372-7F7FFC4E16C9}" type="pres">
      <dgm:prSet presAssocID="{071B24F9-B6EE-4A99-B0C5-450133D037D7}" presName="sibTrans" presStyleCnt="0"/>
      <dgm:spPr/>
    </dgm:pt>
    <dgm:pt modelId="{0FFE8F33-9A26-4B60-98C7-2241956A2369}" type="pres">
      <dgm:prSet presAssocID="{FD294EDC-AD33-4846-B243-DBC4A75CC997}" presName="compNode" presStyleCnt="0"/>
      <dgm:spPr/>
    </dgm:pt>
    <dgm:pt modelId="{30A3799F-F8F4-4855-8230-50C904606727}" type="pres">
      <dgm:prSet presAssocID="{FD294EDC-AD33-4846-B243-DBC4A75CC997}" presName="iconBgRect" presStyleLbl="bgShp" presStyleIdx="4" presStyleCnt="5"/>
      <dgm:spPr>
        <a:prstGeom prst="round2DiagRect">
          <a:avLst>
            <a:gd name="adj1" fmla="val 29727"/>
            <a:gd name="adj2" fmla="val 0"/>
          </a:avLst>
        </a:prstGeom>
      </dgm:spPr>
    </dgm:pt>
    <dgm:pt modelId="{D244D5A3-9599-4086-9236-BB5E319CC809}" type="pres">
      <dgm:prSet presAssocID="{FD294EDC-AD33-4846-B243-DBC4A75CC99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0FF46324-E1FF-4409-B1AF-38C36CA2E3BF}" type="pres">
      <dgm:prSet presAssocID="{FD294EDC-AD33-4846-B243-DBC4A75CC997}" presName="spaceRect" presStyleCnt="0"/>
      <dgm:spPr/>
    </dgm:pt>
    <dgm:pt modelId="{3DBD90E9-E602-4308-9F7E-592159480509}" type="pres">
      <dgm:prSet presAssocID="{FD294EDC-AD33-4846-B243-DBC4A75CC997}" presName="textRect" presStyleLbl="revTx" presStyleIdx="4" presStyleCnt="5">
        <dgm:presLayoutVars>
          <dgm:chMax val="1"/>
          <dgm:chPref val="1"/>
        </dgm:presLayoutVars>
      </dgm:prSet>
      <dgm:spPr/>
    </dgm:pt>
  </dgm:ptLst>
  <dgm:cxnLst>
    <dgm:cxn modelId="{73E51F0C-AAFE-4AB2-BBF3-928915FAE84E}" srcId="{E98884AA-17DF-4402-B11A-9EAF8A21AB12}" destId="{FD294EDC-AD33-4846-B243-DBC4A75CC997}" srcOrd="4" destOrd="0" parTransId="{85500979-5242-43F5-A0B9-A73F4D7C98D7}" sibTransId="{47A33D95-1031-4073-8BFB-9C953ABDF4B8}"/>
    <dgm:cxn modelId="{B64D1E63-29F6-274D-AC54-F0598D220AB6}" type="presOf" srcId="{E98884AA-17DF-4402-B11A-9EAF8A21AB12}" destId="{612A7B1D-E1AF-411D-9329-4B5DA63A90AA}" srcOrd="0" destOrd="0" presId="urn:microsoft.com/office/officeart/2018/5/layout/IconLeafLabelList"/>
    <dgm:cxn modelId="{0C739A64-40D0-473B-A89A-AE0AD9CA724B}" srcId="{E98884AA-17DF-4402-B11A-9EAF8A21AB12}" destId="{0B79043C-A152-4BBE-9E08-0F266B1A801F}" srcOrd="3" destOrd="0" parTransId="{ABD2A25F-128F-489E-BF50-8C3094016638}" sibTransId="{071B24F9-B6EE-4A99-B0C5-450133D037D7}"/>
    <dgm:cxn modelId="{6BC6A56A-4A3F-A84C-8909-3F0CE1D43A03}" type="presOf" srcId="{957AD4D1-52F9-4B24-A13F-A67665510F01}" destId="{CC3ADF69-EFDA-4884-AE2D-ED52BCAEC3EB}" srcOrd="0" destOrd="0" presId="urn:microsoft.com/office/officeart/2018/5/layout/IconLeafLabelList"/>
    <dgm:cxn modelId="{5E32318B-A3D4-4FFE-84BF-E67FF8C8BEE0}" srcId="{E98884AA-17DF-4402-B11A-9EAF8A21AB12}" destId="{419E4CFD-0F86-435F-A60E-05157C1B74B0}" srcOrd="0" destOrd="0" parTransId="{1BDE81C1-9525-4335-A8CE-C407D97FA0C8}" sibTransId="{5AFAFA1C-01E6-4674-AAF7-9B92CA01FAC7}"/>
    <dgm:cxn modelId="{D00B3C9F-632C-2F40-A73A-A6F916A13200}" type="presOf" srcId="{FD294EDC-AD33-4846-B243-DBC4A75CC997}" destId="{3DBD90E9-E602-4308-9F7E-592159480509}" srcOrd="0" destOrd="0" presId="urn:microsoft.com/office/officeart/2018/5/layout/IconLeafLabelList"/>
    <dgm:cxn modelId="{279D8EAB-3A97-42C6-BF46-DFC94D4227F7}" srcId="{E98884AA-17DF-4402-B11A-9EAF8A21AB12}" destId="{665D20FB-308D-44D3-B247-8BC1B42C1469}" srcOrd="1" destOrd="0" parTransId="{8474D7BB-27E4-4681-83BE-606B2638E596}" sibTransId="{6A17998A-0E0B-4C99-8EE2-1F4BEA103BD2}"/>
    <dgm:cxn modelId="{0B9B39C2-A2ED-0341-8B9F-D5B233408B1F}" type="presOf" srcId="{665D20FB-308D-44D3-B247-8BC1B42C1469}" destId="{C7B5A19F-3B50-41EA-84DE-C2AA8C1496EB}" srcOrd="0" destOrd="0" presId="urn:microsoft.com/office/officeart/2018/5/layout/IconLeafLabelList"/>
    <dgm:cxn modelId="{B92B2FD9-0F89-6640-A6FF-0F5338A0460F}" type="presOf" srcId="{419E4CFD-0F86-435F-A60E-05157C1B74B0}" destId="{B809E93B-A78F-4483-9F5F-C15E7EEB8D06}" srcOrd="0" destOrd="0" presId="urn:microsoft.com/office/officeart/2018/5/layout/IconLeafLabelList"/>
    <dgm:cxn modelId="{668A7CDB-BB1B-F549-8DE0-7969C078A550}" type="presOf" srcId="{0B79043C-A152-4BBE-9E08-0F266B1A801F}" destId="{AF7E9EA7-DB9F-4AC7-A272-D744A62FD893}" srcOrd="0" destOrd="0" presId="urn:microsoft.com/office/officeart/2018/5/layout/IconLeafLabelList"/>
    <dgm:cxn modelId="{23E904E0-6211-451A-AB9A-B2DE181385A4}" srcId="{E98884AA-17DF-4402-B11A-9EAF8A21AB12}" destId="{957AD4D1-52F9-4B24-A13F-A67665510F01}" srcOrd="2" destOrd="0" parTransId="{F51F2E6E-15F0-4916-9DE4-17EFA21FB3F0}" sibTransId="{5407D348-EF4C-4FD2-AC68-8847E6DCD784}"/>
    <dgm:cxn modelId="{BAD1262D-022D-8E43-81A9-BDFD3C455964}" type="presParOf" srcId="{612A7B1D-E1AF-411D-9329-4B5DA63A90AA}" destId="{6F032569-04DC-46C1-A750-90F8191B9B16}" srcOrd="0" destOrd="0" presId="urn:microsoft.com/office/officeart/2018/5/layout/IconLeafLabelList"/>
    <dgm:cxn modelId="{E1C2C798-D864-F24D-97BF-8C113FA502A3}" type="presParOf" srcId="{6F032569-04DC-46C1-A750-90F8191B9B16}" destId="{00A9C692-38D8-4A7D-8884-B7FAAD5F890E}" srcOrd="0" destOrd="0" presId="urn:microsoft.com/office/officeart/2018/5/layout/IconLeafLabelList"/>
    <dgm:cxn modelId="{0F39A260-E173-4044-809E-AA9C2F83C3A4}" type="presParOf" srcId="{6F032569-04DC-46C1-A750-90F8191B9B16}" destId="{1761B9EE-CFF4-4EA1-95D4-DCDC9DCAFB08}" srcOrd="1" destOrd="0" presId="urn:microsoft.com/office/officeart/2018/5/layout/IconLeafLabelList"/>
    <dgm:cxn modelId="{48B3711F-094B-9E4D-ABB4-28F0179E242A}" type="presParOf" srcId="{6F032569-04DC-46C1-A750-90F8191B9B16}" destId="{738E241F-5702-4629-AFAA-C36ED33C74A8}" srcOrd="2" destOrd="0" presId="urn:microsoft.com/office/officeart/2018/5/layout/IconLeafLabelList"/>
    <dgm:cxn modelId="{E4BE3B37-40B6-E34E-A7BB-A133195B8C5D}" type="presParOf" srcId="{6F032569-04DC-46C1-A750-90F8191B9B16}" destId="{B809E93B-A78F-4483-9F5F-C15E7EEB8D06}" srcOrd="3" destOrd="0" presId="urn:microsoft.com/office/officeart/2018/5/layout/IconLeafLabelList"/>
    <dgm:cxn modelId="{DE2914BD-8FA8-1148-807F-3E178291AD73}" type="presParOf" srcId="{612A7B1D-E1AF-411D-9329-4B5DA63A90AA}" destId="{F4DAC80D-1F42-445C-AA9C-2D17C1C1C3B8}" srcOrd="1" destOrd="0" presId="urn:microsoft.com/office/officeart/2018/5/layout/IconLeafLabelList"/>
    <dgm:cxn modelId="{488E40A4-3529-B14F-A8CD-409E9EAE9F93}" type="presParOf" srcId="{612A7B1D-E1AF-411D-9329-4B5DA63A90AA}" destId="{6D12F9F0-085C-4F62-8B78-66B3624C45DF}" srcOrd="2" destOrd="0" presId="urn:microsoft.com/office/officeart/2018/5/layout/IconLeafLabelList"/>
    <dgm:cxn modelId="{7CDC87F4-ACB2-5A4D-8D3B-B1E0D62F382B}" type="presParOf" srcId="{6D12F9F0-085C-4F62-8B78-66B3624C45DF}" destId="{CD0FD0C6-C99D-435D-B300-944DA84D2EC3}" srcOrd="0" destOrd="0" presId="urn:microsoft.com/office/officeart/2018/5/layout/IconLeafLabelList"/>
    <dgm:cxn modelId="{09D2057A-87C3-D940-A1F5-159C113E80FE}" type="presParOf" srcId="{6D12F9F0-085C-4F62-8B78-66B3624C45DF}" destId="{7225AB02-F62F-4906-85F7-A5D4B18074EC}" srcOrd="1" destOrd="0" presId="urn:microsoft.com/office/officeart/2018/5/layout/IconLeafLabelList"/>
    <dgm:cxn modelId="{DC998971-CD3E-4443-865B-D369F919C321}" type="presParOf" srcId="{6D12F9F0-085C-4F62-8B78-66B3624C45DF}" destId="{97E42D42-54D6-4102-8E81-D7DF0C706CC7}" srcOrd="2" destOrd="0" presId="urn:microsoft.com/office/officeart/2018/5/layout/IconLeafLabelList"/>
    <dgm:cxn modelId="{2FEAF431-4507-5A40-8669-37610CFAF949}" type="presParOf" srcId="{6D12F9F0-085C-4F62-8B78-66B3624C45DF}" destId="{C7B5A19F-3B50-41EA-84DE-C2AA8C1496EB}" srcOrd="3" destOrd="0" presId="urn:microsoft.com/office/officeart/2018/5/layout/IconLeafLabelList"/>
    <dgm:cxn modelId="{7EB27A34-C731-414F-9B62-92412668B5E9}" type="presParOf" srcId="{612A7B1D-E1AF-411D-9329-4B5DA63A90AA}" destId="{A151E8FA-E72E-472E-B265-405768EFB4CC}" srcOrd="3" destOrd="0" presId="urn:microsoft.com/office/officeart/2018/5/layout/IconLeafLabelList"/>
    <dgm:cxn modelId="{17385A73-36E2-9544-9D27-FB07ECF4FF80}" type="presParOf" srcId="{612A7B1D-E1AF-411D-9329-4B5DA63A90AA}" destId="{9112F330-AEB1-4963-B8F0-12EC44877D22}" srcOrd="4" destOrd="0" presId="urn:microsoft.com/office/officeart/2018/5/layout/IconLeafLabelList"/>
    <dgm:cxn modelId="{2B4DB751-E15F-1D48-ACBD-B447F173FA99}" type="presParOf" srcId="{9112F330-AEB1-4963-B8F0-12EC44877D22}" destId="{CBC392E3-438C-4EE0-A3F2-A6CDF8E8C094}" srcOrd="0" destOrd="0" presId="urn:microsoft.com/office/officeart/2018/5/layout/IconLeafLabelList"/>
    <dgm:cxn modelId="{0AE7AA58-7044-5B47-8C2D-F4078B639E10}" type="presParOf" srcId="{9112F330-AEB1-4963-B8F0-12EC44877D22}" destId="{9AC6556E-0A00-4211-8F5C-1F0B69920D29}" srcOrd="1" destOrd="0" presId="urn:microsoft.com/office/officeart/2018/5/layout/IconLeafLabelList"/>
    <dgm:cxn modelId="{A60CB23B-8F5A-EF45-9EB6-8C9E3FAA3E2C}" type="presParOf" srcId="{9112F330-AEB1-4963-B8F0-12EC44877D22}" destId="{78FB6050-1188-47FD-8866-A116D63EAC4A}" srcOrd="2" destOrd="0" presId="urn:microsoft.com/office/officeart/2018/5/layout/IconLeafLabelList"/>
    <dgm:cxn modelId="{7D218279-9215-9545-AE35-FDB6FF6AE083}" type="presParOf" srcId="{9112F330-AEB1-4963-B8F0-12EC44877D22}" destId="{CC3ADF69-EFDA-4884-AE2D-ED52BCAEC3EB}" srcOrd="3" destOrd="0" presId="urn:microsoft.com/office/officeart/2018/5/layout/IconLeafLabelList"/>
    <dgm:cxn modelId="{CBBF021A-5CC4-5A4E-BB98-0A84A6449CB4}" type="presParOf" srcId="{612A7B1D-E1AF-411D-9329-4B5DA63A90AA}" destId="{F60DFD65-2BC8-4F84-B1D3-A917676B0641}" srcOrd="5" destOrd="0" presId="urn:microsoft.com/office/officeart/2018/5/layout/IconLeafLabelList"/>
    <dgm:cxn modelId="{F1628F9A-7B65-994D-8366-82E0D97D5178}" type="presParOf" srcId="{612A7B1D-E1AF-411D-9329-4B5DA63A90AA}" destId="{96141D12-1BAB-40B6-9387-F5245796CE13}" srcOrd="6" destOrd="0" presId="urn:microsoft.com/office/officeart/2018/5/layout/IconLeafLabelList"/>
    <dgm:cxn modelId="{6D2272A6-D26E-C04F-A93F-0060916940F1}" type="presParOf" srcId="{96141D12-1BAB-40B6-9387-F5245796CE13}" destId="{D5B1E85D-B9D1-4A1B-B8DD-2C3A7518DDBD}" srcOrd="0" destOrd="0" presId="urn:microsoft.com/office/officeart/2018/5/layout/IconLeafLabelList"/>
    <dgm:cxn modelId="{2ABAAD21-BA4C-874B-ABC2-56776BC2BA97}" type="presParOf" srcId="{96141D12-1BAB-40B6-9387-F5245796CE13}" destId="{834262AE-0B52-4FEE-BE7B-564BD2F62DFF}" srcOrd="1" destOrd="0" presId="urn:microsoft.com/office/officeart/2018/5/layout/IconLeafLabelList"/>
    <dgm:cxn modelId="{CB99B315-4D77-CF4C-BEEB-A19DAFCD51A5}" type="presParOf" srcId="{96141D12-1BAB-40B6-9387-F5245796CE13}" destId="{BC198041-15C9-4A77-92E3-8B2D2707872F}" srcOrd="2" destOrd="0" presId="urn:microsoft.com/office/officeart/2018/5/layout/IconLeafLabelList"/>
    <dgm:cxn modelId="{56C20FD8-22DD-CE45-B490-55187DF385DB}" type="presParOf" srcId="{96141D12-1BAB-40B6-9387-F5245796CE13}" destId="{AF7E9EA7-DB9F-4AC7-A272-D744A62FD893}" srcOrd="3" destOrd="0" presId="urn:microsoft.com/office/officeart/2018/5/layout/IconLeafLabelList"/>
    <dgm:cxn modelId="{C844E177-4B81-5740-9579-7EEE7FD9AE23}" type="presParOf" srcId="{612A7B1D-E1AF-411D-9329-4B5DA63A90AA}" destId="{22260BFF-FE54-4187-B372-7F7FFC4E16C9}" srcOrd="7" destOrd="0" presId="urn:microsoft.com/office/officeart/2018/5/layout/IconLeafLabelList"/>
    <dgm:cxn modelId="{708191B2-A7AC-E34E-99D3-0554D3BAD9DE}" type="presParOf" srcId="{612A7B1D-E1AF-411D-9329-4B5DA63A90AA}" destId="{0FFE8F33-9A26-4B60-98C7-2241956A2369}" srcOrd="8" destOrd="0" presId="urn:microsoft.com/office/officeart/2018/5/layout/IconLeafLabelList"/>
    <dgm:cxn modelId="{89CB1355-14DF-904C-B58E-AEFF7F8839AA}" type="presParOf" srcId="{0FFE8F33-9A26-4B60-98C7-2241956A2369}" destId="{30A3799F-F8F4-4855-8230-50C904606727}" srcOrd="0" destOrd="0" presId="urn:microsoft.com/office/officeart/2018/5/layout/IconLeafLabelList"/>
    <dgm:cxn modelId="{3C570977-E556-D748-889F-600C4AC330B6}" type="presParOf" srcId="{0FFE8F33-9A26-4B60-98C7-2241956A2369}" destId="{D244D5A3-9599-4086-9236-BB5E319CC809}" srcOrd="1" destOrd="0" presId="urn:microsoft.com/office/officeart/2018/5/layout/IconLeafLabelList"/>
    <dgm:cxn modelId="{3B70679F-724F-C747-8556-5B81D504651F}" type="presParOf" srcId="{0FFE8F33-9A26-4B60-98C7-2241956A2369}" destId="{0FF46324-E1FF-4409-B1AF-38C36CA2E3BF}" srcOrd="2" destOrd="0" presId="urn:microsoft.com/office/officeart/2018/5/layout/IconLeafLabelList"/>
    <dgm:cxn modelId="{87D81C26-3AD4-664B-9F27-ADD0AAA2C701}" type="presParOf" srcId="{0FFE8F33-9A26-4B60-98C7-2241956A2369}" destId="{3DBD90E9-E602-4308-9F7E-59215948050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FED664-B02F-45BB-ADE6-A6E40B7EACC5}"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635351-6BD0-407F-8DA2-B8863919F6C7}">
      <dgm:prSet/>
      <dgm:spPr/>
      <dgm:t>
        <a:bodyPr/>
        <a:lstStyle/>
        <a:p>
          <a:pPr>
            <a:lnSpc>
              <a:spcPct val="100000"/>
            </a:lnSpc>
            <a:defRPr cap="all"/>
          </a:pPr>
          <a:r>
            <a:rPr lang="en-US"/>
            <a:t>LANGUAGE BARRIER</a:t>
          </a:r>
        </a:p>
      </dgm:t>
    </dgm:pt>
    <dgm:pt modelId="{F2C445AE-B6E3-4E6D-89F7-F53847180B6D}" type="parTrans" cxnId="{E464C824-A44F-4108-B2C7-6BFC25FD1AB3}">
      <dgm:prSet/>
      <dgm:spPr/>
      <dgm:t>
        <a:bodyPr/>
        <a:lstStyle/>
        <a:p>
          <a:endParaRPr lang="en-US"/>
        </a:p>
      </dgm:t>
    </dgm:pt>
    <dgm:pt modelId="{E528AD34-2979-4478-9A34-F65CEF451917}" type="sibTrans" cxnId="{E464C824-A44F-4108-B2C7-6BFC25FD1AB3}">
      <dgm:prSet/>
      <dgm:spPr/>
      <dgm:t>
        <a:bodyPr/>
        <a:lstStyle/>
        <a:p>
          <a:endParaRPr lang="en-US"/>
        </a:p>
      </dgm:t>
    </dgm:pt>
    <dgm:pt modelId="{EFD35C77-6768-4363-8BA4-F76BB051E57D}">
      <dgm:prSet/>
      <dgm:spPr/>
      <dgm:t>
        <a:bodyPr/>
        <a:lstStyle/>
        <a:p>
          <a:pPr>
            <a:lnSpc>
              <a:spcPct val="100000"/>
            </a:lnSpc>
            <a:defRPr cap="all"/>
          </a:pPr>
          <a:r>
            <a:rPr lang="en-US"/>
            <a:t>HEALTHCARE NAVIGATION</a:t>
          </a:r>
        </a:p>
      </dgm:t>
    </dgm:pt>
    <dgm:pt modelId="{331CB752-27E1-45A8-BD3F-2D652AB75DB1}" type="parTrans" cxnId="{1BABCC03-FFD1-4CF7-BDD4-2D2367D4663E}">
      <dgm:prSet/>
      <dgm:spPr/>
      <dgm:t>
        <a:bodyPr/>
        <a:lstStyle/>
        <a:p>
          <a:endParaRPr lang="en-US"/>
        </a:p>
      </dgm:t>
    </dgm:pt>
    <dgm:pt modelId="{BFF3505E-3580-4C9E-BE35-BA96875B1EB4}" type="sibTrans" cxnId="{1BABCC03-FFD1-4CF7-BDD4-2D2367D4663E}">
      <dgm:prSet/>
      <dgm:spPr/>
      <dgm:t>
        <a:bodyPr/>
        <a:lstStyle/>
        <a:p>
          <a:endParaRPr lang="en-US"/>
        </a:p>
      </dgm:t>
    </dgm:pt>
    <dgm:pt modelId="{7DE9D939-9FEA-47CC-A7C5-4F163400CF58}">
      <dgm:prSet/>
      <dgm:spPr/>
      <dgm:t>
        <a:bodyPr/>
        <a:lstStyle/>
        <a:p>
          <a:pPr>
            <a:lnSpc>
              <a:spcPct val="100000"/>
            </a:lnSpc>
            <a:defRPr cap="all"/>
          </a:pPr>
          <a:r>
            <a:rPr lang="en-US"/>
            <a:t>TRAUMA </a:t>
          </a:r>
        </a:p>
      </dgm:t>
    </dgm:pt>
    <dgm:pt modelId="{DCEA0E13-3DA4-4481-9F8C-D88A1A39751D}" type="parTrans" cxnId="{007AF6AE-17F6-4015-B2A8-6F73A4023B21}">
      <dgm:prSet/>
      <dgm:spPr/>
      <dgm:t>
        <a:bodyPr/>
        <a:lstStyle/>
        <a:p>
          <a:endParaRPr lang="en-US"/>
        </a:p>
      </dgm:t>
    </dgm:pt>
    <dgm:pt modelId="{1605A39E-3776-4C1E-9E7F-B21F479C3916}" type="sibTrans" cxnId="{007AF6AE-17F6-4015-B2A8-6F73A4023B21}">
      <dgm:prSet/>
      <dgm:spPr/>
      <dgm:t>
        <a:bodyPr/>
        <a:lstStyle/>
        <a:p>
          <a:endParaRPr lang="en-US"/>
        </a:p>
      </dgm:t>
    </dgm:pt>
    <dgm:pt modelId="{6304D487-21D3-42A6-BA1E-93A8A4984CFD}">
      <dgm:prSet/>
      <dgm:spPr/>
      <dgm:t>
        <a:bodyPr/>
        <a:lstStyle/>
        <a:p>
          <a:pPr>
            <a:lnSpc>
              <a:spcPct val="100000"/>
            </a:lnSpc>
            <a:defRPr cap="all"/>
          </a:pPr>
          <a:r>
            <a:rPr lang="en-US"/>
            <a:t>TRUST</a:t>
          </a:r>
        </a:p>
      </dgm:t>
    </dgm:pt>
    <dgm:pt modelId="{A4B51E8D-D11C-4D0D-8DE5-9B5565138F67}" type="parTrans" cxnId="{6CEBFED9-9297-4C1B-AAFF-BBE4F4D201DB}">
      <dgm:prSet/>
      <dgm:spPr/>
      <dgm:t>
        <a:bodyPr/>
        <a:lstStyle/>
        <a:p>
          <a:endParaRPr lang="en-US"/>
        </a:p>
      </dgm:t>
    </dgm:pt>
    <dgm:pt modelId="{72141C29-D968-4387-BC85-D44D4B229A62}" type="sibTrans" cxnId="{6CEBFED9-9297-4C1B-AAFF-BBE4F4D201DB}">
      <dgm:prSet/>
      <dgm:spPr/>
      <dgm:t>
        <a:bodyPr/>
        <a:lstStyle/>
        <a:p>
          <a:endParaRPr lang="en-US"/>
        </a:p>
      </dgm:t>
    </dgm:pt>
    <dgm:pt modelId="{6265BA35-825E-40FC-830C-AA3364A2A84A}" type="pres">
      <dgm:prSet presAssocID="{68FED664-B02F-45BB-ADE6-A6E40B7EACC5}" presName="root" presStyleCnt="0">
        <dgm:presLayoutVars>
          <dgm:dir/>
          <dgm:resizeHandles val="exact"/>
        </dgm:presLayoutVars>
      </dgm:prSet>
      <dgm:spPr/>
    </dgm:pt>
    <dgm:pt modelId="{ACDE2A61-ADC6-433C-81CC-670D3A81FC5D}" type="pres">
      <dgm:prSet presAssocID="{7E635351-6BD0-407F-8DA2-B8863919F6C7}" presName="compNode" presStyleCnt="0"/>
      <dgm:spPr/>
    </dgm:pt>
    <dgm:pt modelId="{1944F283-BF72-4572-BAAA-C929F33C6820}" type="pres">
      <dgm:prSet presAssocID="{7E635351-6BD0-407F-8DA2-B8863919F6C7}" presName="iconBgRect" presStyleLbl="bgShp" presStyleIdx="0" presStyleCnt="4"/>
      <dgm:spPr/>
    </dgm:pt>
    <dgm:pt modelId="{CC637853-229C-440A-9725-9405885271B8}" type="pres">
      <dgm:prSet presAssocID="{7E635351-6BD0-407F-8DA2-B8863919F6C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8A4A9E9-222B-47F9-BA06-3978C141E920}" type="pres">
      <dgm:prSet presAssocID="{7E635351-6BD0-407F-8DA2-B8863919F6C7}" presName="spaceRect" presStyleCnt="0"/>
      <dgm:spPr/>
    </dgm:pt>
    <dgm:pt modelId="{1D79346A-700F-4AB3-ABD1-E5C54431CA37}" type="pres">
      <dgm:prSet presAssocID="{7E635351-6BD0-407F-8DA2-B8863919F6C7}" presName="textRect" presStyleLbl="revTx" presStyleIdx="0" presStyleCnt="4">
        <dgm:presLayoutVars>
          <dgm:chMax val="1"/>
          <dgm:chPref val="1"/>
        </dgm:presLayoutVars>
      </dgm:prSet>
      <dgm:spPr/>
    </dgm:pt>
    <dgm:pt modelId="{7FEB793B-7744-41A9-B2EE-08B3B27AA4B1}" type="pres">
      <dgm:prSet presAssocID="{E528AD34-2979-4478-9A34-F65CEF451917}" presName="sibTrans" presStyleCnt="0"/>
      <dgm:spPr/>
    </dgm:pt>
    <dgm:pt modelId="{62D7680A-B5E0-4F84-BE51-BEBD8983F3C6}" type="pres">
      <dgm:prSet presAssocID="{EFD35C77-6768-4363-8BA4-F76BB051E57D}" presName="compNode" presStyleCnt="0"/>
      <dgm:spPr/>
    </dgm:pt>
    <dgm:pt modelId="{26F3AE9F-3CAC-46E5-A3B6-3AD2C84A2D2E}" type="pres">
      <dgm:prSet presAssocID="{EFD35C77-6768-4363-8BA4-F76BB051E57D}" presName="iconBgRect" presStyleLbl="bgShp" presStyleIdx="1" presStyleCnt="4"/>
      <dgm:spPr/>
    </dgm:pt>
    <dgm:pt modelId="{56EB9827-DC65-4E6C-A366-DA90CF8CBB74}" type="pres">
      <dgm:prSet presAssocID="{EFD35C77-6768-4363-8BA4-F76BB051E5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11D2098-5D79-4B1F-AA2F-B59B19662599}" type="pres">
      <dgm:prSet presAssocID="{EFD35C77-6768-4363-8BA4-F76BB051E57D}" presName="spaceRect" presStyleCnt="0"/>
      <dgm:spPr/>
    </dgm:pt>
    <dgm:pt modelId="{E59745DE-1190-47BD-A8EA-D99BAC15BD3C}" type="pres">
      <dgm:prSet presAssocID="{EFD35C77-6768-4363-8BA4-F76BB051E57D}" presName="textRect" presStyleLbl="revTx" presStyleIdx="1" presStyleCnt="4">
        <dgm:presLayoutVars>
          <dgm:chMax val="1"/>
          <dgm:chPref val="1"/>
        </dgm:presLayoutVars>
      </dgm:prSet>
      <dgm:spPr/>
    </dgm:pt>
    <dgm:pt modelId="{F41FF5A9-ADE8-4133-B981-408E1623698B}" type="pres">
      <dgm:prSet presAssocID="{BFF3505E-3580-4C9E-BE35-BA96875B1EB4}" presName="sibTrans" presStyleCnt="0"/>
      <dgm:spPr/>
    </dgm:pt>
    <dgm:pt modelId="{0E54587E-BD49-4CFF-9F53-650650A5FEE6}" type="pres">
      <dgm:prSet presAssocID="{7DE9D939-9FEA-47CC-A7C5-4F163400CF58}" presName="compNode" presStyleCnt="0"/>
      <dgm:spPr/>
    </dgm:pt>
    <dgm:pt modelId="{3CD3178D-155C-46E0-B4E9-051FA85953FA}" type="pres">
      <dgm:prSet presAssocID="{7DE9D939-9FEA-47CC-A7C5-4F163400CF58}" presName="iconBgRect" presStyleLbl="bgShp" presStyleIdx="2" presStyleCnt="4"/>
      <dgm:spPr/>
    </dgm:pt>
    <dgm:pt modelId="{FFC9D618-F0DC-40F8-8A2B-900E0774DBF0}" type="pres">
      <dgm:prSet presAssocID="{7DE9D939-9FEA-47CC-A7C5-4F163400CF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92B8B387-5C2B-444D-960C-607B41526B30}" type="pres">
      <dgm:prSet presAssocID="{7DE9D939-9FEA-47CC-A7C5-4F163400CF58}" presName="spaceRect" presStyleCnt="0"/>
      <dgm:spPr/>
    </dgm:pt>
    <dgm:pt modelId="{0FF5F998-94D9-45E6-849B-4B03A0338E3C}" type="pres">
      <dgm:prSet presAssocID="{7DE9D939-9FEA-47CC-A7C5-4F163400CF58}" presName="textRect" presStyleLbl="revTx" presStyleIdx="2" presStyleCnt="4">
        <dgm:presLayoutVars>
          <dgm:chMax val="1"/>
          <dgm:chPref val="1"/>
        </dgm:presLayoutVars>
      </dgm:prSet>
      <dgm:spPr/>
    </dgm:pt>
    <dgm:pt modelId="{2DC2CB8C-2CEA-4196-B6EE-3255E550C10C}" type="pres">
      <dgm:prSet presAssocID="{1605A39E-3776-4C1E-9E7F-B21F479C3916}" presName="sibTrans" presStyleCnt="0"/>
      <dgm:spPr/>
    </dgm:pt>
    <dgm:pt modelId="{67F86375-DFF1-4964-B837-A172DD3EA7D2}" type="pres">
      <dgm:prSet presAssocID="{6304D487-21D3-42A6-BA1E-93A8A4984CFD}" presName="compNode" presStyleCnt="0"/>
      <dgm:spPr/>
    </dgm:pt>
    <dgm:pt modelId="{E94CE16C-558C-4753-B1CF-97FBD848E09A}" type="pres">
      <dgm:prSet presAssocID="{6304D487-21D3-42A6-BA1E-93A8A4984CFD}" presName="iconBgRect" presStyleLbl="bgShp" presStyleIdx="3" presStyleCnt="4"/>
      <dgm:spPr/>
    </dgm:pt>
    <dgm:pt modelId="{9D2D1801-C762-4927-BCCA-13DE175CB93C}" type="pres">
      <dgm:prSet presAssocID="{6304D487-21D3-42A6-BA1E-93A8A4984C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BFDD20D-7A3B-46D2-9CB3-F3273252309F}" type="pres">
      <dgm:prSet presAssocID="{6304D487-21D3-42A6-BA1E-93A8A4984CFD}" presName="spaceRect" presStyleCnt="0"/>
      <dgm:spPr/>
    </dgm:pt>
    <dgm:pt modelId="{40E97BC8-AC66-4CFB-B373-D59305476BC4}" type="pres">
      <dgm:prSet presAssocID="{6304D487-21D3-42A6-BA1E-93A8A4984CFD}" presName="textRect" presStyleLbl="revTx" presStyleIdx="3" presStyleCnt="4">
        <dgm:presLayoutVars>
          <dgm:chMax val="1"/>
          <dgm:chPref val="1"/>
        </dgm:presLayoutVars>
      </dgm:prSet>
      <dgm:spPr/>
    </dgm:pt>
  </dgm:ptLst>
  <dgm:cxnLst>
    <dgm:cxn modelId="{B8509802-2E35-4BAE-8B62-C95F709B8C7E}" type="presOf" srcId="{68FED664-B02F-45BB-ADE6-A6E40B7EACC5}" destId="{6265BA35-825E-40FC-830C-AA3364A2A84A}" srcOrd="0" destOrd="0" presId="urn:microsoft.com/office/officeart/2018/5/layout/IconCircleLabelList"/>
    <dgm:cxn modelId="{1BABCC03-FFD1-4CF7-BDD4-2D2367D4663E}" srcId="{68FED664-B02F-45BB-ADE6-A6E40B7EACC5}" destId="{EFD35C77-6768-4363-8BA4-F76BB051E57D}" srcOrd="1" destOrd="0" parTransId="{331CB752-27E1-45A8-BD3F-2D652AB75DB1}" sibTransId="{BFF3505E-3580-4C9E-BE35-BA96875B1EB4}"/>
    <dgm:cxn modelId="{8A49DF0E-73B5-416B-8A65-C78EA1D5EC79}" type="presOf" srcId="{EFD35C77-6768-4363-8BA4-F76BB051E57D}" destId="{E59745DE-1190-47BD-A8EA-D99BAC15BD3C}" srcOrd="0" destOrd="0" presId="urn:microsoft.com/office/officeart/2018/5/layout/IconCircleLabelList"/>
    <dgm:cxn modelId="{E464C824-A44F-4108-B2C7-6BFC25FD1AB3}" srcId="{68FED664-B02F-45BB-ADE6-A6E40B7EACC5}" destId="{7E635351-6BD0-407F-8DA2-B8863919F6C7}" srcOrd="0" destOrd="0" parTransId="{F2C445AE-B6E3-4E6D-89F7-F53847180B6D}" sibTransId="{E528AD34-2979-4478-9A34-F65CEF451917}"/>
    <dgm:cxn modelId="{02B2915E-8CE5-4E93-BD20-A9D122B77430}" type="presOf" srcId="{7E635351-6BD0-407F-8DA2-B8863919F6C7}" destId="{1D79346A-700F-4AB3-ABD1-E5C54431CA37}" srcOrd="0" destOrd="0" presId="urn:microsoft.com/office/officeart/2018/5/layout/IconCircleLabelList"/>
    <dgm:cxn modelId="{007AF6AE-17F6-4015-B2A8-6F73A4023B21}" srcId="{68FED664-B02F-45BB-ADE6-A6E40B7EACC5}" destId="{7DE9D939-9FEA-47CC-A7C5-4F163400CF58}" srcOrd="2" destOrd="0" parTransId="{DCEA0E13-3DA4-4481-9F8C-D88A1A39751D}" sibTransId="{1605A39E-3776-4C1E-9E7F-B21F479C3916}"/>
    <dgm:cxn modelId="{0C9399AF-5DD9-4D41-9F91-A10E7AA13C57}" type="presOf" srcId="{6304D487-21D3-42A6-BA1E-93A8A4984CFD}" destId="{40E97BC8-AC66-4CFB-B373-D59305476BC4}" srcOrd="0" destOrd="0" presId="urn:microsoft.com/office/officeart/2018/5/layout/IconCircleLabelList"/>
    <dgm:cxn modelId="{6CEBFED9-9297-4C1B-AAFF-BBE4F4D201DB}" srcId="{68FED664-B02F-45BB-ADE6-A6E40B7EACC5}" destId="{6304D487-21D3-42A6-BA1E-93A8A4984CFD}" srcOrd="3" destOrd="0" parTransId="{A4B51E8D-D11C-4D0D-8DE5-9B5565138F67}" sibTransId="{72141C29-D968-4387-BC85-D44D4B229A62}"/>
    <dgm:cxn modelId="{5007A0F6-FDB0-4811-A19B-BF01EEAA8ECB}" type="presOf" srcId="{7DE9D939-9FEA-47CC-A7C5-4F163400CF58}" destId="{0FF5F998-94D9-45E6-849B-4B03A0338E3C}" srcOrd="0" destOrd="0" presId="urn:microsoft.com/office/officeart/2018/5/layout/IconCircleLabelList"/>
    <dgm:cxn modelId="{2C455232-D999-49AF-9D4D-D589EEEB0A63}" type="presParOf" srcId="{6265BA35-825E-40FC-830C-AA3364A2A84A}" destId="{ACDE2A61-ADC6-433C-81CC-670D3A81FC5D}" srcOrd="0" destOrd="0" presId="urn:microsoft.com/office/officeart/2018/5/layout/IconCircleLabelList"/>
    <dgm:cxn modelId="{0E34E5AD-B4E5-484B-8C93-A54A574C9803}" type="presParOf" srcId="{ACDE2A61-ADC6-433C-81CC-670D3A81FC5D}" destId="{1944F283-BF72-4572-BAAA-C929F33C6820}" srcOrd="0" destOrd="0" presId="urn:microsoft.com/office/officeart/2018/5/layout/IconCircleLabelList"/>
    <dgm:cxn modelId="{21174754-2F9C-4FCF-A62F-5DA3CF9EA46C}" type="presParOf" srcId="{ACDE2A61-ADC6-433C-81CC-670D3A81FC5D}" destId="{CC637853-229C-440A-9725-9405885271B8}" srcOrd="1" destOrd="0" presId="urn:microsoft.com/office/officeart/2018/5/layout/IconCircleLabelList"/>
    <dgm:cxn modelId="{2007C01D-D410-4CA6-BB22-0F53A727B61E}" type="presParOf" srcId="{ACDE2A61-ADC6-433C-81CC-670D3A81FC5D}" destId="{B8A4A9E9-222B-47F9-BA06-3978C141E920}" srcOrd="2" destOrd="0" presId="urn:microsoft.com/office/officeart/2018/5/layout/IconCircleLabelList"/>
    <dgm:cxn modelId="{6E270AF9-3E37-441E-8088-C3750FDC65EB}" type="presParOf" srcId="{ACDE2A61-ADC6-433C-81CC-670D3A81FC5D}" destId="{1D79346A-700F-4AB3-ABD1-E5C54431CA37}" srcOrd="3" destOrd="0" presId="urn:microsoft.com/office/officeart/2018/5/layout/IconCircleLabelList"/>
    <dgm:cxn modelId="{1510A873-3360-4BF5-A60D-DFFFB36C4429}" type="presParOf" srcId="{6265BA35-825E-40FC-830C-AA3364A2A84A}" destId="{7FEB793B-7744-41A9-B2EE-08B3B27AA4B1}" srcOrd="1" destOrd="0" presId="urn:microsoft.com/office/officeart/2018/5/layout/IconCircleLabelList"/>
    <dgm:cxn modelId="{5086752E-5AF5-492B-B95C-0215CF0EF76A}" type="presParOf" srcId="{6265BA35-825E-40FC-830C-AA3364A2A84A}" destId="{62D7680A-B5E0-4F84-BE51-BEBD8983F3C6}" srcOrd="2" destOrd="0" presId="urn:microsoft.com/office/officeart/2018/5/layout/IconCircleLabelList"/>
    <dgm:cxn modelId="{880080E4-7B19-4E8B-ABC8-BCF48D49E596}" type="presParOf" srcId="{62D7680A-B5E0-4F84-BE51-BEBD8983F3C6}" destId="{26F3AE9F-3CAC-46E5-A3B6-3AD2C84A2D2E}" srcOrd="0" destOrd="0" presId="urn:microsoft.com/office/officeart/2018/5/layout/IconCircleLabelList"/>
    <dgm:cxn modelId="{EFE01831-2403-4539-9979-F436B24D26D4}" type="presParOf" srcId="{62D7680A-B5E0-4F84-BE51-BEBD8983F3C6}" destId="{56EB9827-DC65-4E6C-A366-DA90CF8CBB74}" srcOrd="1" destOrd="0" presId="urn:microsoft.com/office/officeart/2018/5/layout/IconCircleLabelList"/>
    <dgm:cxn modelId="{A1E727C9-E35E-4E2C-824D-53005138F9EB}" type="presParOf" srcId="{62D7680A-B5E0-4F84-BE51-BEBD8983F3C6}" destId="{A11D2098-5D79-4B1F-AA2F-B59B19662599}" srcOrd="2" destOrd="0" presId="urn:microsoft.com/office/officeart/2018/5/layout/IconCircleLabelList"/>
    <dgm:cxn modelId="{2B753A64-7A75-44F0-AC1C-74E46DC27BA0}" type="presParOf" srcId="{62D7680A-B5E0-4F84-BE51-BEBD8983F3C6}" destId="{E59745DE-1190-47BD-A8EA-D99BAC15BD3C}" srcOrd="3" destOrd="0" presId="urn:microsoft.com/office/officeart/2018/5/layout/IconCircleLabelList"/>
    <dgm:cxn modelId="{4AA19C83-488B-4A34-AF71-7FF14748EAEA}" type="presParOf" srcId="{6265BA35-825E-40FC-830C-AA3364A2A84A}" destId="{F41FF5A9-ADE8-4133-B981-408E1623698B}" srcOrd="3" destOrd="0" presId="urn:microsoft.com/office/officeart/2018/5/layout/IconCircleLabelList"/>
    <dgm:cxn modelId="{2B8E55B8-BC93-4AD7-B0F6-60EF2735EC0E}" type="presParOf" srcId="{6265BA35-825E-40FC-830C-AA3364A2A84A}" destId="{0E54587E-BD49-4CFF-9F53-650650A5FEE6}" srcOrd="4" destOrd="0" presId="urn:microsoft.com/office/officeart/2018/5/layout/IconCircleLabelList"/>
    <dgm:cxn modelId="{3E1DDA97-B363-4760-801B-9BE5917A26DE}" type="presParOf" srcId="{0E54587E-BD49-4CFF-9F53-650650A5FEE6}" destId="{3CD3178D-155C-46E0-B4E9-051FA85953FA}" srcOrd="0" destOrd="0" presId="urn:microsoft.com/office/officeart/2018/5/layout/IconCircleLabelList"/>
    <dgm:cxn modelId="{2A677A4F-82BA-4B3F-AFBB-4761922D7375}" type="presParOf" srcId="{0E54587E-BD49-4CFF-9F53-650650A5FEE6}" destId="{FFC9D618-F0DC-40F8-8A2B-900E0774DBF0}" srcOrd="1" destOrd="0" presId="urn:microsoft.com/office/officeart/2018/5/layout/IconCircleLabelList"/>
    <dgm:cxn modelId="{DC99B420-A782-4B16-84E3-83BAAD4C2527}" type="presParOf" srcId="{0E54587E-BD49-4CFF-9F53-650650A5FEE6}" destId="{92B8B387-5C2B-444D-960C-607B41526B30}" srcOrd="2" destOrd="0" presId="urn:microsoft.com/office/officeart/2018/5/layout/IconCircleLabelList"/>
    <dgm:cxn modelId="{E1FD8A9F-1A0D-4EAB-A350-08BC5213B44F}" type="presParOf" srcId="{0E54587E-BD49-4CFF-9F53-650650A5FEE6}" destId="{0FF5F998-94D9-45E6-849B-4B03A0338E3C}" srcOrd="3" destOrd="0" presId="urn:microsoft.com/office/officeart/2018/5/layout/IconCircleLabelList"/>
    <dgm:cxn modelId="{E216EE21-C95B-46EA-B509-EDF2046156B3}" type="presParOf" srcId="{6265BA35-825E-40FC-830C-AA3364A2A84A}" destId="{2DC2CB8C-2CEA-4196-B6EE-3255E550C10C}" srcOrd="5" destOrd="0" presId="urn:microsoft.com/office/officeart/2018/5/layout/IconCircleLabelList"/>
    <dgm:cxn modelId="{E4FA2CCF-CA1B-44C3-B6BA-C858A8E2EA0C}" type="presParOf" srcId="{6265BA35-825E-40FC-830C-AA3364A2A84A}" destId="{67F86375-DFF1-4964-B837-A172DD3EA7D2}" srcOrd="6" destOrd="0" presId="urn:microsoft.com/office/officeart/2018/5/layout/IconCircleLabelList"/>
    <dgm:cxn modelId="{D7039F6E-D775-4C32-AB3B-73CEC6F9ACFF}" type="presParOf" srcId="{67F86375-DFF1-4964-B837-A172DD3EA7D2}" destId="{E94CE16C-558C-4753-B1CF-97FBD848E09A}" srcOrd="0" destOrd="0" presId="urn:microsoft.com/office/officeart/2018/5/layout/IconCircleLabelList"/>
    <dgm:cxn modelId="{687CA7C9-775E-4A46-8FF1-72228F21B639}" type="presParOf" srcId="{67F86375-DFF1-4964-B837-A172DD3EA7D2}" destId="{9D2D1801-C762-4927-BCCA-13DE175CB93C}" srcOrd="1" destOrd="0" presId="urn:microsoft.com/office/officeart/2018/5/layout/IconCircleLabelList"/>
    <dgm:cxn modelId="{DEAA7FBA-3BAC-4442-85CD-5F9773D07B83}" type="presParOf" srcId="{67F86375-DFF1-4964-B837-A172DD3EA7D2}" destId="{2BFDD20D-7A3B-46D2-9CB3-F3273252309F}" srcOrd="2" destOrd="0" presId="urn:microsoft.com/office/officeart/2018/5/layout/IconCircleLabelList"/>
    <dgm:cxn modelId="{E9A8731F-95C7-4588-9A1C-389ECD1DBBF9}" type="presParOf" srcId="{67F86375-DFF1-4964-B837-A172DD3EA7D2}" destId="{40E97BC8-AC66-4CFB-B373-D59305476BC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11E804-3C91-4746-9CB0-44114CB94F2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D754D50-4715-4F15-8D8E-9A4A8371421C}">
      <dgm:prSet/>
      <dgm:spPr/>
      <dgm:t>
        <a:bodyPr/>
        <a:lstStyle/>
        <a:p>
          <a:r>
            <a:rPr lang="en-US"/>
            <a:t>SHE HUNG UP THE PHONE AND SAID, “DO I HAVE CANCER?”</a:t>
          </a:r>
        </a:p>
      </dgm:t>
    </dgm:pt>
    <dgm:pt modelId="{0C14CC0A-B31B-4BBF-9EAD-C7A184F96FB0}" type="parTrans" cxnId="{94C86218-B932-40F6-A560-5CB3CC410ABF}">
      <dgm:prSet/>
      <dgm:spPr/>
      <dgm:t>
        <a:bodyPr/>
        <a:lstStyle/>
        <a:p>
          <a:endParaRPr lang="en-US"/>
        </a:p>
      </dgm:t>
    </dgm:pt>
    <dgm:pt modelId="{323732D7-928E-4988-8DAF-A12EB7BD14B5}" type="sibTrans" cxnId="{94C86218-B932-40F6-A560-5CB3CC410ABF}">
      <dgm:prSet/>
      <dgm:spPr/>
      <dgm:t>
        <a:bodyPr/>
        <a:lstStyle/>
        <a:p>
          <a:endParaRPr lang="en-US"/>
        </a:p>
      </dgm:t>
    </dgm:pt>
    <dgm:pt modelId="{BFDDD12F-B280-428C-8F09-0627814D20AF}">
      <dgm:prSet/>
      <dgm:spPr/>
      <dgm:t>
        <a:bodyPr/>
        <a:lstStyle/>
        <a:p>
          <a:r>
            <a:rPr lang="en-US"/>
            <a:t>IT TAKES ME 45 MINUTES TO COMPLETE THE ONLINE FORM</a:t>
          </a:r>
        </a:p>
      </dgm:t>
    </dgm:pt>
    <dgm:pt modelId="{14999610-C4C5-43A2-8127-C86B450C9B53}" type="parTrans" cxnId="{AB44BFB7-0A48-4A29-80B6-978698DA8FFD}">
      <dgm:prSet/>
      <dgm:spPr/>
      <dgm:t>
        <a:bodyPr/>
        <a:lstStyle/>
        <a:p>
          <a:endParaRPr lang="en-US"/>
        </a:p>
      </dgm:t>
    </dgm:pt>
    <dgm:pt modelId="{58747DBF-C79F-4445-8382-D7553EFC03AD}" type="sibTrans" cxnId="{AB44BFB7-0A48-4A29-80B6-978698DA8FFD}">
      <dgm:prSet/>
      <dgm:spPr/>
      <dgm:t>
        <a:bodyPr/>
        <a:lstStyle/>
        <a:p>
          <a:endParaRPr lang="en-US"/>
        </a:p>
      </dgm:t>
    </dgm:pt>
    <dgm:pt modelId="{6F742F3F-8152-45D1-8BF6-F2606BA1C8C8}">
      <dgm:prSet/>
      <dgm:spPr/>
      <dgm:t>
        <a:bodyPr/>
        <a:lstStyle/>
        <a:p>
          <a:r>
            <a:rPr lang="en-US"/>
            <a:t>I HAD TO WAKE A FRIEND SO I COULD TAKE MY CHILD TO A AND E</a:t>
          </a:r>
        </a:p>
      </dgm:t>
    </dgm:pt>
    <dgm:pt modelId="{11CD9572-231E-49AC-8D61-A7A0499F49A1}" type="parTrans" cxnId="{DDF8481B-4EAC-48B1-B04A-80E3AEB4CCDE}">
      <dgm:prSet/>
      <dgm:spPr/>
      <dgm:t>
        <a:bodyPr/>
        <a:lstStyle/>
        <a:p>
          <a:endParaRPr lang="en-US"/>
        </a:p>
      </dgm:t>
    </dgm:pt>
    <dgm:pt modelId="{C9906C0F-39C9-4876-B2AC-4193261CADAE}" type="sibTrans" cxnId="{DDF8481B-4EAC-48B1-B04A-80E3AEB4CCDE}">
      <dgm:prSet/>
      <dgm:spPr/>
      <dgm:t>
        <a:bodyPr/>
        <a:lstStyle/>
        <a:p>
          <a:endParaRPr lang="en-US"/>
        </a:p>
      </dgm:t>
    </dgm:pt>
    <dgm:pt modelId="{95B7C893-0429-4B46-B494-51F5EAC0BD2C}">
      <dgm:prSet/>
      <dgm:spPr/>
      <dgm:t>
        <a:bodyPr/>
        <a:lstStyle/>
        <a:p>
          <a:r>
            <a:rPr lang="en-US"/>
            <a:t>INSIGHTS ON USE OF INTERPRETERS</a:t>
          </a:r>
        </a:p>
      </dgm:t>
    </dgm:pt>
    <dgm:pt modelId="{A4BB7184-EC4B-4AE0-9688-4D69B40B00A9}" type="parTrans" cxnId="{45FD00C7-E21F-4D28-AD68-08379ABF7100}">
      <dgm:prSet/>
      <dgm:spPr/>
      <dgm:t>
        <a:bodyPr/>
        <a:lstStyle/>
        <a:p>
          <a:endParaRPr lang="en-US"/>
        </a:p>
      </dgm:t>
    </dgm:pt>
    <dgm:pt modelId="{045E19FA-BD82-4759-9597-12279AA8F6C7}" type="sibTrans" cxnId="{45FD00C7-E21F-4D28-AD68-08379ABF7100}">
      <dgm:prSet/>
      <dgm:spPr/>
      <dgm:t>
        <a:bodyPr/>
        <a:lstStyle/>
        <a:p>
          <a:endParaRPr lang="en-US"/>
        </a:p>
      </dgm:t>
    </dgm:pt>
    <dgm:pt modelId="{907F5D54-2221-C349-BEDE-812C621BB987}" type="pres">
      <dgm:prSet presAssocID="{AD11E804-3C91-4746-9CB0-44114CB94F2A}" presName="linear" presStyleCnt="0">
        <dgm:presLayoutVars>
          <dgm:animLvl val="lvl"/>
          <dgm:resizeHandles val="exact"/>
        </dgm:presLayoutVars>
      </dgm:prSet>
      <dgm:spPr/>
    </dgm:pt>
    <dgm:pt modelId="{D902252E-157C-5144-BFE3-B1A19797F945}" type="pres">
      <dgm:prSet presAssocID="{ED754D50-4715-4F15-8D8E-9A4A8371421C}" presName="parentText" presStyleLbl="node1" presStyleIdx="0" presStyleCnt="4">
        <dgm:presLayoutVars>
          <dgm:chMax val="0"/>
          <dgm:bulletEnabled val="1"/>
        </dgm:presLayoutVars>
      </dgm:prSet>
      <dgm:spPr/>
    </dgm:pt>
    <dgm:pt modelId="{6EE22478-25A8-1B4F-86B4-7D01FCB6BA92}" type="pres">
      <dgm:prSet presAssocID="{323732D7-928E-4988-8DAF-A12EB7BD14B5}" presName="spacer" presStyleCnt="0"/>
      <dgm:spPr/>
    </dgm:pt>
    <dgm:pt modelId="{33E76918-5123-EE45-9AA9-32BA2F832B7A}" type="pres">
      <dgm:prSet presAssocID="{BFDDD12F-B280-428C-8F09-0627814D20AF}" presName="parentText" presStyleLbl="node1" presStyleIdx="1" presStyleCnt="4">
        <dgm:presLayoutVars>
          <dgm:chMax val="0"/>
          <dgm:bulletEnabled val="1"/>
        </dgm:presLayoutVars>
      </dgm:prSet>
      <dgm:spPr/>
    </dgm:pt>
    <dgm:pt modelId="{E951F23B-3208-5241-8A5F-1140A3D7F998}" type="pres">
      <dgm:prSet presAssocID="{58747DBF-C79F-4445-8382-D7553EFC03AD}" presName="spacer" presStyleCnt="0"/>
      <dgm:spPr/>
    </dgm:pt>
    <dgm:pt modelId="{F381600A-8FBA-6E41-955B-803A0F52E272}" type="pres">
      <dgm:prSet presAssocID="{6F742F3F-8152-45D1-8BF6-F2606BA1C8C8}" presName="parentText" presStyleLbl="node1" presStyleIdx="2" presStyleCnt="4">
        <dgm:presLayoutVars>
          <dgm:chMax val="0"/>
          <dgm:bulletEnabled val="1"/>
        </dgm:presLayoutVars>
      </dgm:prSet>
      <dgm:spPr/>
    </dgm:pt>
    <dgm:pt modelId="{5665061D-1E59-F140-81BF-6BEC93AFE8BD}" type="pres">
      <dgm:prSet presAssocID="{C9906C0F-39C9-4876-B2AC-4193261CADAE}" presName="spacer" presStyleCnt="0"/>
      <dgm:spPr/>
    </dgm:pt>
    <dgm:pt modelId="{AC7EFC05-9E35-1246-8B89-74BC04F5E235}" type="pres">
      <dgm:prSet presAssocID="{95B7C893-0429-4B46-B494-51F5EAC0BD2C}" presName="parentText" presStyleLbl="node1" presStyleIdx="3" presStyleCnt="4">
        <dgm:presLayoutVars>
          <dgm:chMax val="0"/>
          <dgm:bulletEnabled val="1"/>
        </dgm:presLayoutVars>
      </dgm:prSet>
      <dgm:spPr/>
    </dgm:pt>
  </dgm:ptLst>
  <dgm:cxnLst>
    <dgm:cxn modelId="{94C86218-B932-40F6-A560-5CB3CC410ABF}" srcId="{AD11E804-3C91-4746-9CB0-44114CB94F2A}" destId="{ED754D50-4715-4F15-8D8E-9A4A8371421C}" srcOrd="0" destOrd="0" parTransId="{0C14CC0A-B31B-4BBF-9EAD-C7A184F96FB0}" sibTransId="{323732D7-928E-4988-8DAF-A12EB7BD14B5}"/>
    <dgm:cxn modelId="{DDF8481B-4EAC-48B1-B04A-80E3AEB4CCDE}" srcId="{AD11E804-3C91-4746-9CB0-44114CB94F2A}" destId="{6F742F3F-8152-45D1-8BF6-F2606BA1C8C8}" srcOrd="2" destOrd="0" parTransId="{11CD9572-231E-49AC-8D61-A7A0499F49A1}" sibTransId="{C9906C0F-39C9-4876-B2AC-4193261CADAE}"/>
    <dgm:cxn modelId="{B7AF8A6E-7033-0041-A114-9B8EE58D8BEA}" type="presOf" srcId="{AD11E804-3C91-4746-9CB0-44114CB94F2A}" destId="{907F5D54-2221-C349-BEDE-812C621BB987}" srcOrd="0" destOrd="0" presId="urn:microsoft.com/office/officeart/2005/8/layout/vList2"/>
    <dgm:cxn modelId="{F70B0F86-C214-3C49-8605-8824F038C3F2}" type="presOf" srcId="{6F742F3F-8152-45D1-8BF6-F2606BA1C8C8}" destId="{F381600A-8FBA-6E41-955B-803A0F52E272}" srcOrd="0" destOrd="0" presId="urn:microsoft.com/office/officeart/2005/8/layout/vList2"/>
    <dgm:cxn modelId="{8A1EC299-D497-2245-9816-67D428639290}" type="presOf" srcId="{ED754D50-4715-4F15-8D8E-9A4A8371421C}" destId="{D902252E-157C-5144-BFE3-B1A19797F945}" srcOrd="0" destOrd="0" presId="urn:microsoft.com/office/officeart/2005/8/layout/vList2"/>
    <dgm:cxn modelId="{AB44BFB7-0A48-4A29-80B6-978698DA8FFD}" srcId="{AD11E804-3C91-4746-9CB0-44114CB94F2A}" destId="{BFDDD12F-B280-428C-8F09-0627814D20AF}" srcOrd="1" destOrd="0" parTransId="{14999610-C4C5-43A2-8127-C86B450C9B53}" sibTransId="{58747DBF-C79F-4445-8382-D7553EFC03AD}"/>
    <dgm:cxn modelId="{45FD00C7-E21F-4D28-AD68-08379ABF7100}" srcId="{AD11E804-3C91-4746-9CB0-44114CB94F2A}" destId="{95B7C893-0429-4B46-B494-51F5EAC0BD2C}" srcOrd="3" destOrd="0" parTransId="{A4BB7184-EC4B-4AE0-9688-4D69B40B00A9}" sibTransId="{045E19FA-BD82-4759-9597-12279AA8F6C7}"/>
    <dgm:cxn modelId="{F43B44CF-BAD7-B742-9E35-710701859C83}" type="presOf" srcId="{BFDDD12F-B280-428C-8F09-0627814D20AF}" destId="{33E76918-5123-EE45-9AA9-32BA2F832B7A}" srcOrd="0" destOrd="0" presId="urn:microsoft.com/office/officeart/2005/8/layout/vList2"/>
    <dgm:cxn modelId="{C55F69E1-89C2-6A41-B7AB-9894A088C8E3}" type="presOf" srcId="{95B7C893-0429-4B46-B494-51F5EAC0BD2C}" destId="{AC7EFC05-9E35-1246-8B89-74BC04F5E235}" srcOrd="0" destOrd="0" presId="urn:microsoft.com/office/officeart/2005/8/layout/vList2"/>
    <dgm:cxn modelId="{27D5E689-0C3E-364A-95BA-68068FD3F6A5}" type="presParOf" srcId="{907F5D54-2221-C349-BEDE-812C621BB987}" destId="{D902252E-157C-5144-BFE3-B1A19797F945}" srcOrd="0" destOrd="0" presId="urn:microsoft.com/office/officeart/2005/8/layout/vList2"/>
    <dgm:cxn modelId="{155A95C5-FC14-F949-A739-EA4B5677C58C}" type="presParOf" srcId="{907F5D54-2221-C349-BEDE-812C621BB987}" destId="{6EE22478-25A8-1B4F-86B4-7D01FCB6BA92}" srcOrd="1" destOrd="0" presId="urn:microsoft.com/office/officeart/2005/8/layout/vList2"/>
    <dgm:cxn modelId="{91EE2FAA-A1E2-7B4B-B6B5-6BC0329DDB23}" type="presParOf" srcId="{907F5D54-2221-C349-BEDE-812C621BB987}" destId="{33E76918-5123-EE45-9AA9-32BA2F832B7A}" srcOrd="2" destOrd="0" presId="urn:microsoft.com/office/officeart/2005/8/layout/vList2"/>
    <dgm:cxn modelId="{262766D5-670F-5E40-A2EB-BC4A21B5F1B6}" type="presParOf" srcId="{907F5D54-2221-C349-BEDE-812C621BB987}" destId="{E951F23B-3208-5241-8A5F-1140A3D7F998}" srcOrd="3" destOrd="0" presId="urn:microsoft.com/office/officeart/2005/8/layout/vList2"/>
    <dgm:cxn modelId="{0CED3691-699B-6741-B9DF-8E5A0E36F7FE}" type="presParOf" srcId="{907F5D54-2221-C349-BEDE-812C621BB987}" destId="{F381600A-8FBA-6E41-955B-803A0F52E272}" srcOrd="4" destOrd="0" presId="urn:microsoft.com/office/officeart/2005/8/layout/vList2"/>
    <dgm:cxn modelId="{0750A261-587D-464E-AB62-CC0C39EC5FC0}" type="presParOf" srcId="{907F5D54-2221-C349-BEDE-812C621BB987}" destId="{5665061D-1E59-F140-81BF-6BEC93AFE8BD}" srcOrd="5" destOrd="0" presId="urn:microsoft.com/office/officeart/2005/8/layout/vList2"/>
    <dgm:cxn modelId="{62B209BF-08FD-7747-B1E0-1C592F5896D4}" type="presParOf" srcId="{907F5D54-2221-C349-BEDE-812C621BB987}" destId="{AC7EFC05-9E35-1246-8B89-74BC04F5E23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857465-DDF5-4DB1-B94C-8BA268CD5646}" type="doc">
      <dgm:prSet loTypeId="urn:microsoft.com/office/officeart/2018/5/layout/IconCircleLabelList" loCatId="icon" qsTypeId="urn:microsoft.com/office/officeart/2005/8/quickstyle/simple1" qsCatId="simple" csTypeId="urn:microsoft.com/office/officeart/2018/5/colors/Iconchunking_coloredtext_accent2_2" csCatId="accent2" phldr="1"/>
      <dgm:spPr/>
      <dgm:t>
        <a:bodyPr/>
        <a:lstStyle/>
        <a:p>
          <a:endParaRPr lang="en-US"/>
        </a:p>
      </dgm:t>
    </dgm:pt>
    <dgm:pt modelId="{B3C5C4D0-60BD-41C8-8383-2D242567CABF}">
      <dgm:prSet/>
      <dgm:spPr/>
      <dgm:t>
        <a:bodyPr/>
        <a:lstStyle/>
        <a:p>
          <a:pPr>
            <a:lnSpc>
              <a:spcPct val="100000"/>
            </a:lnSpc>
            <a:defRPr cap="all"/>
          </a:pPr>
          <a:r>
            <a:rPr lang="en-US"/>
            <a:t>For clinicians</a:t>
          </a:r>
        </a:p>
      </dgm:t>
    </dgm:pt>
    <dgm:pt modelId="{6A36CD34-3C18-4424-ABD1-3C1D97CA96BF}" type="parTrans" cxnId="{EC26362D-A8C1-4324-A493-6749C9E8FDC1}">
      <dgm:prSet/>
      <dgm:spPr/>
      <dgm:t>
        <a:bodyPr/>
        <a:lstStyle/>
        <a:p>
          <a:endParaRPr lang="en-US"/>
        </a:p>
      </dgm:t>
    </dgm:pt>
    <dgm:pt modelId="{04A7192A-779D-4AB2-99AD-66CFE1B25D8C}" type="sibTrans" cxnId="{EC26362D-A8C1-4324-A493-6749C9E8FDC1}">
      <dgm:prSet/>
      <dgm:spPr/>
      <dgm:t>
        <a:bodyPr/>
        <a:lstStyle/>
        <a:p>
          <a:endParaRPr lang="en-US"/>
        </a:p>
      </dgm:t>
    </dgm:pt>
    <dgm:pt modelId="{C755F94D-7047-4D2D-85EE-8B5B531FDCCC}">
      <dgm:prSet/>
      <dgm:spPr/>
      <dgm:t>
        <a:bodyPr/>
        <a:lstStyle/>
        <a:p>
          <a:pPr>
            <a:lnSpc>
              <a:spcPct val="100000"/>
            </a:lnSpc>
            <a:defRPr cap="all"/>
          </a:pPr>
          <a:r>
            <a:rPr lang="en-US"/>
            <a:t>For GP practices</a:t>
          </a:r>
        </a:p>
      </dgm:t>
    </dgm:pt>
    <dgm:pt modelId="{A11DEAAA-B2B2-46BC-9F2C-58A6A506F13A}" type="parTrans" cxnId="{546CEAA1-6AF4-4BE8-B3FB-50E257D98856}">
      <dgm:prSet/>
      <dgm:spPr/>
      <dgm:t>
        <a:bodyPr/>
        <a:lstStyle/>
        <a:p>
          <a:endParaRPr lang="en-US"/>
        </a:p>
      </dgm:t>
    </dgm:pt>
    <dgm:pt modelId="{FD5BD34A-5347-4FB0-B07E-0A678E1F319A}" type="sibTrans" cxnId="{546CEAA1-6AF4-4BE8-B3FB-50E257D98856}">
      <dgm:prSet/>
      <dgm:spPr/>
      <dgm:t>
        <a:bodyPr/>
        <a:lstStyle/>
        <a:p>
          <a:endParaRPr lang="en-US"/>
        </a:p>
      </dgm:t>
    </dgm:pt>
    <dgm:pt modelId="{01278601-786E-4610-A561-0882C29FAA8A}" type="pres">
      <dgm:prSet presAssocID="{04857465-DDF5-4DB1-B94C-8BA268CD5646}" presName="root" presStyleCnt="0">
        <dgm:presLayoutVars>
          <dgm:dir/>
          <dgm:resizeHandles val="exact"/>
        </dgm:presLayoutVars>
      </dgm:prSet>
      <dgm:spPr/>
    </dgm:pt>
    <dgm:pt modelId="{67141769-1F93-4BAE-AC0C-76588520BD1B}" type="pres">
      <dgm:prSet presAssocID="{B3C5C4D0-60BD-41C8-8383-2D242567CABF}" presName="compNode" presStyleCnt="0"/>
      <dgm:spPr/>
    </dgm:pt>
    <dgm:pt modelId="{4E11AF02-3BF3-4718-ADBB-D33C7DF5AF07}" type="pres">
      <dgm:prSet presAssocID="{B3C5C4D0-60BD-41C8-8383-2D242567CABF}" presName="iconBgRect" presStyleLbl="bgShp" presStyleIdx="0" presStyleCnt="2"/>
      <dgm:spPr/>
    </dgm:pt>
    <dgm:pt modelId="{BCA51C6E-8229-4442-BDFA-816E7C33B7C7}" type="pres">
      <dgm:prSet presAssocID="{B3C5C4D0-60BD-41C8-8383-2D242567CA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FA4CB42-8170-4BE6-8BDD-B0270DAF90EC}" type="pres">
      <dgm:prSet presAssocID="{B3C5C4D0-60BD-41C8-8383-2D242567CABF}" presName="spaceRect" presStyleCnt="0"/>
      <dgm:spPr/>
    </dgm:pt>
    <dgm:pt modelId="{68F7C15B-EC40-4BFC-A012-90B2A9887A8D}" type="pres">
      <dgm:prSet presAssocID="{B3C5C4D0-60BD-41C8-8383-2D242567CABF}" presName="textRect" presStyleLbl="revTx" presStyleIdx="0" presStyleCnt="2">
        <dgm:presLayoutVars>
          <dgm:chMax val="1"/>
          <dgm:chPref val="1"/>
        </dgm:presLayoutVars>
      </dgm:prSet>
      <dgm:spPr/>
    </dgm:pt>
    <dgm:pt modelId="{77BCEE34-8F6F-4AC7-B164-F9A6B2E5C224}" type="pres">
      <dgm:prSet presAssocID="{04A7192A-779D-4AB2-99AD-66CFE1B25D8C}" presName="sibTrans" presStyleCnt="0"/>
      <dgm:spPr/>
    </dgm:pt>
    <dgm:pt modelId="{1DAD701F-941C-4DDF-B0BB-1BC6F8B00B1D}" type="pres">
      <dgm:prSet presAssocID="{C755F94D-7047-4D2D-85EE-8B5B531FDCCC}" presName="compNode" presStyleCnt="0"/>
      <dgm:spPr/>
    </dgm:pt>
    <dgm:pt modelId="{7E437930-B674-42A0-8CAC-814A00B3A75B}" type="pres">
      <dgm:prSet presAssocID="{C755F94D-7047-4D2D-85EE-8B5B531FDCCC}" presName="iconBgRect" presStyleLbl="bgShp" presStyleIdx="1" presStyleCnt="2"/>
      <dgm:spPr/>
    </dgm:pt>
    <dgm:pt modelId="{123C2D39-5155-4F88-8441-30ED5E5A369C}" type="pres">
      <dgm:prSet presAssocID="{C755F94D-7047-4D2D-85EE-8B5B531FDC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34954E96-D92B-4791-B2B9-581C799A3B67}" type="pres">
      <dgm:prSet presAssocID="{C755F94D-7047-4D2D-85EE-8B5B531FDCCC}" presName="spaceRect" presStyleCnt="0"/>
      <dgm:spPr/>
    </dgm:pt>
    <dgm:pt modelId="{61DB0547-B9CD-4B65-8060-7CEC3F955878}" type="pres">
      <dgm:prSet presAssocID="{C755F94D-7047-4D2D-85EE-8B5B531FDCCC}" presName="textRect" presStyleLbl="revTx" presStyleIdx="1" presStyleCnt="2">
        <dgm:presLayoutVars>
          <dgm:chMax val="1"/>
          <dgm:chPref val="1"/>
        </dgm:presLayoutVars>
      </dgm:prSet>
      <dgm:spPr/>
    </dgm:pt>
  </dgm:ptLst>
  <dgm:cxnLst>
    <dgm:cxn modelId="{EC26362D-A8C1-4324-A493-6749C9E8FDC1}" srcId="{04857465-DDF5-4DB1-B94C-8BA268CD5646}" destId="{B3C5C4D0-60BD-41C8-8383-2D242567CABF}" srcOrd="0" destOrd="0" parTransId="{6A36CD34-3C18-4424-ABD1-3C1D97CA96BF}" sibTransId="{04A7192A-779D-4AB2-99AD-66CFE1B25D8C}"/>
    <dgm:cxn modelId="{F3EAF088-85F5-45AA-BBC6-4093985F7A2E}" type="presOf" srcId="{04857465-DDF5-4DB1-B94C-8BA268CD5646}" destId="{01278601-786E-4610-A561-0882C29FAA8A}" srcOrd="0" destOrd="0" presId="urn:microsoft.com/office/officeart/2018/5/layout/IconCircleLabelList"/>
    <dgm:cxn modelId="{546CEAA1-6AF4-4BE8-B3FB-50E257D98856}" srcId="{04857465-DDF5-4DB1-B94C-8BA268CD5646}" destId="{C755F94D-7047-4D2D-85EE-8B5B531FDCCC}" srcOrd="1" destOrd="0" parTransId="{A11DEAAA-B2B2-46BC-9F2C-58A6A506F13A}" sibTransId="{FD5BD34A-5347-4FB0-B07E-0A678E1F319A}"/>
    <dgm:cxn modelId="{817C19A2-5111-4367-AF5A-15BA74C44149}" type="presOf" srcId="{C755F94D-7047-4D2D-85EE-8B5B531FDCCC}" destId="{61DB0547-B9CD-4B65-8060-7CEC3F955878}" srcOrd="0" destOrd="0" presId="urn:microsoft.com/office/officeart/2018/5/layout/IconCircleLabelList"/>
    <dgm:cxn modelId="{8836BCCC-BE67-458E-941B-A2D69D07DDE1}" type="presOf" srcId="{B3C5C4D0-60BD-41C8-8383-2D242567CABF}" destId="{68F7C15B-EC40-4BFC-A012-90B2A9887A8D}" srcOrd="0" destOrd="0" presId="urn:microsoft.com/office/officeart/2018/5/layout/IconCircleLabelList"/>
    <dgm:cxn modelId="{B6ED7D18-5E3F-4DFE-82C3-333A97AC1311}" type="presParOf" srcId="{01278601-786E-4610-A561-0882C29FAA8A}" destId="{67141769-1F93-4BAE-AC0C-76588520BD1B}" srcOrd="0" destOrd="0" presId="urn:microsoft.com/office/officeart/2018/5/layout/IconCircleLabelList"/>
    <dgm:cxn modelId="{2FE962F1-491B-4069-9C53-EDB73BC71BD1}" type="presParOf" srcId="{67141769-1F93-4BAE-AC0C-76588520BD1B}" destId="{4E11AF02-3BF3-4718-ADBB-D33C7DF5AF07}" srcOrd="0" destOrd="0" presId="urn:microsoft.com/office/officeart/2018/5/layout/IconCircleLabelList"/>
    <dgm:cxn modelId="{A055BFFB-7BB4-429D-8A3A-B4D3FFBD82FC}" type="presParOf" srcId="{67141769-1F93-4BAE-AC0C-76588520BD1B}" destId="{BCA51C6E-8229-4442-BDFA-816E7C33B7C7}" srcOrd="1" destOrd="0" presId="urn:microsoft.com/office/officeart/2018/5/layout/IconCircleLabelList"/>
    <dgm:cxn modelId="{71B3DDB6-653A-4E56-A882-F2229F32E8CF}" type="presParOf" srcId="{67141769-1F93-4BAE-AC0C-76588520BD1B}" destId="{DFA4CB42-8170-4BE6-8BDD-B0270DAF90EC}" srcOrd="2" destOrd="0" presId="urn:microsoft.com/office/officeart/2018/5/layout/IconCircleLabelList"/>
    <dgm:cxn modelId="{1C2A7275-5644-4E48-8DF0-934921AB15C2}" type="presParOf" srcId="{67141769-1F93-4BAE-AC0C-76588520BD1B}" destId="{68F7C15B-EC40-4BFC-A012-90B2A9887A8D}" srcOrd="3" destOrd="0" presId="urn:microsoft.com/office/officeart/2018/5/layout/IconCircleLabelList"/>
    <dgm:cxn modelId="{E38A5B00-0E53-4ED3-9E8F-B335BA9E5CAE}" type="presParOf" srcId="{01278601-786E-4610-A561-0882C29FAA8A}" destId="{77BCEE34-8F6F-4AC7-B164-F9A6B2E5C224}" srcOrd="1" destOrd="0" presId="urn:microsoft.com/office/officeart/2018/5/layout/IconCircleLabelList"/>
    <dgm:cxn modelId="{B8F41295-F645-4119-8639-3DED3291D830}" type="presParOf" srcId="{01278601-786E-4610-A561-0882C29FAA8A}" destId="{1DAD701F-941C-4DDF-B0BB-1BC6F8B00B1D}" srcOrd="2" destOrd="0" presId="urn:microsoft.com/office/officeart/2018/5/layout/IconCircleLabelList"/>
    <dgm:cxn modelId="{998809B5-F4DF-41DB-B7B2-2D13A289B127}" type="presParOf" srcId="{1DAD701F-941C-4DDF-B0BB-1BC6F8B00B1D}" destId="{7E437930-B674-42A0-8CAC-814A00B3A75B}" srcOrd="0" destOrd="0" presId="urn:microsoft.com/office/officeart/2018/5/layout/IconCircleLabelList"/>
    <dgm:cxn modelId="{DFB7933B-FC67-4C59-9819-2CCE043F1AFE}" type="presParOf" srcId="{1DAD701F-941C-4DDF-B0BB-1BC6F8B00B1D}" destId="{123C2D39-5155-4F88-8441-30ED5E5A369C}" srcOrd="1" destOrd="0" presId="urn:microsoft.com/office/officeart/2018/5/layout/IconCircleLabelList"/>
    <dgm:cxn modelId="{34EC465D-0DEE-43A9-B11E-0F39F78F8C62}" type="presParOf" srcId="{1DAD701F-941C-4DDF-B0BB-1BC6F8B00B1D}" destId="{34954E96-D92B-4791-B2B9-581C799A3B67}" srcOrd="2" destOrd="0" presId="urn:microsoft.com/office/officeart/2018/5/layout/IconCircleLabelList"/>
    <dgm:cxn modelId="{241964FF-F57E-48B2-A5C6-9A825196062A}" type="presParOf" srcId="{1DAD701F-941C-4DDF-B0BB-1BC6F8B00B1D}" destId="{61DB0547-B9CD-4B65-8060-7CEC3F95587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770B4C-8CAD-496A-81F4-62E2055E91A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FD520F1-A567-47B5-AB25-1931769C9732}">
      <dgm:prSet/>
      <dgm:spPr/>
      <dgm:t>
        <a:bodyPr/>
        <a:lstStyle/>
        <a:p>
          <a:r>
            <a:rPr lang="en-GB" b="1" i="0"/>
            <a:t>USE SMS/PRINT NOTES-</a:t>
          </a:r>
          <a:r>
            <a:rPr lang="en-GB" b="0" i="0"/>
            <a:t> consider finishing your consult with an sms/ printing out consultation notes- people can use translation tools/ show relatives after if they haven’t fully understood.  Add a name for sms as multiple people may use the same phone</a:t>
          </a:r>
          <a:endParaRPr lang="en-US"/>
        </a:p>
      </dgm:t>
    </dgm:pt>
    <dgm:pt modelId="{F9676B93-9CB1-45A0-AAE9-BAFF650F4EC3}" type="parTrans" cxnId="{29C5CCCB-C7F2-4AF8-BBC1-6C77D5D18E91}">
      <dgm:prSet/>
      <dgm:spPr/>
      <dgm:t>
        <a:bodyPr/>
        <a:lstStyle/>
        <a:p>
          <a:endParaRPr lang="en-US"/>
        </a:p>
      </dgm:t>
    </dgm:pt>
    <dgm:pt modelId="{50B7680B-9BCA-45B1-8D1F-6A1F5069A604}" type="sibTrans" cxnId="{29C5CCCB-C7F2-4AF8-BBC1-6C77D5D18E91}">
      <dgm:prSet/>
      <dgm:spPr/>
      <dgm:t>
        <a:bodyPr/>
        <a:lstStyle/>
        <a:p>
          <a:endParaRPr lang="en-US"/>
        </a:p>
      </dgm:t>
    </dgm:pt>
    <dgm:pt modelId="{9267DB0E-3F12-4081-AFED-7BE8C2C88529}">
      <dgm:prSet/>
      <dgm:spPr/>
      <dgm:t>
        <a:bodyPr/>
        <a:lstStyle/>
        <a:p>
          <a:r>
            <a:rPr lang="en-GB" b="1" i="0"/>
            <a:t>ROUTINELY DOCUMENT COMMUNICATION PREFERENCES</a:t>
          </a:r>
          <a:r>
            <a:rPr lang="en-GB" b="0" i="0"/>
            <a:t>- add note to homescreen if you find any language issues- more efficient for next time! Language preferences/ preferred mode of contact/ consent to preferred person to contact or assist.  Some refugees may have support workers</a:t>
          </a:r>
          <a:endParaRPr lang="en-US"/>
        </a:p>
      </dgm:t>
    </dgm:pt>
    <dgm:pt modelId="{1EF78A6B-F65A-4777-A22D-92D324C1177A}" type="parTrans" cxnId="{BD2E367D-FAF9-4C85-AAAA-04D6B7D55991}">
      <dgm:prSet/>
      <dgm:spPr/>
      <dgm:t>
        <a:bodyPr/>
        <a:lstStyle/>
        <a:p>
          <a:endParaRPr lang="en-US"/>
        </a:p>
      </dgm:t>
    </dgm:pt>
    <dgm:pt modelId="{9F398991-E154-4FC0-8B04-9D57FF92CF7F}" type="sibTrans" cxnId="{BD2E367D-FAF9-4C85-AAAA-04D6B7D55991}">
      <dgm:prSet/>
      <dgm:spPr/>
      <dgm:t>
        <a:bodyPr/>
        <a:lstStyle/>
        <a:p>
          <a:endParaRPr lang="en-US"/>
        </a:p>
      </dgm:t>
    </dgm:pt>
    <dgm:pt modelId="{61B36035-6C3A-4EB5-BA0E-A82DB9043A62}">
      <dgm:prSet/>
      <dgm:spPr/>
      <dgm:t>
        <a:bodyPr/>
        <a:lstStyle/>
        <a:p>
          <a:r>
            <a:rPr lang="en-GB" b="1" i="0"/>
            <a:t>SIMPLE JARGON FREE LANGUAGE, SHORT SENTENCES</a:t>
          </a:r>
          <a:r>
            <a:rPr lang="en-GB" b="0" i="0"/>
            <a:t>- helpful for basic English speakers, and when using interpreters as they don’t necessarily have medical vocab training</a:t>
          </a:r>
          <a:endParaRPr lang="en-US"/>
        </a:p>
      </dgm:t>
    </dgm:pt>
    <dgm:pt modelId="{2213EE56-6C1E-4FFC-BD16-B86E3C8B7EC7}" type="parTrans" cxnId="{22D7C7E2-D4FF-4BC1-93F1-617B5F7A5837}">
      <dgm:prSet/>
      <dgm:spPr/>
      <dgm:t>
        <a:bodyPr/>
        <a:lstStyle/>
        <a:p>
          <a:endParaRPr lang="en-US"/>
        </a:p>
      </dgm:t>
    </dgm:pt>
    <dgm:pt modelId="{AD49A9A7-79B9-4132-BF82-C219E7561218}" type="sibTrans" cxnId="{22D7C7E2-D4FF-4BC1-93F1-617B5F7A5837}">
      <dgm:prSet/>
      <dgm:spPr/>
      <dgm:t>
        <a:bodyPr/>
        <a:lstStyle/>
        <a:p>
          <a:endParaRPr lang="en-US"/>
        </a:p>
      </dgm:t>
    </dgm:pt>
    <dgm:pt modelId="{215184CF-76CF-4AEF-82F4-B8FF25B7C9AD}">
      <dgm:prSet/>
      <dgm:spPr/>
      <dgm:t>
        <a:bodyPr/>
        <a:lstStyle/>
        <a:p>
          <a:r>
            <a:rPr lang="en-GB" b="1" i="0"/>
            <a:t>LOW THRESHOLD FOR F2F</a:t>
          </a:r>
          <a:r>
            <a:rPr lang="en-GB" b="0" i="0"/>
            <a:t> – allows non verbal cues as well as interpreting assistance</a:t>
          </a:r>
          <a:endParaRPr lang="en-US"/>
        </a:p>
      </dgm:t>
    </dgm:pt>
    <dgm:pt modelId="{2BF69F1E-50ED-4755-9B6E-55F5E61DEBB2}" type="parTrans" cxnId="{81F1A5E5-1EDD-4487-A7FA-D5732165F98C}">
      <dgm:prSet/>
      <dgm:spPr/>
      <dgm:t>
        <a:bodyPr/>
        <a:lstStyle/>
        <a:p>
          <a:endParaRPr lang="en-US"/>
        </a:p>
      </dgm:t>
    </dgm:pt>
    <dgm:pt modelId="{BD795B6C-FD06-42FA-976E-ED7EBA1D3D13}" type="sibTrans" cxnId="{81F1A5E5-1EDD-4487-A7FA-D5732165F98C}">
      <dgm:prSet/>
      <dgm:spPr/>
      <dgm:t>
        <a:bodyPr/>
        <a:lstStyle/>
        <a:p>
          <a:endParaRPr lang="en-US"/>
        </a:p>
      </dgm:t>
    </dgm:pt>
    <dgm:pt modelId="{0A0476F2-A0A6-6A40-95EC-B6197C0ACBB9}" type="pres">
      <dgm:prSet presAssocID="{5D770B4C-8CAD-496A-81F4-62E2055E91A3}" presName="vert0" presStyleCnt="0">
        <dgm:presLayoutVars>
          <dgm:dir/>
          <dgm:animOne val="branch"/>
          <dgm:animLvl val="lvl"/>
        </dgm:presLayoutVars>
      </dgm:prSet>
      <dgm:spPr/>
    </dgm:pt>
    <dgm:pt modelId="{0828C3A8-989A-C646-981B-FD825D1EC9C8}" type="pres">
      <dgm:prSet presAssocID="{EFD520F1-A567-47B5-AB25-1931769C9732}" presName="thickLine" presStyleLbl="alignNode1" presStyleIdx="0" presStyleCnt="4"/>
      <dgm:spPr/>
    </dgm:pt>
    <dgm:pt modelId="{E36EA2D0-586F-4340-88D2-FCABF823C631}" type="pres">
      <dgm:prSet presAssocID="{EFD520F1-A567-47B5-AB25-1931769C9732}" presName="horz1" presStyleCnt="0"/>
      <dgm:spPr/>
    </dgm:pt>
    <dgm:pt modelId="{93EE1CB8-7258-B546-905D-4E3F34079F8F}" type="pres">
      <dgm:prSet presAssocID="{EFD520F1-A567-47B5-AB25-1931769C9732}" presName="tx1" presStyleLbl="revTx" presStyleIdx="0" presStyleCnt="4"/>
      <dgm:spPr/>
    </dgm:pt>
    <dgm:pt modelId="{DF675DC4-E19A-1340-B6CC-7F490894666F}" type="pres">
      <dgm:prSet presAssocID="{EFD520F1-A567-47B5-AB25-1931769C9732}" presName="vert1" presStyleCnt="0"/>
      <dgm:spPr/>
    </dgm:pt>
    <dgm:pt modelId="{C49A5A28-220B-544A-80B0-AE2DDC9324D2}" type="pres">
      <dgm:prSet presAssocID="{9267DB0E-3F12-4081-AFED-7BE8C2C88529}" presName="thickLine" presStyleLbl="alignNode1" presStyleIdx="1" presStyleCnt="4"/>
      <dgm:spPr/>
    </dgm:pt>
    <dgm:pt modelId="{B2327D89-BA13-0B4F-B708-AB0CBAEB7A4E}" type="pres">
      <dgm:prSet presAssocID="{9267DB0E-3F12-4081-AFED-7BE8C2C88529}" presName="horz1" presStyleCnt="0"/>
      <dgm:spPr/>
    </dgm:pt>
    <dgm:pt modelId="{3EAFD6D7-F5EC-F543-A6D4-0C41D0DF4C6F}" type="pres">
      <dgm:prSet presAssocID="{9267DB0E-3F12-4081-AFED-7BE8C2C88529}" presName="tx1" presStyleLbl="revTx" presStyleIdx="1" presStyleCnt="4"/>
      <dgm:spPr/>
    </dgm:pt>
    <dgm:pt modelId="{2C857F07-D829-094E-B030-03124EFACC75}" type="pres">
      <dgm:prSet presAssocID="{9267DB0E-3F12-4081-AFED-7BE8C2C88529}" presName="vert1" presStyleCnt="0"/>
      <dgm:spPr/>
    </dgm:pt>
    <dgm:pt modelId="{BF2635F0-FEB0-8144-9208-E9E8B2C46A28}" type="pres">
      <dgm:prSet presAssocID="{61B36035-6C3A-4EB5-BA0E-A82DB9043A62}" presName="thickLine" presStyleLbl="alignNode1" presStyleIdx="2" presStyleCnt="4"/>
      <dgm:spPr/>
    </dgm:pt>
    <dgm:pt modelId="{4FF3871F-7746-134F-9567-52320B3E4B74}" type="pres">
      <dgm:prSet presAssocID="{61B36035-6C3A-4EB5-BA0E-A82DB9043A62}" presName="horz1" presStyleCnt="0"/>
      <dgm:spPr/>
    </dgm:pt>
    <dgm:pt modelId="{285415F4-4339-564C-831E-17EB538E15BC}" type="pres">
      <dgm:prSet presAssocID="{61B36035-6C3A-4EB5-BA0E-A82DB9043A62}" presName="tx1" presStyleLbl="revTx" presStyleIdx="2" presStyleCnt="4"/>
      <dgm:spPr/>
    </dgm:pt>
    <dgm:pt modelId="{21B26399-790F-8349-926C-B5B584D1C833}" type="pres">
      <dgm:prSet presAssocID="{61B36035-6C3A-4EB5-BA0E-A82DB9043A62}" presName="vert1" presStyleCnt="0"/>
      <dgm:spPr/>
    </dgm:pt>
    <dgm:pt modelId="{00725ED7-E564-8746-A377-D72F4FC8761A}" type="pres">
      <dgm:prSet presAssocID="{215184CF-76CF-4AEF-82F4-B8FF25B7C9AD}" presName="thickLine" presStyleLbl="alignNode1" presStyleIdx="3" presStyleCnt="4"/>
      <dgm:spPr/>
    </dgm:pt>
    <dgm:pt modelId="{B6102091-21EE-6A4C-839D-EBF995792E6F}" type="pres">
      <dgm:prSet presAssocID="{215184CF-76CF-4AEF-82F4-B8FF25B7C9AD}" presName="horz1" presStyleCnt="0"/>
      <dgm:spPr/>
    </dgm:pt>
    <dgm:pt modelId="{90132F60-5ED1-BE48-B11A-3602CD1823DE}" type="pres">
      <dgm:prSet presAssocID="{215184CF-76CF-4AEF-82F4-B8FF25B7C9AD}" presName="tx1" presStyleLbl="revTx" presStyleIdx="3" presStyleCnt="4"/>
      <dgm:spPr/>
    </dgm:pt>
    <dgm:pt modelId="{FA790822-995E-6D4B-9D58-5399E339B847}" type="pres">
      <dgm:prSet presAssocID="{215184CF-76CF-4AEF-82F4-B8FF25B7C9AD}" presName="vert1" presStyleCnt="0"/>
      <dgm:spPr/>
    </dgm:pt>
  </dgm:ptLst>
  <dgm:cxnLst>
    <dgm:cxn modelId="{D32B3751-D830-EC48-BF02-C3E5D00CB901}" type="presOf" srcId="{61B36035-6C3A-4EB5-BA0E-A82DB9043A62}" destId="{285415F4-4339-564C-831E-17EB538E15BC}" srcOrd="0" destOrd="0" presId="urn:microsoft.com/office/officeart/2008/layout/LinedList"/>
    <dgm:cxn modelId="{8D2F3B64-5DC2-BC43-B20E-77AD1743AAE1}" type="presOf" srcId="{9267DB0E-3F12-4081-AFED-7BE8C2C88529}" destId="{3EAFD6D7-F5EC-F543-A6D4-0C41D0DF4C6F}" srcOrd="0" destOrd="0" presId="urn:microsoft.com/office/officeart/2008/layout/LinedList"/>
    <dgm:cxn modelId="{BD2E367D-FAF9-4C85-AAAA-04D6B7D55991}" srcId="{5D770B4C-8CAD-496A-81F4-62E2055E91A3}" destId="{9267DB0E-3F12-4081-AFED-7BE8C2C88529}" srcOrd="1" destOrd="0" parTransId="{1EF78A6B-F65A-4777-A22D-92D324C1177A}" sibTransId="{9F398991-E154-4FC0-8B04-9D57FF92CF7F}"/>
    <dgm:cxn modelId="{7A7CE7A4-5BA2-A840-8F55-B4FD39F318E3}" type="presOf" srcId="{EFD520F1-A567-47B5-AB25-1931769C9732}" destId="{93EE1CB8-7258-B546-905D-4E3F34079F8F}" srcOrd="0" destOrd="0" presId="urn:microsoft.com/office/officeart/2008/layout/LinedList"/>
    <dgm:cxn modelId="{4E947AC4-E419-B543-AA07-5903FC92ECFD}" type="presOf" srcId="{215184CF-76CF-4AEF-82F4-B8FF25B7C9AD}" destId="{90132F60-5ED1-BE48-B11A-3602CD1823DE}" srcOrd="0" destOrd="0" presId="urn:microsoft.com/office/officeart/2008/layout/LinedList"/>
    <dgm:cxn modelId="{29C5CCCB-C7F2-4AF8-BBC1-6C77D5D18E91}" srcId="{5D770B4C-8CAD-496A-81F4-62E2055E91A3}" destId="{EFD520F1-A567-47B5-AB25-1931769C9732}" srcOrd="0" destOrd="0" parTransId="{F9676B93-9CB1-45A0-AAE9-BAFF650F4EC3}" sibTransId="{50B7680B-9BCA-45B1-8D1F-6A1F5069A604}"/>
    <dgm:cxn modelId="{22D7C7E2-D4FF-4BC1-93F1-617B5F7A5837}" srcId="{5D770B4C-8CAD-496A-81F4-62E2055E91A3}" destId="{61B36035-6C3A-4EB5-BA0E-A82DB9043A62}" srcOrd="2" destOrd="0" parTransId="{2213EE56-6C1E-4FFC-BD16-B86E3C8B7EC7}" sibTransId="{AD49A9A7-79B9-4132-BF82-C219E7561218}"/>
    <dgm:cxn modelId="{81F1A5E5-1EDD-4487-A7FA-D5732165F98C}" srcId="{5D770B4C-8CAD-496A-81F4-62E2055E91A3}" destId="{215184CF-76CF-4AEF-82F4-B8FF25B7C9AD}" srcOrd="3" destOrd="0" parTransId="{2BF69F1E-50ED-4755-9B6E-55F5E61DEBB2}" sibTransId="{BD795B6C-FD06-42FA-976E-ED7EBA1D3D13}"/>
    <dgm:cxn modelId="{1753FFE7-4B87-BC48-9101-BDEC46D7DF96}" type="presOf" srcId="{5D770B4C-8CAD-496A-81F4-62E2055E91A3}" destId="{0A0476F2-A0A6-6A40-95EC-B6197C0ACBB9}" srcOrd="0" destOrd="0" presId="urn:microsoft.com/office/officeart/2008/layout/LinedList"/>
    <dgm:cxn modelId="{82F096C9-B8B9-BC4B-957F-F7C15C4CD49C}" type="presParOf" srcId="{0A0476F2-A0A6-6A40-95EC-B6197C0ACBB9}" destId="{0828C3A8-989A-C646-981B-FD825D1EC9C8}" srcOrd="0" destOrd="0" presId="urn:microsoft.com/office/officeart/2008/layout/LinedList"/>
    <dgm:cxn modelId="{12A44715-C5A7-FF4E-A09E-EE770E9611AD}" type="presParOf" srcId="{0A0476F2-A0A6-6A40-95EC-B6197C0ACBB9}" destId="{E36EA2D0-586F-4340-88D2-FCABF823C631}" srcOrd="1" destOrd="0" presId="urn:microsoft.com/office/officeart/2008/layout/LinedList"/>
    <dgm:cxn modelId="{A1084A0E-0F0E-1447-9453-647AF2BE83DD}" type="presParOf" srcId="{E36EA2D0-586F-4340-88D2-FCABF823C631}" destId="{93EE1CB8-7258-B546-905D-4E3F34079F8F}" srcOrd="0" destOrd="0" presId="urn:microsoft.com/office/officeart/2008/layout/LinedList"/>
    <dgm:cxn modelId="{74477E94-3295-E24A-B4F6-4D7D777EFF19}" type="presParOf" srcId="{E36EA2D0-586F-4340-88D2-FCABF823C631}" destId="{DF675DC4-E19A-1340-B6CC-7F490894666F}" srcOrd="1" destOrd="0" presId="urn:microsoft.com/office/officeart/2008/layout/LinedList"/>
    <dgm:cxn modelId="{7CBCC7D1-94DB-5247-9F9C-B713146EC62D}" type="presParOf" srcId="{0A0476F2-A0A6-6A40-95EC-B6197C0ACBB9}" destId="{C49A5A28-220B-544A-80B0-AE2DDC9324D2}" srcOrd="2" destOrd="0" presId="urn:microsoft.com/office/officeart/2008/layout/LinedList"/>
    <dgm:cxn modelId="{342A5D7B-90B0-A34C-8999-CCA66C0C8689}" type="presParOf" srcId="{0A0476F2-A0A6-6A40-95EC-B6197C0ACBB9}" destId="{B2327D89-BA13-0B4F-B708-AB0CBAEB7A4E}" srcOrd="3" destOrd="0" presId="urn:microsoft.com/office/officeart/2008/layout/LinedList"/>
    <dgm:cxn modelId="{0133A909-551A-D64A-8E73-80CE4E7D05F6}" type="presParOf" srcId="{B2327D89-BA13-0B4F-B708-AB0CBAEB7A4E}" destId="{3EAFD6D7-F5EC-F543-A6D4-0C41D0DF4C6F}" srcOrd="0" destOrd="0" presId="urn:microsoft.com/office/officeart/2008/layout/LinedList"/>
    <dgm:cxn modelId="{29C977BE-1495-C244-B815-A8982B26DD02}" type="presParOf" srcId="{B2327D89-BA13-0B4F-B708-AB0CBAEB7A4E}" destId="{2C857F07-D829-094E-B030-03124EFACC75}" srcOrd="1" destOrd="0" presId="urn:microsoft.com/office/officeart/2008/layout/LinedList"/>
    <dgm:cxn modelId="{32948441-E539-4B4C-8627-C5A14ECDD572}" type="presParOf" srcId="{0A0476F2-A0A6-6A40-95EC-B6197C0ACBB9}" destId="{BF2635F0-FEB0-8144-9208-E9E8B2C46A28}" srcOrd="4" destOrd="0" presId="urn:microsoft.com/office/officeart/2008/layout/LinedList"/>
    <dgm:cxn modelId="{87054CC6-A83B-944D-8FEE-8FCC63D52B23}" type="presParOf" srcId="{0A0476F2-A0A6-6A40-95EC-B6197C0ACBB9}" destId="{4FF3871F-7746-134F-9567-52320B3E4B74}" srcOrd="5" destOrd="0" presId="urn:microsoft.com/office/officeart/2008/layout/LinedList"/>
    <dgm:cxn modelId="{852DE69B-7D52-7846-9B65-FF94482447A2}" type="presParOf" srcId="{4FF3871F-7746-134F-9567-52320B3E4B74}" destId="{285415F4-4339-564C-831E-17EB538E15BC}" srcOrd="0" destOrd="0" presId="urn:microsoft.com/office/officeart/2008/layout/LinedList"/>
    <dgm:cxn modelId="{D6780B8A-A989-194D-A53C-693F0602FAED}" type="presParOf" srcId="{4FF3871F-7746-134F-9567-52320B3E4B74}" destId="{21B26399-790F-8349-926C-B5B584D1C833}" srcOrd="1" destOrd="0" presId="urn:microsoft.com/office/officeart/2008/layout/LinedList"/>
    <dgm:cxn modelId="{00FD14F6-C998-9F43-9CFD-95499CF70016}" type="presParOf" srcId="{0A0476F2-A0A6-6A40-95EC-B6197C0ACBB9}" destId="{00725ED7-E564-8746-A377-D72F4FC8761A}" srcOrd="6" destOrd="0" presId="urn:microsoft.com/office/officeart/2008/layout/LinedList"/>
    <dgm:cxn modelId="{F75D0DB5-94FB-C248-B2EE-E63AA8C094A9}" type="presParOf" srcId="{0A0476F2-A0A6-6A40-95EC-B6197C0ACBB9}" destId="{B6102091-21EE-6A4C-839D-EBF995792E6F}" srcOrd="7" destOrd="0" presId="urn:microsoft.com/office/officeart/2008/layout/LinedList"/>
    <dgm:cxn modelId="{271A2EF8-18DF-F14E-BF82-8E7C9A0E1EFD}" type="presParOf" srcId="{B6102091-21EE-6A4C-839D-EBF995792E6F}" destId="{90132F60-5ED1-BE48-B11A-3602CD1823DE}" srcOrd="0" destOrd="0" presId="urn:microsoft.com/office/officeart/2008/layout/LinedList"/>
    <dgm:cxn modelId="{8E3ED455-CB1B-D841-B346-0A2C4A5529D4}" type="presParOf" srcId="{B6102091-21EE-6A4C-839D-EBF995792E6F}" destId="{FA790822-995E-6D4B-9D58-5399E339B8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FF48F3-AA52-435D-9773-DC18DB8EF7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A6A414-DABB-4EDE-B06A-D31B16C968C0}">
      <dgm:prSet/>
      <dgm:spPr/>
      <dgm:t>
        <a:bodyPr/>
        <a:lstStyle/>
        <a:p>
          <a:r>
            <a:rPr lang="en-US" dirty="0"/>
            <a:t>Healthcare navigation is needed for all, but particularly for this group-language, social networks, healthcare understanding</a:t>
          </a:r>
        </a:p>
      </dgm:t>
    </dgm:pt>
    <dgm:pt modelId="{86A50C37-D1D7-4D0F-B025-B3FD67BF3EEC}" type="parTrans" cxnId="{EB62DE46-EB53-49D2-A5C1-2EE6E2BFD1F2}">
      <dgm:prSet/>
      <dgm:spPr/>
      <dgm:t>
        <a:bodyPr/>
        <a:lstStyle/>
        <a:p>
          <a:endParaRPr lang="en-US"/>
        </a:p>
      </dgm:t>
    </dgm:pt>
    <dgm:pt modelId="{9055DDB6-5B6C-47B6-BE4B-FF21860363EC}" type="sibTrans" cxnId="{EB62DE46-EB53-49D2-A5C1-2EE6E2BFD1F2}">
      <dgm:prSet/>
      <dgm:spPr/>
      <dgm:t>
        <a:bodyPr/>
        <a:lstStyle/>
        <a:p>
          <a:endParaRPr lang="en-US"/>
        </a:p>
      </dgm:t>
    </dgm:pt>
    <dgm:pt modelId="{D64114E4-8CE3-438C-BCBC-D928E42EE75C}">
      <dgm:prSet/>
      <dgm:spPr/>
      <dgm:t>
        <a:bodyPr/>
        <a:lstStyle/>
        <a:p>
          <a:r>
            <a:rPr lang="en-US" dirty="0"/>
            <a:t>If we do not actively seek to include people we may miss chunks of the whole picture</a:t>
          </a:r>
        </a:p>
      </dgm:t>
    </dgm:pt>
    <dgm:pt modelId="{76B69334-7853-4A72-8192-8C22750F57B2}" type="parTrans" cxnId="{4CEC2746-F77D-437D-A462-D024F26E12A0}">
      <dgm:prSet/>
      <dgm:spPr/>
      <dgm:t>
        <a:bodyPr/>
        <a:lstStyle/>
        <a:p>
          <a:endParaRPr lang="en-US"/>
        </a:p>
      </dgm:t>
    </dgm:pt>
    <dgm:pt modelId="{90BD0FB7-4D55-460A-A7C3-F30ED8C3BAA3}" type="sibTrans" cxnId="{4CEC2746-F77D-437D-A462-D024F26E12A0}">
      <dgm:prSet/>
      <dgm:spPr/>
      <dgm:t>
        <a:bodyPr/>
        <a:lstStyle/>
        <a:p>
          <a:endParaRPr lang="en-US"/>
        </a:p>
      </dgm:t>
    </dgm:pt>
    <dgm:pt modelId="{E1EABFD5-2652-46E9-A883-2AD3D5FA3C0A}">
      <dgm:prSet/>
      <dgm:spPr/>
      <dgm:t>
        <a:bodyPr/>
        <a:lstStyle/>
        <a:p>
          <a:r>
            <a:rPr lang="en-US"/>
            <a:t>Working can be siloed</a:t>
          </a:r>
        </a:p>
      </dgm:t>
    </dgm:pt>
    <dgm:pt modelId="{4DED6B01-8424-426B-B075-A66959C116B2}" type="parTrans" cxnId="{F76896DC-EC15-46C3-BE02-1E6002724B35}">
      <dgm:prSet/>
      <dgm:spPr/>
      <dgm:t>
        <a:bodyPr/>
        <a:lstStyle/>
        <a:p>
          <a:endParaRPr lang="en-US"/>
        </a:p>
      </dgm:t>
    </dgm:pt>
    <dgm:pt modelId="{FFA41A59-B635-46AA-8E6F-35844AF308E2}" type="sibTrans" cxnId="{F76896DC-EC15-46C3-BE02-1E6002724B35}">
      <dgm:prSet/>
      <dgm:spPr/>
      <dgm:t>
        <a:bodyPr/>
        <a:lstStyle/>
        <a:p>
          <a:endParaRPr lang="en-US"/>
        </a:p>
      </dgm:t>
    </dgm:pt>
    <dgm:pt modelId="{DC12798E-6A49-47BB-9114-76898B265734}">
      <dgm:prSet/>
      <dgm:spPr/>
      <dgm:t>
        <a:bodyPr/>
        <a:lstStyle/>
        <a:p>
          <a:r>
            <a:rPr lang="en-US"/>
            <a:t>Working with other groups takes dedicated time from both parties</a:t>
          </a:r>
        </a:p>
      </dgm:t>
    </dgm:pt>
    <dgm:pt modelId="{19C74130-97FD-41D5-BF6E-8295515A1A6A}" type="parTrans" cxnId="{2EF8CEE6-CB6A-4A85-9801-8E73C741CBA7}">
      <dgm:prSet/>
      <dgm:spPr/>
      <dgm:t>
        <a:bodyPr/>
        <a:lstStyle/>
        <a:p>
          <a:endParaRPr lang="en-US"/>
        </a:p>
      </dgm:t>
    </dgm:pt>
    <dgm:pt modelId="{582762EB-27FD-4FE0-9AED-EF5537598E7B}" type="sibTrans" cxnId="{2EF8CEE6-CB6A-4A85-9801-8E73C741CBA7}">
      <dgm:prSet/>
      <dgm:spPr/>
      <dgm:t>
        <a:bodyPr/>
        <a:lstStyle/>
        <a:p>
          <a:endParaRPr lang="en-US"/>
        </a:p>
      </dgm:t>
    </dgm:pt>
    <dgm:pt modelId="{E24825AE-CE86-4033-805C-9FD321569225}">
      <dgm:prSet/>
      <dgm:spPr/>
      <dgm:t>
        <a:bodyPr/>
        <a:lstStyle/>
        <a:p>
          <a:r>
            <a:rPr lang="en-US" dirty="0"/>
            <a:t>Systems can reflect an </a:t>
          </a:r>
          <a:r>
            <a:rPr lang="en-US" dirty="0" err="1"/>
            <a:t>organisation’s</a:t>
          </a:r>
          <a:r>
            <a:rPr lang="en-US" dirty="0"/>
            <a:t> values</a:t>
          </a:r>
        </a:p>
      </dgm:t>
    </dgm:pt>
    <dgm:pt modelId="{BDB1F8AE-8DAD-4570-AED9-ACBEE4579661}" type="parTrans" cxnId="{AD5D99FE-1475-4A91-B5B0-AFB54A5C10B9}">
      <dgm:prSet/>
      <dgm:spPr/>
      <dgm:t>
        <a:bodyPr/>
        <a:lstStyle/>
        <a:p>
          <a:endParaRPr lang="en-US"/>
        </a:p>
      </dgm:t>
    </dgm:pt>
    <dgm:pt modelId="{58493F06-4153-487E-9EBA-A7050FA31386}" type="sibTrans" cxnId="{AD5D99FE-1475-4A91-B5B0-AFB54A5C10B9}">
      <dgm:prSet/>
      <dgm:spPr/>
      <dgm:t>
        <a:bodyPr/>
        <a:lstStyle/>
        <a:p>
          <a:endParaRPr lang="en-US"/>
        </a:p>
      </dgm:t>
    </dgm:pt>
    <dgm:pt modelId="{A7289EC6-0A21-814E-8BDF-9D823D8E7472}">
      <dgm:prSet/>
      <dgm:spPr/>
      <dgm:t>
        <a:bodyPr/>
        <a:lstStyle/>
        <a:p>
          <a:r>
            <a:rPr lang="en-US" dirty="0"/>
            <a:t>Healthcare navigation is available but patchy, how can we make this routine and rolling?</a:t>
          </a:r>
          <a:endParaRPr lang="en-GB" dirty="0"/>
        </a:p>
      </dgm:t>
    </dgm:pt>
    <dgm:pt modelId="{D4E0E495-651B-1A40-8541-4BB2BBE38827}" type="parTrans" cxnId="{CD908785-3D0F-2C4D-B286-803143F5D21A}">
      <dgm:prSet/>
      <dgm:spPr/>
      <dgm:t>
        <a:bodyPr/>
        <a:lstStyle/>
        <a:p>
          <a:endParaRPr lang="en-GB"/>
        </a:p>
      </dgm:t>
    </dgm:pt>
    <dgm:pt modelId="{9D87BA87-8AAC-0045-812F-2D20EDE0760C}" type="sibTrans" cxnId="{CD908785-3D0F-2C4D-B286-803143F5D21A}">
      <dgm:prSet/>
      <dgm:spPr/>
      <dgm:t>
        <a:bodyPr/>
        <a:lstStyle/>
        <a:p>
          <a:endParaRPr lang="en-GB"/>
        </a:p>
      </dgm:t>
    </dgm:pt>
    <dgm:pt modelId="{DFF09DC6-CB2D-7B47-A95D-2AE5F96C618A}" type="pres">
      <dgm:prSet presAssocID="{CDFF48F3-AA52-435D-9773-DC18DB8EF766}" presName="diagram" presStyleCnt="0">
        <dgm:presLayoutVars>
          <dgm:dir/>
          <dgm:resizeHandles val="exact"/>
        </dgm:presLayoutVars>
      </dgm:prSet>
      <dgm:spPr/>
    </dgm:pt>
    <dgm:pt modelId="{9A3C62EB-D264-C343-BB47-D9A4844BBC3C}" type="pres">
      <dgm:prSet presAssocID="{FCA6A414-DABB-4EDE-B06A-D31B16C968C0}" presName="node" presStyleLbl="node1" presStyleIdx="0" presStyleCnt="6">
        <dgm:presLayoutVars>
          <dgm:bulletEnabled val="1"/>
        </dgm:presLayoutVars>
      </dgm:prSet>
      <dgm:spPr/>
    </dgm:pt>
    <dgm:pt modelId="{025706C7-EFF4-794E-9F93-E17293C4FFD0}" type="pres">
      <dgm:prSet presAssocID="{9055DDB6-5B6C-47B6-BE4B-FF21860363EC}" presName="sibTrans" presStyleCnt="0"/>
      <dgm:spPr/>
    </dgm:pt>
    <dgm:pt modelId="{EB545172-F49D-2E4D-B629-CBB392EE2540}" type="pres">
      <dgm:prSet presAssocID="{A7289EC6-0A21-814E-8BDF-9D823D8E7472}" presName="node" presStyleLbl="node1" presStyleIdx="1" presStyleCnt="6">
        <dgm:presLayoutVars>
          <dgm:bulletEnabled val="1"/>
        </dgm:presLayoutVars>
      </dgm:prSet>
      <dgm:spPr/>
    </dgm:pt>
    <dgm:pt modelId="{F87624B3-BA34-A94E-B755-872BA56B9209}" type="pres">
      <dgm:prSet presAssocID="{9D87BA87-8AAC-0045-812F-2D20EDE0760C}" presName="sibTrans" presStyleCnt="0"/>
      <dgm:spPr/>
    </dgm:pt>
    <dgm:pt modelId="{A48C0A46-84FF-824D-A84D-652234EC6A5A}" type="pres">
      <dgm:prSet presAssocID="{D64114E4-8CE3-438C-BCBC-D928E42EE75C}" presName="node" presStyleLbl="node1" presStyleIdx="2" presStyleCnt="6">
        <dgm:presLayoutVars>
          <dgm:bulletEnabled val="1"/>
        </dgm:presLayoutVars>
      </dgm:prSet>
      <dgm:spPr/>
    </dgm:pt>
    <dgm:pt modelId="{B6DDA5A8-CAC3-5D4D-9CB8-5D1027423859}" type="pres">
      <dgm:prSet presAssocID="{90BD0FB7-4D55-460A-A7C3-F30ED8C3BAA3}" presName="sibTrans" presStyleCnt="0"/>
      <dgm:spPr/>
    </dgm:pt>
    <dgm:pt modelId="{BABC1CF9-BEC7-A74E-B26A-48C215EDA3A3}" type="pres">
      <dgm:prSet presAssocID="{E1EABFD5-2652-46E9-A883-2AD3D5FA3C0A}" presName="node" presStyleLbl="node1" presStyleIdx="3" presStyleCnt="6">
        <dgm:presLayoutVars>
          <dgm:bulletEnabled val="1"/>
        </dgm:presLayoutVars>
      </dgm:prSet>
      <dgm:spPr/>
    </dgm:pt>
    <dgm:pt modelId="{E35F802C-AAE8-4D4D-AD5B-CDA4259936FC}" type="pres">
      <dgm:prSet presAssocID="{FFA41A59-B635-46AA-8E6F-35844AF308E2}" presName="sibTrans" presStyleCnt="0"/>
      <dgm:spPr/>
    </dgm:pt>
    <dgm:pt modelId="{567EDA56-DE92-5C42-A8EE-0F30112CBAC1}" type="pres">
      <dgm:prSet presAssocID="{DC12798E-6A49-47BB-9114-76898B265734}" presName="node" presStyleLbl="node1" presStyleIdx="4" presStyleCnt="6">
        <dgm:presLayoutVars>
          <dgm:bulletEnabled val="1"/>
        </dgm:presLayoutVars>
      </dgm:prSet>
      <dgm:spPr/>
    </dgm:pt>
    <dgm:pt modelId="{EE7F70FF-7D98-2643-8FD7-ACB04FDB1880}" type="pres">
      <dgm:prSet presAssocID="{582762EB-27FD-4FE0-9AED-EF5537598E7B}" presName="sibTrans" presStyleCnt="0"/>
      <dgm:spPr/>
    </dgm:pt>
    <dgm:pt modelId="{58DCD6D2-ADB0-6143-B897-738B7C01F23B}" type="pres">
      <dgm:prSet presAssocID="{E24825AE-CE86-4033-805C-9FD321569225}" presName="node" presStyleLbl="node1" presStyleIdx="5" presStyleCnt="6">
        <dgm:presLayoutVars>
          <dgm:bulletEnabled val="1"/>
        </dgm:presLayoutVars>
      </dgm:prSet>
      <dgm:spPr/>
    </dgm:pt>
  </dgm:ptLst>
  <dgm:cxnLst>
    <dgm:cxn modelId="{4CEC2746-F77D-437D-A462-D024F26E12A0}" srcId="{CDFF48F3-AA52-435D-9773-DC18DB8EF766}" destId="{D64114E4-8CE3-438C-BCBC-D928E42EE75C}" srcOrd="2" destOrd="0" parTransId="{76B69334-7853-4A72-8192-8C22750F57B2}" sibTransId="{90BD0FB7-4D55-460A-A7C3-F30ED8C3BAA3}"/>
    <dgm:cxn modelId="{EB62DE46-EB53-49D2-A5C1-2EE6E2BFD1F2}" srcId="{CDFF48F3-AA52-435D-9773-DC18DB8EF766}" destId="{FCA6A414-DABB-4EDE-B06A-D31B16C968C0}" srcOrd="0" destOrd="0" parTransId="{86A50C37-D1D7-4D0F-B025-B3FD67BF3EEC}" sibTransId="{9055DDB6-5B6C-47B6-BE4B-FF21860363EC}"/>
    <dgm:cxn modelId="{26CB6356-1F89-924D-9CFF-63A0569A3718}" type="presOf" srcId="{DC12798E-6A49-47BB-9114-76898B265734}" destId="{567EDA56-DE92-5C42-A8EE-0F30112CBAC1}" srcOrd="0" destOrd="0" presId="urn:microsoft.com/office/officeart/2005/8/layout/default"/>
    <dgm:cxn modelId="{AC86C768-D8AF-A64D-8C88-65B6E4C47621}" type="presOf" srcId="{FCA6A414-DABB-4EDE-B06A-D31B16C968C0}" destId="{9A3C62EB-D264-C343-BB47-D9A4844BBC3C}" srcOrd="0" destOrd="0" presId="urn:microsoft.com/office/officeart/2005/8/layout/default"/>
    <dgm:cxn modelId="{EF2AF978-B048-CA4C-AB68-2AE2556F7630}" type="presOf" srcId="{CDFF48F3-AA52-435D-9773-DC18DB8EF766}" destId="{DFF09DC6-CB2D-7B47-A95D-2AE5F96C618A}" srcOrd="0" destOrd="0" presId="urn:microsoft.com/office/officeart/2005/8/layout/default"/>
    <dgm:cxn modelId="{CD908785-3D0F-2C4D-B286-803143F5D21A}" srcId="{CDFF48F3-AA52-435D-9773-DC18DB8EF766}" destId="{A7289EC6-0A21-814E-8BDF-9D823D8E7472}" srcOrd="1" destOrd="0" parTransId="{D4E0E495-651B-1A40-8541-4BB2BBE38827}" sibTransId="{9D87BA87-8AAC-0045-812F-2D20EDE0760C}"/>
    <dgm:cxn modelId="{A996F7B2-70D4-8344-B35A-B59FC87F87D5}" type="presOf" srcId="{D64114E4-8CE3-438C-BCBC-D928E42EE75C}" destId="{A48C0A46-84FF-824D-A84D-652234EC6A5A}" srcOrd="0" destOrd="0" presId="urn:microsoft.com/office/officeart/2005/8/layout/default"/>
    <dgm:cxn modelId="{B769F3D2-51B4-8244-9E53-B40E77F12FE6}" type="presOf" srcId="{E1EABFD5-2652-46E9-A883-2AD3D5FA3C0A}" destId="{BABC1CF9-BEC7-A74E-B26A-48C215EDA3A3}" srcOrd="0" destOrd="0" presId="urn:microsoft.com/office/officeart/2005/8/layout/default"/>
    <dgm:cxn modelId="{2B973AD8-EE83-6C47-8328-964248EAD35E}" type="presOf" srcId="{E24825AE-CE86-4033-805C-9FD321569225}" destId="{58DCD6D2-ADB0-6143-B897-738B7C01F23B}" srcOrd="0" destOrd="0" presId="urn:microsoft.com/office/officeart/2005/8/layout/default"/>
    <dgm:cxn modelId="{F76896DC-EC15-46C3-BE02-1E6002724B35}" srcId="{CDFF48F3-AA52-435D-9773-DC18DB8EF766}" destId="{E1EABFD5-2652-46E9-A883-2AD3D5FA3C0A}" srcOrd="3" destOrd="0" parTransId="{4DED6B01-8424-426B-B075-A66959C116B2}" sibTransId="{FFA41A59-B635-46AA-8E6F-35844AF308E2}"/>
    <dgm:cxn modelId="{2EF8CEE6-CB6A-4A85-9801-8E73C741CBA7}" srcId="{CDFF48F3-AA52-435D-9773-DC18DB8EF766}" destId="{DC12798E-6A49-47BB-9114-76898B265734}" srcOrd="4" destOrd="0" parTransId="{19C74130-97FD-41D5-BF6E-8295515A1A6A}" sibTransId="{582762EB-27FD-4FE0-9AED-EF5537598E7B}"/>
    <dgm:cxn modelId="{06FDABF5-97A2-9744-B08C-4B692C4AFEC6}" type="presOf" srcId="{A7289EC6-0A21-814E-8BDF-9D823D8E7472}" destId="{EB545172-F49D-2E4D-B629-CBB392EE2540}" srcOrd="0" destOrd="0" presId="urn:microsoft.com/office/officeart/2005/8/layout/default"/>
    <dgm:cxn modelId="{AD5D99FE-1475-4A91-B5B0-AFB54A5C10B9}" srcId="{CDFF48F3-AA52-435D-9773-DC18DB8EF766}" destId="{E24825AE-CE86-4033-805C-9FD321569225}" srcOrd="5" destOrd="0" parTransId="{BDB1F8AE-8DAD-4570-AED9-ACBEE4579661}" sibTransId="{58493F06-4153-487E-9EBA-A7050FA31386}"/>
    <dgm:cxn modelId="{C39D02A4-8B75-A041-B767-E6E0EA7464DA}" type="presParOf" srcId="{DFF09DC6-CB2D-7B47-A95D-2AE5F96C618A}" destId="{9A3C62EB-D264-C343-BB47-D9A4844BBC3C}" srcOrd="0" destOrd="0" presId="urn:microsoft.com/office/officeart/2005/8/layout/default"/>
    <dgm:cxn modelId="{FCA19343-2833-A446-ACA7-F665980E9D13}" type="presParOf" srcId="{DFF09DC6-CB2D-7B47-A95D-2AE5F96C618A}" destId="{025706C7-EFF4-794E-9F93-E17293C4FFD0}" srcOrd="1" destOrd="0" presId="urn:microsoft.com/office/officeart/2005/8/layout/default"/>
    <dgm:cxn modelId="{3DF0FE34-6135-3C41-BED2-772A150DA298}" type="presParOf" srcId="{DFF09DC6-CB2D-7B47-A95D-2AE5F96C618A}" destId="{EB545172-F49D-2E4D-B629-CBB392EE2540}" srcOrd="2" destOrd="0" presId="urn:microsoft.com/office/officeart/2005/8/layout/default"/>
    <dgm:cxn modelId="{C3E926CE-407D-B641-85EB-C2D915809149}" type="presParOf" srcId="{DFF09DC6-CB2D-7B47-A95D-2AE5F96C618A}" destId="{F87624B3-BA34-A94E-B755-872BA56B9209}" srcOrd="3" destOrd="0" presId="urn:microsoft.com/office/officeart/2005/8/layout/default"/>
    <dgm:cxn modelId="{41C16D12-13A4-BC4A-8628-8DCFB02C4E29}" type="presParOf" srcId="{DFF09DC6-CB2D-7B47-A95D-2AE5F96C618A}" destId="{A48C0A46-84FF-824D-A84D-652234EC6A5A}" srcOrd="4" destOrd="0" presId="urn:microsoft.com/office/officeart/2005/8/layout/default"/>
    <dgm:cxn modelId="{3B031813-B49E-CC49-AA57-11FCBE1EC171}" type="presParOf" srcId="{DFF09DC6-CB2D-7B47-A95D-2AE5F96C618A}" destId="{B6DDA5A8-CAC3-5D4D-9CB8-5D1027423859}" srcOrd="5" destOrd="0" presId="urn:microsoft.com/office/officeart/2005/8/layout/default"/>
    <dgm:cxn modelId="{059BF907-72F4-C94F-8A37-032654FC9EB5}" type="presParOf" srcId="{DFF09DC6-CB2D-7B47-A95D-2AE5F96C618A}" destId="{BABC1CF9-BEC7-A74E-B26A-48C215EDA3A3}" srcOrd="6" destOrd="0" presId="urn:microsoft.com/office/officeart/2005/8/layout/default"/>
    <dgm:cxn modelId="{05AC2742-B896-2E48-B88B-69CDBC36F046}" type="presParOf" srcId="{DFF09DC6-CB2D-7B47-A95D-2AE5F96C618A}" destId="{E35F802C-AAE8-4D4D-AD5B-CDA4259936FC}" srcOrd="7" destOrd="0" presId="urn:microsoft.com/office/officeart/2005/8/layout/default"/>
    <dgm:cxn modelId="{9CAF69DD-12CE-834F-A40A-38734FB15E65}" type="presParOf" srcId="{DFF09DC6-CB2D-7B47-A95D-2AE5F96C618A}" destId="{567EDA56-DE92-5C42-A8EE-0F30112CBAC1}" srcOrd="8" destOrd="0" presId="urn:microsoft.com/office/officeart/2005/8/layout/default"/>
    <dgm:cxn modelId="{2D23594A-9801-C645-8B0C-5BCF63E19E4E}" type="presParOf" srcId="{DFF09DC6-CB2D-7B47-A95D-2AE5F96C618A}" destId="{EE7F70FF-7D98-2643-8FD7-ACB04FDB1880}" srcOrd="9" destOrd="0" presId="urn:microsoft.com/office/officeart/2005/8/layout/default"/>
    <dgm:cxn modelId="{A14CF8E0-34CF-A243-8C68-601261AB7647}" type="presParOf" srcId="{DFF09DC6-CB2D-7B47-A95D-2AE5F96C618A}" destId="{58DCD6D2-ADB0-6143-B897-738B7C01F23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EBCF7-3D9E-7946-B98B-618607DACBA4}">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EF60F-F76D-9F4E-8E17-674189F6DE94}">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Evaluate access to GP services for </a:t>
          </a:r>
          <a:r>
            <a:rPr lang="en-US" sz="3300" kern="1200" dirty="0" err="1"/>
            <a:t>minoritised</a:t>
          </a:r>
          <a:r>
            <a:rPr lang="en-US" sz="3300" kern="1200" dirty="0"/>
            <a:t> ethnic communities  (anyone not White British) in York</a:t>
          </a:r>
        </a:p>
      </dsp:txBody>
      <dsp:txXfrm>
        <a:off x="585701" y="1066737"/>
        <a:ext cx="4337991" cy="2693452"/>
      </dsp:txXfrm>
    </dsp:sp>
    <dsp:sp modelId="{2233B801-42B4-9B43-B94B-5601412DD7E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93CAE-C334-CC42-B8C1-6331FEC6B48B}">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Build links between NHS and voluntary sector</a:t>
          </a:r>
        </a:p>
      </dsp:txBody>
      <dsp:txXfrm>
        <a:off x="6092527" y="1066737"/>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539E2-ED7C-D143-90CF-D85F9918449F}">
      <dsp:nvSpPr>
        <dsp:cNvPr id="0" name=""/>
        <dsp:cNvSpPr/>
      </dsp:nvSpPr>
      <dsp:spPr>
        <a:xfrm>
          <a:off x="1333" y="630795"/>
          <a:ext cx="4855627" cy="2427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VALUES</a:t>
          </a:r>
        </a:p>
      </dsp:txBody>
      <dsp:txXfrm>
        <a:off x="72441" y="701903"/>
        <a:ext cx="4713411" cy="2285597"/>
      </dsp:txXfrm>
    </dsp:sp>
    <dsp:sp modelId="{84646F55-D278-D84C-AA35-94A478258EDE}">
      <dsp:nvSpPr>
        <dsp:cNvPr id="0" name=""/>
        <dsp:cNvSpPr/>
      </dsp:nvSpPr>
      <dsp:spPr>
        <a:xfrm>
          <a:off x="6070867" y="630795"/>
          <a:ext cx="4855627" cy="2427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NEED</a:t>
          </a:r>
        </a:p>
      </dsp:txBody>
      <dsp:txXfrm>
        <a:off x="6141975" y="701903"/>
        <a:ext cx="4713411" cy="2285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3AB95-8AB4-6347-8F7D-9A32E5E5807E}">
      <dsp:nvSpPr>
        <dsp:cNvPr id="0" name=""/>
        <dsp:cNvSpPr/>
      </dsp:nvSpPr>
      <dsp:spPr>
        <a:xfrm>
          <a:off x="0" y="8202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0" i="0" kern="1200" dirty="0"/>
            <a:t>“General practice organisations must ensure all patients have </a:t>
          </a:r>
          <a:r>
            <a:rPr lang="en-GB" sz="1900" b="0" i="0" u="sng" kern="1200" dirty="0">
              <a:hlinkClick xmlns:r="http://schemas.openxmlformats.org/officeDocument/2006/relationships" r:id="rId1"/>
            </a:rPr>
            <a:t>equitable</a:t>
          </a:r>
          <a:r>
            <a:rPr lang="en-GB" sz="1900" b="0" i="0" kern="1200" dirty="0"/>
            <a:t> access to care, and that decisions or policies do not unfairly disadvantage people or lead to an increase in </a:t>
          </a:r>
          <a:r>
            <a:rPr lang="en-GB" sz="1900" b="0" i="0" u="sng" kern="1200" dirty="0">
              <a:hlinkClick xmlns:r="http://schemas.openxmlformats.org/officeDocument/2006/relationships" r:id="rId2"/>
            </a:rPr>
            <a:t>inequalities</a:t>
          </a:r>
          <a:r>
            <a:rPr lang="en-GB" sz="1900" b="0" i="0" u="sng" kern="1200" dirty="0"/>
            <a:t>”</a:t>
          </a:r>
          <a:r>
            <a:rPr lang="en-GB" sz="1900" b="0" i="0" kern="1200" dirty="0"/>
            <a:t> (NHS 2023)</a:t>
          </a:r>
          <a:endParaRPr lang="en-US" sz="1900" kern="1200" dirty="0"/>
        </a:p>
      </dsp:txBody>
      <dsp:txXfrm>
        <a:off x="0" y="820218"/>
        <a:ext cx="3414946" cy="2048967"/>
      </dsp:txXfrm>
    </dsp:sp>
    <dsp:sp modelId="{173E1533-8646-5B4D-989C-23ED53DE60C7}">
      <dsp:nvSpPr>
        <dsp:cNvPr id="0" name=""/>
        <dsp:cNvSpPr/>
      </dsp:nvSpPr>
      <dsp:spPr>
        <a:xfrm>
          <a:off x="3756441" y="820218"/>
          <a:ext cx="3414946" cy="204896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GP access is what we can control</a:t>
          </a:r>
          <a:endParaRPr lang="en-US" sz="1900" kern="1200"/>
        </a:p>
      </dsp:txBody>
      <dsp:txXfrm>
        <a:off x="3756441" y="820218"/>
        <a:ext cx="3414946" cy="2048967"/>
      </dsp:txXfrm>
    </dsp:sp>
    <dsp:sp modelId="{77549036-6056-3E4E-92A3-2FBB425D2206}">
      <dsp:nvSpPr>
        <dsp:cNvPr id="0" name=""/>
        <dsp:cNvSpPr/>
      </dsp:nvSpPr>
      <dsp:spPr>
        <a:xfrm>
          <a:off x="7512882" y="820218"/>
          <a:ext cx="3414946" cy="204896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a:t>Higher efficiency</a:t>
          </a:r>
          <a:endParaRPr lang="en-US" sz="1900" kern="1200"/>
        </a:p>
      </dsp:txBody>
      <dsp:txXfrm>
        <a:off x="7512882" y="820218"/>
        <a:ext cx="3414946" cy="2048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9C692-38D8-4A7D-8884-B7FAAD5F890E}">
      <dsp:nvSpPr>
        <dsp:cNvPr id="0" name=""/>
        <dsp:cNvSpPr/>
      </dsp:nvSpPr>
      <dsp:spPr>
        <a:xfrm>
          <a:off x="684914" y="764702"/>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1B9EE-CFF4-4EA1-95D4-DCDC9DCAFB08}">
      <dsp:nvSpPr>
        <dsp:cNvPr id="0" name=""/>
        <dsp:cNvSpPr/>
      </dsp:nvSpPr>
      <dsp:spPr>
        <a:xfrm>
          <a:off x="918914" y="9987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09E93B-A78F-4483-9F5F-C15E7EEB8D06}">
      <dsp:nvSpPr>
        <dsp:cNvPr id="0" name=""/>
        <dsp:cNvSpPr/>
      </dsp:nvSpPr>
      <dsp:spPr>
        <a:xfrm>
          <a:off x="33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Look at data- is there an access issue?</a:t>
          </a:r>
        </a:p>
      </dsp:txBody>
      <dsp:txXfrm>
        <a:off x="333914" y="2204702"/>
        <a:ext cx="1800000" cy="720000"/>
      </dsp:txXfrm>
    </dsp:sp>
    <dsp:sp modelId="{CD0FD0C6-C99D-435D-B300-944DA84D2EC3}">
      <dsp:nvSpPr>
        <dsp:cNvPr id="0" name=""/>
        <dsp:cNvSpPr/>
      </dsp:nvSpPr>
      <dsp:spPr>
        <a:xfrm>
          <a:off x="2799914" y="764702"/>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5AB02-F62F-4906-85F7-A5D4B18074EC}">
      <dsp:nvSpPr>
        <dsp:cNvPr id="0" name=""/>
        <dsp:cNvSpPr/>
      </dsp:nvSpPr>
      <dsp:spPr>
        <a:xfrm>
          <a:off x="3033914" y="9987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B5A19F-3B50-41EA-84DE-C2AA8C1496EB}">
      <dsp:nvSpPr>
        <dsp:cNvPr id="0" name=""/>
        <dsp:cNvSpPr/>
      </dsp:nvSpPr>
      <dsp:spPr>
        <a:xfrm>
          <a:off x="244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Identify local groups via York CVS and snowballing</a:t>
          </a:r>
        </a:p>
      </dsp:txBody>
      <dsp:txXfrm>
        <a:off x="2448914" y="2204702"/>
        <a:ext cx="1800000" cy="720000"/>
      </dsp:txXfrm>
    </dsp:sp>
    <dsp:sp modelId="{CBC392E3-438C-4EE0-A3F2-A6CDF8E8C094}">
      <dsp:nvSpPr>
        <dsp:cNvPr id="0" name=""/>
        <dsp:cNvSpPr/>
      </dsp:nvSpPr>
      <dsp:spPr>
        <a:xfrm>
          <a:off x="4914914" y="764702"/>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6556E-0A00-4211-8F5C-1F0B69920D29}">
      <dsp:nvSpPr>
        <dsp:cNvPr id="0" name=""/>
        <dsp:cNvSpPr/>
      </dsp:nvSpPr>
      <dsp:spPr>
        <a:xfrm>
          <a:off x="5148914" y="9987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3ADF69-EFDA-4884-AE2D-ED52BCAEC3EB}">
      <dsp:nvSpPr>
        <dsp:cNvPr id="0" name=""/>
        <dsp:cNvSpPr/>
      </dsp:nvSpPr>
      <dsp:spPr>
        <a:xfrm>
          <a:off x="456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Interview local group leaders/charity group workers (n=8)</a:t>
          </a:r>
        </a:p>
      </dsp:txBody>
      <dsp:txXfrm>
        <a:off x="4563914" y="2204702"/>
        <a:ext cx="1800000" cy="720000"/>
      </dsp:txXfrm>
    </dsp:sp>
    <dsp:sp modelId="{D5B1E85D-B9D1-4A1B-B8DD-2C3A7518DDBD}">
      <dsp:nvSpPr>
        <dsp:cNvPr id="0" name=""/>
        <dsp:cNvSpPr/>
      </dsp:nvSpPr>
      <dsp:spPr>
        <a:xfrm>
          <a:off x="7029914" y="764702"/>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262AE-0B52-4FEE-BE7B-564BD2F62DFF}">
      <dsp:nvSpPr>
        <dsp:cNvPr id="0" name=""/>
        <dsp:cNvSpPr/>
      </dsp:nvSpPr>
      <dsp:spPr>
        <a:xfrm>
          <a:off x="7263914" y="9987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7E9EA7-DB9F-4AC7-A272-D744A62FD893}">
      <dsp:nvSpPr>
        <dsp:cNvPr id="0" name=""/>
        <dsp:cNvSpPr/>
      </dsp:nvSpPr>
      <dsp:spPr>
        <a:xfrm>
          <a:off x="6678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Focus Groups (n=4, n=10)</a:t>
          </a:r>
        </a:p>
      </dsp:txBody>
      <dsp:txXfrm>
        <a:off x="6678914" y="2204702"/>
        <a:ext cx="1800000" cy="720000"/>
      </dsp:txXfrm>
    </dsp:sp>
    <dsp:sp modelId="{30A3799F-F8F4-4855-8230-50C904606727}">
      <dsp:nvSpPr>
        <dsp:cNvPr id="0" name=""/>
        <dsp:cNvSpPr/>
      </dsp:nvSpPr>
      <dsp:spPr>
        <a:xfrm>
          <a:off x="9144914" y="764702"/>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4D5A3-9599-4086-9236-BB5E319CC809}">
      <dsp:nvSpPr>
        <dsp:cNvPr id="0" name=""/>
        <dsp:cNvSpPr/>
      </dsp:nvSpPr>
      <dsp:spPr>
        <a:xfrm>
          <a:off x="9378914" y="9987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D90E9-E602-4308-9F7E-592159480509}">
      <dsp:nvSpPr>
        <dsp:cNvPr id="0" name=""/>
        <dsp:cNvSpPr/>
      </dsp:nvSpPr>
      <dsp:spPr>
        <a:xfrm>
          <a:off x="8793914" y="22047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Small scale supplementary surveys using interpreters where needed (n=69)</a:t>
          </a:r>
        </a:p>
      </dsp:txBody>
      <dsp:txXfrm>
        <a:off x="8793914" y="22047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4F283-BF72-4572-BAAA-C929F33C6820}">
      <dsp:nvSpPr>
        <dsp:cNvPr id="0" name=""/>
        <dsp:cNvSpPr/>
      </dsp:nvSpPr>
      <dsp:spPr>
        <a:xfrm>
          <a:off x="973190"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37853-229C-440A-9725-9405885271B8}">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79346A-700F-4AB3-ABD1-E5C54431CA37}">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LANGUAGE BARRIER</a:t>
          </a:r>
        </a:p>
      </dsp:txBody>
      <dsp:txXfrm>
        <a:off x="569079" y="2644614"/>
        <a:ext cx="2072362" cy="720000"/>
      </dsp:txXfrm>
    </dsp:sp>
    <dsp:sp modelId="{26F3AE9F-3CAC-46E5-A3B6-3AD2C84A2D2E}">
      <dsp:nvSpPr>
        <dsp:cNvPr id="0" name=""/>
        <dsp:cNvSpPr/>
      </dsp:nvSpPr>
      <dsp:spPr>
        <a:xfrm>
          <a:off x="3408216"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B9827-DC65-4E6C-A366-DA90CF8CBB74}">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745DE-1190-47BD-A8EA-D99BAC15BD3C}">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HEALTHCARE NAVIGATION</a:t>
          </a:r>
        </a:p>
      </dsp:txBody>
      <dsp:txXfrm>
        <a:off x="3004105" y="2644614"/>
        <a:ext cx="2072362" cy="720000"/>
      </dsp:txXfrm>
    </dsp:sp>
    <dsp:sp modelId="{3CD3178D-155C-46E0-B4E9-051FA85953FA}">
      <dsp:nvSpPr>
        <dsp:cNvPr id="0" name=""/>
        <dsp:cNvSpPr/>
      </dsp:nvSpPr>
      <dsp:spPr>
        <a:xfrm>
          <a:off x="5843242"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9D618-F0DC-40F8-8A2B-900E0774DBF0}">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F5F998-94D9-45E6-849B-4B03A0338E3C}">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TRAUMA </a:t>
          </a:r>
        </a:p>
      </dsp:txBody>
      <dsp:txXfrm>
        <a:off x="5439131" y="2644614"/>
        <a:ext cx="2072362" cy="720000"/>
      </dsp:txXfrm>
    </dsp:sp>
    <dsp:sp modelId="{E94CE16C-558C-4753-B1CF-97FBD848E09A}">
      <dsp:nvSpPr>
        <dsp:cNvPr id="0" name=""/>
        <dsp:cNvSpPr/>
      </dsp:nvSpPr>
      <dsp:spPr>
        <a:xfrm>
          <a:off x="8278268" y="986724"/>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D1801-C762-4927-BCCA-13DE175CB93C}">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E97BC8-AC66-4CFB-B373-D59305476BC4}">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TRUST</a:t>
          </a:r>
        </a:p>
      </dsp:txBody>
      <dsp:txXfrm>
        <a:off x="7874157" y="2644614"/>
        <a:ext cx="2072362"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2252E-157C-5144-BFE3-B1A19797F945}">
      <dsp:nvSpPr>
        <dsp:cNvPr id="0" name=""/>
        <dsp:cNvSpPr/>
      </dsp:nvSpPr>
      <dsp:spPr>
        <a:xfrm>
          <a:off x="0" y="42799"/>
          <a:ext cx="6666833" cy="1272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SHE HUNG UP THE PHONE AND SAID, “DO I HAVE CANCER?”</a:t>
          </a:r>
        </a:p>
      </dsp:txBody>
      <dsp:txXfrm>
        <a:off x="62141" y="104940"/>
        <a:ext cx="6542551" cy="1148678"/>
      </dsp:txXfrm>
    </dsp:sp>
    <dsp:sp modelId="{33E76918-5123-EE45-9AA9-32BA2F832B7A}">
      <dsp:nvSpPr>
        <dsp:cNvPr id="0" name=""/>
        <dsp:cNvSpPr/>
      </dsp:nvSpPr>
      <dsp:spPr>
        <a:xfrm>
          <a:off x="0" y="1407919"/>
          <a:ext cx="6666833" cy="127296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IT TAKES ME 45 MINUTES TO COMPLETE THE ONLINE FORM</a:t>
          </a:r>
        </a:p>
      </dsp:txBody>
      <dsp:txXfrm>
        <a:off x="62141" y="1470060"/>
        <a:ext cx="6542551" cy="1148678"/>
      </dsp:txXfrm>
    </dsp:sp>
    <dsp:sp modelId="{F381600A-8FBA-6E41-955B-803A0F52E272}">
      <dsp:nvSpPr>
        <dsp:cNvPr id="0" name=""/>
        <dsp:cNvSpPr/>
      </dsp:nvSpPr>
      <dsp:spPr>
        <a:xfrm>
          <a:off x="0" y="2773040"/>
          <a:ext cx="6666833" cy="127296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 HAD TO WAKE A FRIEND SO I COULD TAKE MY CHILD TO A AND E</a:t>
          </a:r>
        </a:p>
      </dsp:txBody>
      <dsp:txXfrm>
        <a:off x="62141" y="2835181"/>
        <a:ext cx="6542551" cy="1148678"/>
      </dsp:txXfrm>
    </dsp:sp>
    <dsp:sp modelId="{AC7EFC05-9E35-1246-8B89-74BC04F5E235}">
      <dsp:nvSpPr>
        <dsp:cNvPr id="0" name=""/>
        <dsp:cNvSpPr/>
      </dsp:nvSpPr>
      <dsp:spPr>
        <a:xfrm>
          <a:off x="0" y="4138160"/>
          <a:ext cx="6666833" cy="12729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INSIGHTS ON USE OF INTERPRETERS</a:t>
          </a:r>
        </a:p>
      </dsp:txBody>
      <dsp:txXfrm>
        <a:off x="62141" y="4200301"/>
        <a:ext cx="6542551" cy="11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AF02-3BF3-4718-ADBB-D33C7DF5AF07}">
      <dsp:nvSpPr>
        <dsp:cNvPr id="0" name=""/>
        <dsp:cNvSpPr/>
      </dsp:nvSpPr>
      <dsp:spPr>
        <a:xfrm>
          <a:off x="571460" y="1244843"/>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51C6E-8229-4442-BDFA-816E7C33B7C7}">
      <dsp:nvSpPr>
        <dsp:cNvPr id="0" name=""/>
        <dsp:cNvSpPr/>
      </dsp:nvSpPr>
      <dsp:spPr>
        <a:xfrm>
          <a:off x="944398" y="1617781"/>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7C15B-EC40-4BFC-A012-90B2A9887A8D}">
      <dsp:nvSpPr>
        <dsp:cNvPr id="0" name=""/>
        <dsp:cNvSpPr/>
      </dsp:nvSpPr>
      <dsp:spPr>
        <a:xfrm>
          <a:off x="12054" y="3539844"/>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a:t>For clinicians</a:t>
          </a:r>
        </a:p>
      </dsp:txBody>
      <dsp:txXfrm>
        <a:off x="12054" y="3539844"/>
        <a:ext cx="2868750" cy="720000"/>
      </dsp:txXfrm>
    </dsp:sp>
    <dsp:sp modelId="{7E437930-B674-42A0-8CAC-814A00B3A75B}">
      <dsp:nvSpPr>
        <dsp:cNvPr id="0" name=""/>
        <dsp:cNvSpPr/>
      </dsp:nvSpPr>
      <dsp:spPr>
        <a:xfrm>
          <a:off x="3942241" y="1244843"/>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C2D39-5155-4F88-8441-30ED5E5A369C}">
      <dsp:nvSpPr>
        <dsp:cNvPr id="0" name=""/>
        <dsp:cNvSpPr/>
      </dsp:nvSpPr>
      <dsp:spPr>
        <a:xfrm>
          <a:off x="4315179" y="1617781"/>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B0547-B9CD-4B65-8060-7CEC3F955878}">
      <dsp:nvSpPr>
        <dsp:cNvPr id="0" name=""/>
        <dsp:cNvSpPr/>
      </dsp:nvSpPr>
      <dsp:spPr>
        <a:xfrm>
          <a:off x="3382835" y="3539844"/>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cap="all"/>
          </a:pPr>
          <a:r>
            <a:rPr lang="en-US" sz="2900" kern="1200"/>
            <a:t>For GP practices</a:t>
          </a:r>
        </a:p>
      </dsp:txBody>
      <dsp:txXfrm>
        <a:off x="3382835" y="3539844"/>
        <a:ext cx="2868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8C3A8-989A-C646-981B-FD825D1EC9C8}">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E1CB8-7258-B546-905D-4E3F34079F8F}">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0" kern="1200"/>
            <a:t>USE SMS/PRINT NOTES-</a:t>
          </a:r>
          <a:r>
            <a:rPr lang="en-GB" sz="1700" b="0" i="0" kern="1200"/>
            <a:t> consider finishing your consult with an sms/ printing out consultation notes- people can use translation tools/ show relatives after if they haven’t fully understood.  Add a name for sms as multiple people may use the same phone</a:t>
          </a:r>
          <a:endParaRPr lang="en-US" sz="1700" kern="1200"/>
        </a:p>
      </dsp:txBody>
      <dsp:txXfrm>
        <a:off x="0" y="0"/>
        <a:ext cx="6291714" cy="1382683"/>
      </dsp:txXfrm>
    </dsp:sp>
    <dsp:sp modelId="{C49A5A28-220B-544A-80B0-AE2DDC9324D2}">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FD6D7-F5EC-F543-A6D4-0C41D0DF4C6F}">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0" kern="1200"/>
            <a:t>ROUTINELY DOCUMENT COMMUNICATION PREFERENCES</a:t>
          </a:r>
          <a:r>
            <a:rPr lang="en-GB" sz="1700" b="0" i="0" kern="1200"/>
            <a:t>- add note to homescreen if you find any language issues- more efficient for next time! Language preferences/ preferred mode of contact/ consent to preferred person to contact or assist.  Some refugees may have support workers</a:t>
          </a:r>
          <a:endParaRPr lang="en-US" sz="1700" kern="1200"/>
        </a:p>
      </dsp:txBody>
      <dsp:txXfrm>
        <a:off x="0" y="1382683"/>
        <a:ext cx="6291714" cy="1382683"/>
      </dsp:txXfrm>
    </dsp:sp>
    <dsp:sp modelId="{BF2635F0-FEB0-8144-9208-E9E8B2C46A28}">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415F4-4339-564C-831E-17EB538E15BC}">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0" kern="1200"/>
            <a:t>SIMPLE JARGON FREE LANGUAGE, SHORT SENTENCES</a:t>
          </a:r>
          <a:r>
            <a:rPr lang="en-GB" sz="1700" b="0" i="0" kern="1200"/>
            <a:t>- helpful for basic English speakers, and when using interpreters as they don’t necessarily have medical vocab training</a:t>
          </a:r>
          <a:endParaRPr lang="en-US" sz="1700" kern="1200"/>
        </a:p>
      </dsp:txBody>
      <dsp:txXfrm>
        <a:off x="0" y="2765367"/>
        <a:ext cx="6291714" cy="1382683"/>
      </dsp:txXfrm>
    </dsp:sp>
    <dsp:sp modelId="{00725ED7-E564-8746-A377-D72F4FC8761A}">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32F60-5ED1-BE48-B11A-3602CD1823DE}">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i="0" kern="1200"/>
            <a:t>LOW THRESHOLD FOR F2F</a:t>
          </a:r>
          <a:r>
            <a:rPr lang="en-GB" sz="1700" b="0" i="0" kern="1200"/>
            <a:t> – allows non verbal cues as well as interpreting assistance</a:t>
          </a:r>
          <a:endParaRPr lang="en-US" sz="1700" kern="1200"/>
        </a:p>
      </dsp:txBody>
      <dsp:txXfrm>
        <a:off x="0" y="4148051"/>
        <a:ext cx="6291714" cy="1382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C62EB-D264-C343-BB47-D9A4844BBC3C}">
      <dsp:nvSpPr>
        <dsp:cNvPr id="0" name=""/>
        <dsp:cNvSpPr/>
      </dsp:nvSpPr>
      <dsp:spPr>
        <a:xfrm>
          <a:off x="0" y="663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Healthcare navigation is needed for all, but particularly for this group-language, social networks, healthcare understanding</a:t>
          </a:r>
        </a:p>
      </dsp:txBody>
      <dsp:txXfrm>
        <a:off x="0" y="6638"/>
        <a:ext cx="3236770" cy="1942062"/>
      </dsp:txXfrm>
    </dsp:sp>
    <dsp:sp modelId="{EB545172-F49D-2E4D-B629-CBB392EE2540}">
      <dsp:nvSpPr>
        <dsp:cNvPr id="0" name=""/>
        <dsp:cNvSpPr/>
      </dsp:nvSpPr>
      <dsp:spPr>
        <a:xfrm>
          <a:off x="3560448" y="663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Healthcare navigation is available but patchy, how can we make this routine and rolling?</a:t>
          </a:r>
          <a:endParaRPr lang="en-GB" sz="2200" kern="1200" dirty="0"/>
        </a:p>
      </dsp:txBody>
      <dsp:txXfrm>
        <a:off x="3560448" y="6638"/>
        <a:ext cx="3236770" cy="1942062"/>
      </dsp:txXfrm>
    </dsp:sp>
    <dsp:sp modelId="{A48C0A46-84FF-824D-A84D-652234EC6A5A}">
      <dsp:nvSpPr>
        <dsp:cNvPr id="0" name=""/>
        <dsp:cNvSpPr/>
      </dsp:nvSpPr>
      <dsp:spPr>
        <a:xfrm>
          <a:off x="7120896" y="663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we do not actively seek to include people we may miss chunks of the whole picture</a:t>
          </a:r>
        </a:p>
      </dsp:txBody>
      <dsp:txXfrm>
        <a:off x="7120896" y="6638"/>
        <a:ext cx="3236770" cy="1942062"/>
      </dsp:txXfrm>
    </dsp:sp>
    <dsp:sp modelId="{BABC1CF9-BEC7-A74E-B26A-48C215EDA3A3}">
      <dsp:nvSpPr>
        <dsp:cNvPr id="0" name=""/>
        <dsp:cNvSpPr/>
      </dsp:nvSpPr>
      <dsp:spPr>
        <a:xfrm>
          <a:off x="0" y="227237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Working can be siloed</a:t>
          </a:r>
        </a:p>
      </dsp:txBody>
      <dsp:txXfrm>
        <a:off x="0" y="2272378"/>
        <a:ext cx="3236770" cy="1942062"/>
      </dsp:txXfrm>
    </dsp:sp>
    <dsp:sp modelId="{567EDA56-DE92-5C42-A8EE-0F30112CBAC1}">
      <dsp:nvSpPr>
        <dsp:cNvPr id="0" name=""/>
        <dsp:cNvSpPr/>
      </dsp:nvSpPr>
      <dsp:spPr>
        <a:xfrm>
          <a:off x="3560448" y="227237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Working with other groups takes dedicated time from both parties</a:t>
          </a:r>
        </a:p>
      </dsp:txBody>
      <dsp:txXfrm>
        <a:off x="3560448" y="2272378"/>
        <a:ext cx="3236770" cy="1942062"/>
      </dsp:txXfrm>
    </dsp:sp>
    <dsp:sp modelId="{58DCD6D2-ADB0-6143-B897-738B7C01F23B}">
      <dsp:nvSpPr>
        <dsp:cNvPr id="0" name=""/>
        <dsp:cNvSpPr/>
      </dsp:nvSpPr>
      <dsp:spPr>
        <a:xfrm>
          <a:off x="7120896" y="2272378"/>
          <a:ext cx="3236770" cy="19420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Systems can reflect an </a:t>
          </a:r>
          <a:r>
            <a:rPr lang="en-US" sz="2200" kern="1200" dirty="0" err="1"/>
            <a:t>organisation’s</a:t>
          </a:r>
          <a:r>
            <a:rPr lang="en-US" sz="2200" kern="1200" dirty="0"/>
            <a:t> values</a:t>
          </a:r>
        </a:p>
      </dsp:txBody>
      <dsp:txXfrm>
        <a:off x="7120896" y="2272378"/>
        <a:ext cx="3236770" cy="19420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11FD9-C2EA-324A-B5B0-DE2E32382085}" type="datetimeFigureOut">
              <a:rPr lang="en-US" smtClean="0"/>
              <a:t>3/3/25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5CA25-0FBB-1B43-9BEA-F3BFC854F3E1}" type="slidenum">
              <a:rPr lang="en-US" smtClean="0"/>
              <a:t>‹#›</a:t>
            </a:fld>
            <a:endParaRPr lang="en-US"/>
          </a:p>
        </p:txBody>
      </p:sp>
    </p:spTree>
    <p:extLst>
      <p:ext uri="{BB962C8B-B14F-4D97-AF65-F5344CB8AC3E}">
        <p14:creationId xmlns:p14="http://schemas.microsoft.com/office/powerpoint/2010/main" val="332694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1</a:t>
            </a:fld>
            <a:endParaRPr lang="en-US"/>
          </a:p>
        </p:txBody>
      </p:sp>
    </p:spTree>
    <p:extLst>
      <p:ext uri="{BB962C8B-B14F-4D97-AF65-F5344CB8AC3E}">
        <p14:creationId xmlns:p14="http://schemas.microsoft.com/office/powerpoint/2010/main" val="140308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11</a:t>
            </a:fld>
            <a:endParaRPr lang="en-US"/>
          </a:p>
        </p:txBody>
      </p:sp>
    </p:spTree>
    <p:extLst>
      <p:ext uri="{BB962C8B-B14F-4D97-AF65-F5344CB8AC3E}">
        <p14:creationId xmlns:p14="http://schemas.microsoft.com/office/powerpoint/2010/main" val="342964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distributed here with assistance of interpreters where needed</a:t>
            </a:r>
          </a:p>
          <a:p>
            <a:r>
              <a:rPr lang="en-US" dirty="0"/>
              <a:t>City of York Council Migrant Outreach</a:t>
            </a:r>
          </a:p>
          <a:p>
            <a:r>
              <a:rPr lang="en-US" dirty="0"/>
              <a:t>City of York Council</a:t>
            </a:r>
          </a:p>
          <a:p>
            <a:r>
              <a:rPr lang="en-US" dirty="0"/>
              <a:t>Refugee Action York</a:t>
            </a:r>
          </a:p>
          <a:p>
            <a:r>
              <a:rPr lang="en-US" dirty="0"/>
              <a:t>York City Church</a:t>
            </a:r>
          </a:p>
          <a:p>
            <a:r>
              <a:rPr lang="en-US" dirty="0"/>
              <a:t>York Chinese Association</a:t>
            </a:r>
          </a:p>
          <a:p>
            <a:r>
              <a:rPr lang="en-US" dirty="0"/>
              <a:t>Ethnic Minority Research Inclusion Group (NIHR)</a:t>
            </a:r>
          </a:p>
          <a:p>
            <a:endParaRPr lang="en-US" dirty="0"/>
          </a:p>
          <a:p>
            <a:r>
              <a:rPr lang="en-US" dirty="0"/>
              <a:t>Assisted by interpreters who were present where surveys given out </a:t>
            </a:r>
            <a:r>
              <a:rPr lang="en-US" dirty="0" err="1"/>
              <a:t>eg</a:t>
            </a:r>
            <a:r>
              <a:rPr lang="en-US" dirty="0"/>
              <a:t> at York City Church, RAY meeting, Migrant Outreach</a:t>
            </a:r>
          </a:p>
        </p:txBody>
      </p:sp>
      <p:sp>
        <p:nvSpPr>
          <p:cNvPr id="4" name="Slide Number Placeholder 3"/>
          <p:cNvSpPr>
            <a:spLocks noGrp="1"/>
          </p:cNvSpPr>
          <p:nvPr>
            <p:ph type="sldNum" sz="quarter" idx="5"/>
          </p:nvPr>
        </p:nvSpPr>
        <p:spPr/>
        <p:txBody>
          <a:bodyPr/>
          <a:lstStyle/>
          <a:p>
            <a:fld id="{4B90CCAB-D9A1-964B-995E-328ED8926B46}" type="slidenum">
              <a:rPr lang="en-US" smtClean="0"/>
              <a:t>12</a:t>
            </a:fld>
            <a:endParaRPr lang="en-US"/>
          </a:p>
        </p:txBody>
      </p:sp>
    </p:spTree>
    <p:extLst>
      <p:ext uri="{BB962C8B-B14F-4D97-AF65-F5344CB8AC3E}">
        <p14:creationId xmlns:p14="http://schemas.microsoft.com/office/powerpoint/2010/main" val="386139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sng" strike="noStrike" dirty="0">
                <a:solidFill>
                  <a:srgbClr val="000000"/>
                </a:solidFill>
                <a:effectLst/>
                <a:latin typeface="Aptos Narrow" panose="020B0004020202020204" pitchFamily="34" charset="0"/>
              </a:rPr>
              <a:t>Ethnicity</a:t>
            </a:r>
            <a:r>
              <a:rPr lang="en-GB" b="1" u="sng" dirty="0"/>
              <a:t> </a:t>
            </a:r>
          </a:p>
          <a:p>
            <a:r>
              <a:rPr lang="en-GB" b="1" dirty="0"/>
              <a:t>Asian or Asian British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Pakistani</a:t>
            </a:r>
            <a:r>
              <a:rPr lang="en-GB" dirty="0"/>
              <a:t> </a:t>
            </a:r>
            <a:r>
              <a:rPr lang="en-GB" sz="1200" b="0" i="0" u="none" strike="noStrike" dirty="0">
                <a:solidFill>
                  <a:srgbClr val="000000"/>
                </a:solidFill>
                <a:effectLst/>
                <a:latin typeface="Aptos Narrow" panose="020B0004020202020204" pitchFamily="34" charset="0"/>
              </a:rPr>
              <a:t>2</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Chinese</a:t>
            </a:r>
            <a:r>
              <a:rPr lang="en-GB" dirty="0"/>
              <a:t> </a:t>
            </a:r>
            <a:r>
              <a:rPr lang="en-GB" sz="1200" b="0" i="0" u="none" strike="noStrike" dirty="0">
                <a:solidFill>
                  <a:srgbClr val="000000"/>
                </a:solidFill>
                <a:effectLst/>
                <a:latin typeface="Aptos Narrow" panose="020B0004020202020204" pitchFamily="34" charset="0"/>
              </a:rPr>
              <a:t>18</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Other Asian </a:t>
            </a:r>
            <a:r>
              <a:rPr lang="en-GB" dirty="0"/>
              <a:t> </a:t>
            </a:r>
            <a:r>
              <a:rPr lang="en-GB" sz="1200" b="0" i="0" u="none" strike="noStrike" dirty="0">
                <a:solidFill>
                  <a:srgbClr val="000000"/>
                </a:solidFill>
                <a:effectLst/>
                <a:latin typeface="Aptos Narrow" panose="020B0004020202020204" pitchFamily="34" charset="0"/>
              </a:rPr>
              <a:t>9</a:t>
            </a:r>
            <a:r>
              <a:rPr lang="en-GB" dirty="0"/>
              <a:t> </a:t>
            </a:r>
            <a:r>
              <a:rPr lang="en-GB" sz="1200" b="0" i="0" u="none" strike="noStrike" dirty="0">
                <a:solidFill>
                  <a:srgbClr val="000000"/>
                </a:solidFill>
                <a:effectLst/>
                <a:latin typeface="Aptos Narrow" panose="020B0004020202020204" pitchFamily="34" charset="0"/>
              </a:rPr>
              <a:t>Afghani</a:t>
            </a:r>
            <a:r>
              <a:rPr lang="en-GB" dirty="0"/>
              <a:t> </a:t>
            </a:r>
            <a:r>
              <a:rPr lang="en-GB" sz="1200" b="0" i="0" u="none" strike="noStrike" dirty="0">
                <a:solidFill>
                  <a:srgbClr val="000000"/>
                </a:solidFill>
                <a:effectLst/>
                <a:latin typeface="Aptos Narrow" panose="020B0004020202020204" pitchFamily="34" charset="0"/>
              </a:rPr>
              <a:t>7</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Black, Black British, Caribbean or African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African</a:t>
            </a:r>
            <a:r>
              <a:rPr lang="en-GB" dirty="0"/>
              <a:t> </a:t>
            </a:r>
            <a:r>
              <a:rPr lang="en-GB" sz="1200" b="0" i="0" u="none" strike="noStrike" dirty="0">
                <a:solidFill>
                  <a:srgbClr val="000000"/>
                </a:solidFill>
                <a:effectLst/>
                <a:latin typeface="Aptos Narrow" panose="020B0004020202020204" pitchFamily="34" charset="0"/>
              </a:rPr>
              <a:t>2</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ptos Narrow" panose="020B0004020202020204" pitchFamily="34" charset="0"/>
              </a:rPr>
              <a:t>Mixed or Multiple ethnicities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2</a:t>
            </a:r>
            <a:r>
              <a:rPr lang="en-GB" dirty="0"/>
              <a:t> </a:t>
            </a:r>
          </a:p>
          <a:p>
            <a:endParaRPr lang="en-GB" dirty="0"/>
          </a:p>
          <a:p>
            <a:r>
              <a:rPr lang="en-GB" b="1" dirty="0"/>
              <a:t>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English, Welsh, Scottish, Northern Irish </a:t>
            </a:r>
            <a:r>
              <a:rPr lang="en-GB" dirty="0"/>
              <a:t> </a:t>
            </a:r>
            <a:r>
              <a:rPr lang="en-GB" sz="1200" b="0" i="0" u="none" strike="noStrike" dirty="0">
                <a:solidFill>
                  <a:srgbClr val="000000"/>
                </a:solidFill>
                <a:effectLst/>
                <a:latin typeface="Aptos Narrow" panose="020B0004020202020204" pitchFamily="34" charset="0"/>
              </a:rPr>
              <a:t>1</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other White background 22  (</a:t>
            </a:r>
            <a:r>
              <a:rPr lang="en-GB" sz="1200" b="0" i="0" u="none" strike="noStrike" dirty="0">
                <a:solidFill>
                  <a:srgbClr val="000000"/>
                </a:solidFill>
                <a:effectLst/>
                <a:latin typeface="Aptos Narrow" panose="020B0004020202020204" pitchFamily="34" charset="0"/>
              </a:rPr>
              <a:t>Spanish</a:t>
            </a:r>
            <a:r>
              <a:rPr lang="en-GB" dirty="0"/>
              <a:t> </a:t>
            </a:r>
            <a:r>
              <a:rPr lang="en-GB" sz="1200" b="0" i="0" u="none" strike="noStrike" dirty="0">
                <a:solidFill>
                  <a:srgbClr val="000000"/>
                </a:solidFill>
                <a:effectLst/>
                <a:latin typeface="Aptos Narrow" panose="020B0004020202020204" pitchFamily="34" charset="0"/>
              </a:rPr>
              <a:t>1</a:t>
            </a:r>
            <a:r>
              <a:rPr lang="en-GB" dirty="0"/>
              <a:t> </a:t>
            </a:r>
            <a:r>
              <a:rPr lang="en-GB" sz="1200" b="0" i="0" u="none" strike="noStrike" dirty="0">
                <a:solidFill>
                  <a:srgbClr val="000000"/>
                </a:solidFill>
                <a:effectLst/>
                <a:latin typeface="Aptos Narrow" panose="020B0004020202020204" pitchFamily="34" charset="0"/>
              </a:rPr>
              <a:t>Turkish</a:t>
            </a:r>
            <a:r>
              <a:rPr lang="en-GB" dirty="0"/>
              <a:t> </a:t>
            </a:r>
            <a:r>
              <a:rPr lang="en-GB" sz="1200" b="0" i="0" u="none" strike="noStrike" dirty="0">
                <a:solidFill>
                  <a:srgbClr val="000000"/>
                </a:solidFill>
                <a:effectLst/>
                <a:latin typeface="Aptos Narrow" panose="020B0004020202020204" pitchFamily="34" charset="0"/>
              </a:rPr>
              <a:t>5</a:t>
            </a:r>
            <a:r>
              <a:rPr lang="en-GB" dirty="0"/>
              <a:t> </a:t>
            </a:r>
            <a:r>
              <a:rPr lang="en-GB" sz="1200" b="0" i="0" u="none" strike="noStrike" dirty="0">
                <a:solidFill>
                  <a:srgbClr val="000000"/>
                </a:solidFill>
                <a:effectLst/>
                <a:latin typeface="Aptos Narrow" panose="020B0004020202020204" pitchFamily="34" charset="0"/>
              </a:rPr>
              <a:t>Polish</a:t>
            </a:r>
            <a:r>
              <a:rPr lang="en-GB" dirty="0"/>
              <a:t> </a:t>
            </a:r>
            <a:r>
              <a:rPr lang="en-GB" sz="1200" b="0" i="0" u="none" strike="noStrike" dirty="0">
                <a:solidFill>
                  <a:srgbClr val="000000"/>
                </a:solidFill>
                <a:effectLst/>
                <a:latin typeface="Aptos Narrow" panose="020B0004020202020204" pitchFamily="34" charset="0"/>
              </a:rPr>
              <a:t>1</a:t>
            </a:r>
            <a:r>
              <a:rPr lang="en-GB" dirty="0"/>
              <a:t> </a:t>
            </a:r>
            <a:r>
              <a:rPr lang="en-GB" sz="1200" b="0" i="0" u="none" strike="noStrike" dirty="0">
                <a:solidFill>
                  <a:srgbClr val="000000"/>
                </a:solidFill>
                <a:effectLst/>
                <a:latin typeface="Aptos Narrow" panose="020B0004020202020204" pitchFamily="34" charset="0"/>
              </a:rPr>
              <a:t>Ukraine</a:t>
            </a:r>
            <a:r>
              <a:rPr lang="en-GB" dirty="0"/>
              <a:t> </a:t>
            </a:r>
            <a:r>
              <a:rPr lang="en-GB" sz="1200" b="0" i="0" u="none" strike="noStrike" dirty="0">
                <a:solidFill>
                  <a:srgbClr val="000000"/>
                </a:solidFill>
                <a:effectLst/>
                <a:latin typeface="Aptos Narrow" panose="020B0004020202020204" pitchFamily="34" charset="0"/>
              </a:rPr>
              <a:t>11</a:t>
            </a:r>
            <a:r>
              <a:rPr lang="en-GB" dirty="0"/>
              <a:t> </a:t>
            </a:r>
            <a:r>
              <a:rPr lang="en-GB" sz="1200" b="0" i="0" u="none" strike="noStrike" dirty="0">
                <a:solidFill>
                  <a:srgbClr val="000000"/>
                </a:solidFill>
                <a:effectLst/>
                <a:latin typeface="Aptos Narrow" panose="020B0004020202020204" pitchFamily="34" charset="0"/>
              </a:rPr>
              <a:t>Romanian</a:t>
            </a:r>
            <a:r>
              <a:rPr lang="en-GB" dirty="0"/>
              <a:t> </a:t>
            </a:r>
            <a:r>
              <a:rPr lang="en-GB" sz="1200" b="0" i="0" u="none" strike="noStrike" dirty="0">
                <a:solidFill>
                  <a:srgbClr val="000000"/>
                </a:solidFill>
                <a:effectLst/>
                <a:latin typeface="Aptos Narrow" panose="020B0004020202020204" pitchFamily="34" charset="0"/>
              </a:rPr>
              <a:t>1</a:t>
            </a:r>
            <a:r>
              <a:rPr lang="en-GB" dirty="0"/>
              <a:t> European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Other ethnic group</a:t>
            </a:r>
          </a:p>
          <a:p>
            <a:r>
              <a:rPr lang="en-GB" sz="1800" b="0" i="0" u="none" strike="noStrike" dirty="0">
                <a:solidFill>
                  <a:srgbClr val="000000"/>
                </a:solidFill>
                <a:effectLst/>
                <a:latin typeface="Aptos Narrow" panose="020B0004020202020204" pitchFamily="34" charset="0"/>
              </a:rPr>
              <a:t>Arab</a:t>
            </a:r>
            <a:r>
              <a:rPr lang="en-GB" dirty="0"/>
              <a:t> </a:t>
            </a:r>
            <a:r>
              <a:rPr lang="en-GB" sz="1800" b="0" i="0" u="none" strike="noStrike" dirty="0">
                <a:solidFill>
                  <a:srgbClr val="000000"/>
                </a:solidFill>
                <a:effectLst/>
                <a:latin typeface="Aptos Narrow" panose="020B0004020202020204" pitchFamily="34" charset="0"/>
              </a:rPr>
              <a:t>8</a:t>
            </a:r>
            <a:r>
              <a:rPr lang="en-GB" dirty="0"/>
              <a:t> </a:t>
            </a:r>
          </a:p>
          <a:p>
            <a:r>
              <a:rPr lang="en-GB" sz="1800" b="0" i="0" u="none" strike="noStrike" dirty="0">
                <a:solidFill>
                  <a:srgbClr val="000000"/>
                </a:solidFill>
                <a:effectLst/>
                <a:latin typeface="Aptos Narrow" panose="020B0004020202020204" pitchFamily="34" charset="0"/>
              </a:rPr>
              <a:t>Any other ethnic group-Iraq</a:t>
            </a:r>
            <a:r>
              <a:rPr lang="en-GB" dirty="0"/>
              <a:t> </a:t>
            </a:r>
            <a:r>
              <a:rPr lang="en-GB" sz="1800" b="0" i="0" u="none" strike="noStrike" dirty="0">
                <a:solidFill>
                  <a:srgbClr val="000000"/>
                </a:solidFill>
                <a:effectLst/>
                <a:latin typeface="Aptos Narrow" panose="020B0004020202020204" pitchFamily="34" charset="0"/>
              </a:rPr>
              <a:t>1, Kurdish 2</a:t>
            </a:r>
            <a:endParaRPr lang="en-GB" dirty="0"/>
          </a:p>
          <a:p>
            <a:endParaRPr lang="en-GB" sz="1800" b="0" i="0" u="none" strike="noStrike" dirty="0">
              <a:solidFill>
                <a:srgbClr val="000000"/>
              </a:solidFill>
              <a:effectLst/>
              <a:latin typeface="Aptos Narrow" panose="020B0004020202020204" pitchFamily="34" charset="0"/>
            </a:endParaRPr>
          </a:p>
          <a:p>
            <a:r>
              <a:rPr lang="en-GB" sz="1800" b="1" i="0" u="none" strike="noStrike" dirty="0">
                <a:solidFill>
                  <a:srgbClr val="000000"/>
                </a:solidFill>
                <a:effectLst/>
                <a:latin typeface="Aptos Narrow" panose="020B0004020202020204" pitchFamily="34" charset="0"/>
              </a:rPr>
              <a:t>Did not answer </a:t>
            </a:r>
            <a:r>
              <a:rPr lang="en-GB" sz="1800" b="0" i="0" u="none" strike="noStrike" dirty="0">
                <a:solidFill>
                  <a:srgbClr val="000000"/>
                </a:solidFill>
                <a:effectLst/>
                <a:latin typeface="Aptos Narrow" panose="020B0004020202020204" pitchFamily="34" charset="0"/>
              </a:rPr>
              <a:t>2</a:t>
            </a:r>
            <a:endParaRPr lang="en-GB" dirty="0"/>
          </a:p>
          <a:p>
            <a:endParaRPr lang="en-GB" dirty="0"/>
          </a:p>
          <a:p>
            <a:r>
              <a:rPr lang="en-GB" b="1" dirty="0"/>
              <a:t>AGE</a:t>
            </a:r>
          </a:p>
          <a:p>
            <a:r>
              <a:rPr lang="en-GB" sz="1800" b="0" i="0" u="none" strike="noStrike" dirty="0">
                <a:solidFill>
                  <a:srgbClr val="000000"/>
                </a:solidFill>
                <a:effectLst/>
                <a:latin typeface="Aptos Narrow" panose="020B0004020202020204" pitchFamily="34" charset="0"/>
              </a:rPr>
              <a:t>Age 65 and over</a:t>
            </a:r>
            <a:r>
              <a:rPr lang="en-GB" dirty="0"/>
              <a:t> </a:t>
            </a:r>
            <a:r>
              <a:rPr lang="en-GB" sz="1800" b="0" i="0" u="none" strike="noStrike" dirty="0">
                <a:solidFill>
                  <a:srgbClr val="000000"/>
                </a:solidFill>
                <a:effectLst/>
                <a:latin typeface="Aptos Narrow" panose="020B0004020202020204" pitchFamily="34" charset="0"/>
              </a:rPr>
              <a:t>9</a:t>
            </a:r>
            <a:r>
              <a:rPr lang="en-GB" dirty="0"/>
              <a:t> </a:t>
            </a:r>
          </a:p>
          <a:p>
            <a:r>
              <a:rPr lang="en-GB" sz="1800" b="0" i="0" u="none" strike="noStrike" dirty="0">
                <a:solidFill>
                  <a:srgbClr val="000000"/>
                </a:solidFill>
                <a:effectLst/>
                <a:latin typeface="Aptos Narrow" panose="020B0004020202020204" pitchFamily="34" charset="0"/>
              </a:rPr>
              <a:t>55-64</a:t>
            </a:r>
            <a:r>
              <a:rPr lang="en-GB" dirty="0"/>
              <a:t> </a:t>
            </a:r>
            <a:r>
              <a:rPr lang="en-GB" sz="1800" b="0" i="0" u="none" strike="noStrike" dirty="0">
                <a:solidFill>
                  <a:srgbClr val="000000"/>
                </a:solidFill>
                <a:effectLst/>
                <a:latin typeface="Aptos Narrow" panose="020B0004020202020204" pitchFamily="34" charset="0"/>
              </a:rPr>
              <a:t>10</a:t>
            </a:r>
          </a:p>
          <a:p>
            <a:r>
              <a:rPr lang="en-GB" sz="1800" b="0" i="0" u="none" strike="noStrike" dirty="0">
                <a:solidFill>
                  <a:srgbClr val="000000"/>
                </a:solidFill>
                <a:effectLst/>
                <a:latin typeface="Aptos Narrow" panose="020B0004020202020204" pitchFamily="34" charset="0"/>
              </a:rPr>
              <a:t>45-54</a:t>
            </a:r>
            <a:r>
              <a:rPr lang="en-GB" dirty="0"/>
              <a:t> </a:t>
            </a:r>
            <a:r>
              <a:rPr lang="en-GB" sz="1800" b="0" i="0" u="none" strike="noStrike" dirty="0">
                <a:solidFill>
                  <a:srgbClr val="000000"/>
                </a:solidFill>
                <a:effectLst/>
                <a:latin typeface="Aptos Narrow" panose="020B0004020202020204" pitchFamily="34" charset="0"/>
              </a:rPr>
              <a:t>17</a:t>
            </a:r>
            <a:r>
              <a:rPr lang="en-GB" dirty="0"/>
              <a:t> </a:t>
            </a:r>
          </a:p>
          <a:p>
            <a:r>
              <a:rPr lang="en-GB" sz="1800" b="0" i="0" u="none" strike="noStrike" dirty="0">
                <a:solidFill>
                  <a:srgbClr val="000000"/>
                </a:solidFill>
                <a:effectLst/>
                <a:latin typeface="Aptos Narrow" panose="020B0004020202020204" pitchFamily="34" charset="0"/>
              </a:rPr>
              <a:t>35-44</a:t>
            </a:r>
            <a:r>
              <a:rPr lang="en-GB" dirty="0"/>
              <a:t> </a:t>
            </a:r>
            <a:r>
              <a:rPr lang="en-GB" sz="1800" b="0" i="0" u="none" strike="noStrike" dirty="0">
                <a:solidFill>
                  <a:srgbClr val="000000"/>
                </a:solidFill>
                <a:effectLst/>
                <a:latin typeface="Aptos Narrow" panose="020B0004020202020204" pitchFamily="34" charset="0"/>
              </a:rPr>
              <a:t>15</a:t>
            </a:r>
            <a:r>
              <a:rPr lang="en-GB" dirty="0"/>
              <a:t> </a:t>
            </a:r>
          </a:p>
          <a:p>
            <a:r>
              <a:rPr lang="en-GB" sz="1800" b="0" i="0" u="none" strike="noStrike" dirty="0">
                <a:solidFill>
                  <a:srgbClr val="000000"/>
                </a:solidFill>
                <a:effectLst/>
                <a:latin typeface="Aptos Narrow" panose="020B0004020202020204" pitchFamily="34" charset="0"/>
              </a:rPr>
              <a:t>25-34</a:t>
            </a:r>
            <a:r>
              <a:rPr lang="en-GB" dirty="0"/>
              <a:t> </a:t>
            </a:r>
            <a:r>
              <a:rPr lang="en-GB" sz="1800" b="0" i="0" u="none" strike="noStrike" dirty="0">
                <a:solidFill>
                  <a:srgbClr val="000000"/>
                </a:solidFill>
                <a:effectLst/>
                <a:latin typeface="Aptos Narrow" panose="020B0004020202020204" pitchFamily="34" charset="0"/>
              </a:rPr>
              <a:t>13</a:t>
            </a:r>
            <a:r>
              <a:rPr lang="en-GB" dirty="0"/>
              <a:t> </a:t>
            </a:r>
          </a:p>
          <a:p>
            <a:r>
              <a:rPr lang="en-GB" sz="1800" b="0" i="0" u="none" strike="noStrike" dirty="0">
                <a:solidFill>
                  <a:srgbClr val="000000"/>
                </a:solidFill>
                <a:effectLst/>
                <a:latin typeface="Aptos Narrow" panose="020B0004020202020204" pitchFamily="34" charset="0"/>
              </a:rPr>
              <a:t>18-24</a:t>
            </a:r>
            <a:r>
              <a:rPr lang="en-GB" dirty="0"/>
              <a:t> </a:t>
            </a:r>
            <a:r>
              <a:rPr lang="en-GB" sz="1800" b="0" i="0" u="none" strike="noStrike" dirty="0">
                <a:solidFill>
                  <a:srgbClr val="000000"/>
                </a:solidFill>
                <a:effectLst/>
                <a:latin typeface="Aptos Narrow" panose="020B0004020202020204" pitchFamily="34" charset="0"/>
              </a:rPr>
              <a:t>4</a:t>
            </a:r>
            <a:r>
              <a:rPr lang="en-GB" dirty="0"/>
              <a:t> </a:t>
            </a:r>
          </a:p>
          <a:p>
            <a:r>
              <a:rPr lang="en-GB" dirty="0"/>
              <a:t>Did not answer 1</a:t>
            </a:r>
          </a:p>
          <a:p>
            <a:endParaRPr lang="en-GB" sz="1800" b="0" i="0" u="none" strike="noStrike" dirty="0">
              <a:solidFill>
                <a:srgbClr val="000000"/>
              </a:solidFill>
              <a:effectLst/>
              <a:latin typeface="Aptos Narrow" panose="020B0004020202020204" pitchFamily="34" charset="0"/>
            </a:endParaRPr>
          </a:p>
          <a:p>
            <a:r>
              <a:rPr lang="en-GB" sz="1800" b="1" i="0" u="none" strike="noStrike" dirty="0">
                <a:solidFill>
                  <a:srgbClr val="000000"/>
                </a:solidFill>
                <a:effectLst/>
                <a:latin typeface="Aptos Narrow" panose="020B0004020202020204" pitchFamily="34" charset="0"/>
              </a:rPr>
              <a:t>GENDER</a:t>
            </a:r>
          </a:p>
          <a:p>
            <a:r>
              <a:rPr lang="en-GB" sz="1800" b="0" i="0" u="none" strike="noStrike" dirty="0">
                <a:solidFill>
                  <a:srgbClr val="000000"/>
                </a:solidFill>
                <a:effectLst/>
                <a:latin typeface="Aptos Narrow" panose="020B0004020202020204" pitchFamily="34" charset="0"/>
              </a:rPr>
              <a:t>Female</a:t>
            </a:r>
            <a:r>
              <a:rPr lang="en-GB" dirty="0"/>
              <a:t> </a:t>
            </a:r>
            <a:r>
              <a:rPr lang="en-GB" sz="1800" b="0" i="0" u="none" strike="noStrike" dirty="0">
                <a:solidFill>
                  <a:srgbClr val="000000"/>
                </a:solidFill>
                <a:effectLst/>
                <a:latin typeface="Aptos Narrow" panose="020B0004020202020204" pitchFamily="34" charset="0"/>
              </a:rPr>
              <a:t>45</a:t>
            </a:r>
            <a:r>
              <a:rPr lang="en-GB" dirty="0"/>
              <a:t> </a:t>
            </a:r>
          </a:p>
          <a:p>
            <a:r>
              <a:rPr lang="en-GB" sz="1800" b="0" i="0" u="none" strike="noStrike" dirty="0">
                <a:solidFill>
                  <a:srgbClr val="000000"/>
                </a:solidFill>
                <a:effectLst/>
                <a:latin typeface="Aptos Narrow" panose="020B0004020202020204" pitchFamily="34" charset="0"/>
              </a:rPr>
              <a:t>Male</a:t>
            </a:r>
            <a:r>
              <a:rPr lang="en-GB" dirty="0"/>
              <a:t> </a:t>
            </a:r>
            <a:r>
              <a:rPr lang="en-GB" sz="1800" b="0" i="0" u="none" strike="noStrike" dirty="0">
                <a:solidFill>
                  <a:srgbClr val="000000"/>
                </a:solidFill>
                <a:effectLst/>
                <a:latin typeface="Aptos Narrow" panose="020B0004020202020204" pitchFamily="34" charset="0"/>
              </a:rPr>
              <a:t>23</a:t>
            </a:r>
            <a:r>
              <a:rPr lang="en-GB" dirty="0"/>
              <a:t> </a:t>
            </a:r>
          </a:p>
          <a:p>
            <a:r>
              <a:rPr lang="en-GB" dirty="0"/>
              <a:t>Did not answer 1</a:t>
            </a:r>
            <a:endParaRPr lang="en-US" dirty="0"/>
          </a:p>
          <a:p>
            <a:endParaRPr lang="en-US" dirty="0"/>
          </a:p>
        </p:txBody>
      </p:sp>
      <p:sp>
        <p:nvSpPr>
          <p:cNvPr id="4" name="Slide Number Placeholder 3"/>
          <p:cNvSpPr>
            <a:spLocks noGrp="1"/>
          </p:cNvSpPr>
          <p:nvPr>
            <p:ph type="sldNum" sz="quarter" idx="5"/>
          </p:nvPr>
        </p:nvSpPr>
        <p:spPr/>
        <p:txBody>
          <a:bodyPr/>
          <a:lstStyle/>
          <a:p>
            <a:fld id="{D86E3068-EE27-C044-A993-74A6B1B0FD28}" type="slidenum">
              <a:rPr lang="en-US" smtClean="0"/>
              <a:t>14</a:t>
            </a:fld>
            <a:endParaRPr lang="en-US"/>
          </a:p>
        </p:txBody>
      </p:sp>
    </p:spTree>
    <p:extLst>
      <p:ext uri="{BB962C8B-B14F-4D97-AF65-F5344CB8AC3E}">
        <p14:creationId xmlns:p14="http://schemas.microsoft.com/office/powerpoint/2010/main" val="140472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15</a:t>
            </a:fld>
            <a:endParaRPr lang="en-US"/>
          </a:p>
        </p:txBody>
      </p:sp>
    </p:spTree>
    <p:extLst>
      <p:ext uri="{BB962C8B-B14F-4D97-AF65-F5344CB8AC3E}">
        <p14:creationId xmlns:p14="http://schemas.microsoft.com/office/powerpoint/2010/main" val="2738097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Narrow" panose="020B0004020202020204" pitchFamily="34" charset="0"/>
              </a:rPr>
              <a:t>Question 7 of survey- If I have a medical problem, I will first get information from:</a:t>
            </a:r>
          </a:p>
          <a:p>
            <a:r>
              <a:rPr lang="en-GB" sz="1800" b="0" i="0" u="none" strike="noStrike" dirty="0">
                <a:solidFill>
                  <a:srgbClr val="000000"/>
                </a:solidFill>
                <a:effectLst/>
                <a:latin typeface="Aptos Narrow" panose="020B0004020202020204" pitchFamily="34" charset="0"/>
              </a:rPr>
              <a:t>(</a:t>
            </a:r>
            <a:r>
              <a:rPr lang="en-GB" sz="1800" b="0" i="0" u="none" strike="noStrike" dirty="0" err="1">
                <a:solidFill>
                  <a:srgbClr val="000000"/>
                </a:solidFill>
                <a:effectLst/>
                <a:latin typeface="Aptos Narrow" panose="020B0004020202020204" pitchFamily="34" charset="0"/>
              </a:rPr>
              <a:t>respondants</a:t>
            </a:r>
            <a:r>
              <a:rPr lang="en-GB" sz="1800" b="0" i="0" u="none" strike="noStrike" dirty="0">
                <a:solidFill>
                  <a:srgbClr val="000000"/>
                </a:solidFill>
                <a:effectLst/>
                <a:latin typeface="Aptos Narrow" panose="020B0004020202020204" pitchFamily="34" charset="0"/>
              </a:rPr>
              <a:t> could put multiple options)</a:t>
            </a:r>
          </a:p>
          <a:p>
            <a:endParaRPr lang="en-GB" sz="1800" b="0" i="0" u="none" strike="noStrike" dirty="0">
              <a:solidFill>
                <a:srgbClr val="000000"/>
              </a:solidFill>
              <a:effectLst/>
              <a:latin typeface="Aptos Narrow" panose="020B0004020202020204" pitchFamily="34" charset="0"/>
            </a:endParaRPr>
          </a:p>
          <a:p>
            <a:r>
              <a:rPr lang="en-GB" sz="1800" b="0" i="0" u="none" strike="noStrike" dirty="0">
                <a:solidFill>
                  <a:srgbClr val="000000"/>
                </a:solidFill>
                <a:effectLst/>
                <a:latin typeface="Aptos Narrow" panose="020B0004020202020204" pitchFamily="34" charset="0"/>
              </a:rPr>
              <a:t>GP</a:t>
            </a:r>
            <a:r>
              <a:rPr lang="en-GB" sz="1800" dirty="0"/>
              <a:t> </a:t>
            </a:r>
            <a:r>
              <a:rPr lang="en-GB" sz="1800" b="0" i="0" u="none" strike="noStrike" dirty="0">
                <a:solidFill>
                  <a:srgbClr val="000000"/>
                </a:solidFill>
                <a:effectLst/>
                <a:latin typeface="Aptos Narrow" panose="020B0004020202020204" pitchFamily="34" charset="0"/>
              </a:rPr>
              <a:t>31</a:t>
            </a:r>
          </a:p>
          <a:p>
            <a:r>
              <a:rPr lang="en-GB" sz="1800" b="0" i="0" u="none" strike="noStrike" dirty="0">
                <a:solidFill>
                  <a:srgbClr val="000000"/>
                </a:solidFill>
                <a:effectLst/>
                <a:latin typeface="Aptos Narrow" panose="020B0004020202020204" pitchFamily="34" charset="0"/>
              </a:rPr>
              <a:t>internet</a:t>
            </a:r>
            <a:r>
              <a:rPr lang="en-GB" dirty="0"/>
              <a:t> </a:t>
            </a:r>
            <a:r>
              <a:rPr lang="en-GB" sz="1800" b="0" i="0" u="none" strike="noStrike" dirty="0">
                <a:solidFill>
                  <a:srgbClr val="000000"/>
                </a:solidFill>
                <a:effectLst/>
                <a:latin typeface="Aptos Narrow" panose="020B0004020202020204" pitchFamily="34" charset="0"/>
              </a:rPr>
              <a:t>18</a:t>
            </a:r>
          </a:p>
          <a:p>
            <a:r>
              <a:rPr lang="en-GB" sz="1800" b="0" i="0" u="none" strike="noStrike" dirty="0">
                <a:solidFill>
                  <a:srgbClr val="000000"/>
                </a:solidFill>
                <a:effectLst/>
                <a:latin typeface="Aptos Narrow" panose="020B0004020202020204" pitchFamily="34" charset="0"/>
              </a:rPr>
              <a:t>family 16</a:t>
            </a:r>
            <a:r>
              <a:rPr lang="en-GB" sz="1800" dirty="0"/>
              <a:t> </a:t>
            </a:r>
          </a:p>
          <a:p>
            <a:r>
              <a:rPr lang="en-GB" sz="1800" b="0" i="0" u="none" strike="noStrike" dirty="0">
                <a:solidFill>
                  <a:srgbClr val="000000"/>
                </a:solidFill>
                <a:effectLst/>
                <a:latin typeface="Aptos Narrow" panose="020B0004020202020204" pitchFamily="34" charset="0"/>
              </a:rPr>
              <a:t>friends</a:t>
            </a:r>
            <a:r>
              <a:rPr lang="en-GB" sz="1800" dirty="0"/>
              <a:t> </a:t>
            </a:r>
            <a:r>
              <a:rPr lang="en-GB" sz="1800" b="0" i="0" u="none" strike="noStrike" dirty="0">
                <a:solidFill>
                  <a:srgbClr val="000000"/>
                </a:solidFill>
                <a:effectLst/>
                <a:latin typeface="Aptos Narrow" panose="020B0004020202020204" pitchFamily="34" charset="0"/>
              </a:rPr>
              <a:t>8</a:t>
            </a:r>
            <a:r>
              <a:rPr lang="en-GB" sz="1800" dirty="0"/>
              <a:t> </a:t>
            </a:r>
            <a:endParaRPr lang="en-GB" sz="1800" b="0" i="0" u="none" strike="noStrike" dirty="0">
              <a:solidFill>
                <a:srgbClr val="000000"/>
              </a:solidFill>
              <a:effectLst/>
              <a:latin typeface="Aptos Narrow" panose="020B0004020202020204" pitchFamily="34" charset="0"/>
            </a:endParaRPr>
          </a:p>
          <a:p>
            <a:r>
              <a:rPr lang="en-GB" sz="1800" b="0" i="0" u="none" strike="noStrike" dirty="0">
                <a:solidFill>
                  <a:srgbClr val="000000"/>
                </a:solidFill>
                <a:effectLst/>
                <a:latin typeface="Aptos Narrow" panose="020B0004020202020204" pitchFamily="34" charset="0"/>
              </a:rPr>
              <a:t>social media</a:t>
            </a:r>
            <a:r>
              <a:rPr lang="en-GB" dirty="0"/>
              <a:t> </a:t>
            </a:r>
            <a:r>
              <a:rPr lang="en-GB" sz="1800" b="0" i="0" u="none" strike="noStrike" dirty="0">
                <a:solidFill>
                  <a:srgbClr val="000000"/>
                </a:solidFill>
                <a:effectLst/>
                <a:latin typeface="Aptos Narrow" panose="020B0004020202020204" pitchFamily="34" charset="0"/>
              </a:rPr>
              <a:t>3</a:t>
            </a:r>
          </a:p>
          <a:p>
            <a:r>
              <a:rPr lang="en-GB" sz="1200" b="0" i="0" u="none" strike="noStrike" dirty="0">
                <a:solidFill>
                  <a:srgbClr val="000000"/>
                </a:solidFill>
                <a:effectLst/>
                <a:latin typeface="Aptos Narrow" panose="020B0004020202020204" pitchFamily="34" charset="0"/>
              </a:rPr>
              <a:t>Other-call 999</a:t>
            </a:r>
            <a:r>
              <a:rPr lang="en-GB" dirty="0"/>
              <a:t> </a:t>
            </a:r>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16</a:t>
            </a:fld>
            <a:endParaRPr lang="en-US"/>
          </a:p>
        </p:txBody>
      </p:sp>
    </p:spTree>
    <p:extLst>
      <p:ext uri="{BB962C8B-B14F-4D97-AF65-F5344CB8AC3E}">
        <p14:creationId xmlns:p14="http://schemas.microsoft.com/office/powerpoint/2010/main" val="11788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findings from interviews with workers who work closely with the community</a:t>
            </a:r>
          </a:p>
        </p:txBody>
      </p:sp>
      <p:sp>
        <p:nvSpPr>
          <p:cNvPr id="4" name="Slide Number Placeholder 3"/>
          <p:cNvSpPr>
            <a:spLocks noGrp="1"/>
          </p:cNvSpPr>
          <p:nvPr>
            <p:ph type="sldNum" sz="quarter" idx="5"/>
          </p:nvPr>
        </p:nvSpPr>
        <p:spPr/>
        <p:txBody>
          <a:bodyPr/>
          <a:lstStyle/>
          <a:p>
            <a:fld id="{D86E3068-EE27-C044-A993-74A6B1B0FD28}" type="slidenum">
              <a:rPr lang="en-US" smtClean="0"/>
              <a:t>17</a:t>
            </a:fld>
            <a:endParaRPr lang="en-US"/>
          </a:p>
        </p:txBody>
      </p:sp>
    </p:spTree>
    <p:extLst>
      <p:ext uri="{BB962C8B-B14F-4D97-AF65-F5344CB8AC3E}">
        <p14:creationId xmlns:p14="http://schemas.microsoft.com/office/powerpoint/2010/main" val="67635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quote is from a patient who is bilingual who is often called upon to interpret for friends.  She had happened to be there when a friend received a call from the GP telling her about a benign (non cancerous) cyst.  She then turned to her friend and asked, “Do I have cancer?” showing that she had not understood the call at all.  Telephone consultations can be a poor way to communicate- there are no visual clues and extra care must be taken to check a patient has understood.</a:t>
            </a:r>
          </a:p>
          <a:p>
            <a:endParaRPr lang="en-US" dirty="0"/>
          </a:p>
          <a:p>
            <a:r>
              <a:rPr lang="en-US" dirty="0"/>
              <a:t>Second quote- this is the reality of making an appointment for some of our patients, but it is worse if there is a language barrier.</a:t>
            </a:r>
          </a:p>
          <a:p>
            <a:endParaRPr lang="en-US" dirty="0"/>
          </a:p>
          <a:p>
            <a:r>
              <a:rPr lang="en-US" dirty="0"/>
              <a:t>Third quote- this is a stressful situation for anyone but clearly a barrier to accessing help.  Not </a:t>
            </a:r>
            <a:r>
              <a:rPr lang="en-US" i="1" dirty="0"/>
              <a:t>knowing</a:t>
            </a:r>
            <a:r>
              <a:rPr lang="en-US" dirty="0"/>
              <a:t> what is available can be as impactful as what is actually available.</a:t>
            </a:r>
          </a:p>
          <a:p>
            <a:endParaRPr lang="en-US" dirty="0"/>
          </a:p>
          <a:p>
            <a:r>
              <a:rPr lang="en-US" dirty="0"/>
              <a:t>Interpreter availability will not be a panacea.  Participants reported interpreters speaking the wrong dialect, being rude, not interpreting correctly.  In some places they had been asked not to have a friend interpret but half of people in the focus group would rather have a friend.  They had an addition role as an extra pair of ears and an advocate.  </a:t>
            </a:r>
          </a:p>
        </p:txBody>
      </p:sp>
      <p:sp>
        <p:nvSpPr>
          <p:cNvPr id="4" name="Slide Number Placeholder 3"/>
          <p:cNvSpPr>
            <a:spLocks noGrp="1"/>
          </p:cNvSpPr>
          <p:nvPr>
            <p:ph type="sldNum" sz="quarter" idx="5"/>
          </p:nvPr>
        </p:nvSpPr>
        <p:spPr/>
        <p:txBody>
          <a:bodyPr/>
          <a:lstStyle/>
          <a:p>
            <a:fld id="{4B90CCAB-D9A1-964B-995E-328ED8926B46}" type="slidenum">
              <a:rPr lang="en-US" smtClean="0"/>
              <a:t>18</a:t>
            </a:fld>
            <a:endParaRPr lang="en-US"/>
          </a:p>
        </p:txBody>
      </p:sp>
    </p:spTree>
    <p:extLst>
      <p:ext uri="{BB962C8B-B14F-4D97-AF65-F5344CB8AC3E}">
        <p14:creationId xmlns:p14="http://schemas.microsoft.com/office/powerpoint/2010/main" val="67120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Bear in mind this barrier still exists when asking patients to chase referrals </a:t>
            </a:r>
            <a:r>
              <a:rPr lang="en-US" dirty="0" err="1"/>
              <a:t>etc</a:t>
            </a:r>
            <a:r>
              <a:rPr lang="en-US" dirty="0"/>
              <a:t>, consider having a lower threshold to help out/ be realistic</a:t>
            </a:r>
          </a:p>
        </p:txBody>
      </p:sp>
      <p:sp>
        <p:nvSpPr>
          <p:cNvPr id="4" name="Slide Number Placeholder 3"/>
          <p:cNvSpPr>
            <a:spLocks noGrp="1"/>
          </p:cNvSpPr>
          <p:nvPr>
            <p:ph type="sldNum" sz="quarter" idx="5"/>
          </p:nvPr>
        </p:nvSpPr>
        <p:spPr/>
        <p:txBody>
          <a:bodyPr/>
          <a:lstStyle/>
          <a:p>
            <a:fld id="{64A5CA25-0FBB-1B43-9BEA-F3BFC854F3E1}" type="slidenum">
              <a:rPr lang="en-US" smtClean="0"/>
              <a:t>20</a:t>
            </a:fld>
            <a:endParaRPr lang="en-US"/>
          </a:p>
        </p:txBody>
      </p:sp>
    </p:spTree>
    <p:extLst>
      <p:ext uri="{BB962C8B-B14F-4D97-AF65-F5344CB8AC3E}">
        <p14:creationId xmlns:p14="http://schemas.microsoft.com/office/powerpoint/2010/main" val="297176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-Asylum seekers and refugees can continue to experience instability even after they have reached the UK.  Having an awareness of this when considering the stress bucket, of what people are experiencing in the background as well as what they are presenting with</a:t>
            </a:r>
          </a:p>
          <a:p>
            <a:endParaRPr lang="en-US" dirty="0"/>
          </a:p>
          <a:p>
            <a:r>
              <a:rPr lang="en-US" dirty="0"/>
              <a:t>-York </a:t>
            </a:r>
            <a:r>
              <a:rPr lang="en-US" dirty="0" err="1"/>
              <a:t>Travellers</a:t>
            </a:r>
            <a:r>
              <a:rPr lang="en-US" dirty="0"/>
              <a:t> Trust gave a talk at PLT in 2024 explaining that Gypsy and </a:t>
            </a:r>
            <a:r>
              <a:rPr lang="en-US" dirty="0" err="1"/>
              <a:t>Traveller</a:t>
            </a:r>
            <a:r>
              <a:rPr lang="en-US" dirty="0"/>
              <a:t> groups have been continually discriminated against through history.  They are also White which makes their ethnicity not obvious and this can lead to a feeling of needing to ‘come out’ to explain their ethnicity</a:t>
            </a:r>
          </a:p>
          <a:p>
            <a:r>
              <a:rPr lang="en-US" dirty="0"/>
              <a:t>-Some people may also be experiencing discrimination in different settings.  This has not come out in my particular survey- perhaps from how I have sampled the patients- often handing out the surveys face to face.  IERUK will share their experiences of racism in healthcare in the city in the PLT session we are presenting together 12/3/25.</a:t>
            </a:r>
          </a:p>
        </p:txBody>
      </p:sp>
      <p:sp>
        <p:nvSpPr>
          <p:cNvPr id="4" name="Slide Number Placeholder 3"/>
          <p:cNvSpPr>
            <a:spLocks noGrp="1"/>
          </p:cNvSpPr>
          <p:nvPr>
            <p:ph type="sldNum" sz="quarter" idx="5"/>
          </p:nvPr>
        </p:nvSpPr>
        <p:spPr/>
        <p:txBody>
          <a:bodyPr/>
          <a:lstStyle/>
          <a:p>
            <a:fld id="{64A5CA25-0FBB-1B43-9BEA-F3BFC854F3E1}" type="slidenum">
              <a:rPr lang="en-US" smtClean="0"/>
              <a:t>21</a:t>
            </a:fld>
            <a:endParaRPr lang="en-US"/>
          </a:p>
        </p:txBody>
      </p:sp>
    </p:spTree>
    <p:extLst>
      <p:ext uri="{BB962C8B-B14F-4D97-AF65-F5344CB8AC3E}">
        <p14:creationId xmlns:p14="http://schemas.microsoft.com/office/powerpoint/2010/main" val="409684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 of the World is a London based charity and provides accreditation to become a ‘Safe Surgery’- this includes an outward commitment that people can register without documents, and there will be interpreters available.   If the practice meets the criteria, it is a way of outwardly </a:t>
            </a:r>
            <a:r>
              <a:rPr lang="en-US" dirty="0" err="1"/>
              <a:t>signalling</a:t>
            </a:r>
            <a:r>
              <a:rPr lang="en-US" dirty="0"/>
              <a:t> that people are welcome and people in the organization have thought about them.  It can make an ideal QIP for GP registrars.</a:t>
            </a:r>
          </a:p>
          <a:p>
            <a:endParaRPr lang="en-US" dirty="0"/>
          </a:p>
          <a:p>
            <a:r>
              <a:rPr lang="en-US" dirty="0"/>
              <a:t>Data collection- we have quite a lot of ethnicity data but it is quite complicated to use in System one.  You can search patients by ‘ethnicity’ of which there are many categories, and ‘ethnicity category’.  The ethnicity category corresponds to census data, but the categories change every 10 years, so they are not always comparable.  Some labels also seemed inconsistent.  This is to be aware of when wanting to use the data.  My suggestion for anyone attempting this in the future would be to do it with a particular question in mind.</a:t>
            </a:r>
          </a:p>
        </p:txBody>
      </p:sp>
      <p:sp>
        <p:nvSpPr>
          <p:cNvPr id="4" name="Slide Number Placeholder 3"/>
          <p:cNvSpPr>
            <a:spLocks noGrp="1"/>
          </p:cNvSpPr>
          <p:nvPr>
            <p:ph type="sldNum" sz="quarter" idx="5"/>
          </p:nvPr>
        </p:nvSpPr>
        <p:spPr/>
        <p:txBody>
          <a:bodyPr/>
          <a:lstStyle/>
          <a:p>
            <a:fld id="{4B90CCAB-D9A1-964B-995E-328ED8926B46}" type="slidenum">
              <a:rPr lang="en-US" smtClean="0"/>
              <a:t>22</a:t>
            </a:fld>
            <a:endParaRPr lang="en-US"/>
          </a:p>
        </p:txBody>
      </p:sp>
    </p:spTree>
    <p:extLst>
      <p:ext uri="{BB962C8B-B14F-4D97-AF65-F5344CB8AC3E}">
        <p14:creationId xmlns:p14="http://schemas.microsoft.com/office/powerpoint/2010/main" val="309490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2</a:t>
            </a:fld>
            <a:endParaRPr lang="en-US"/>
          </a:p>
        </p:txBody>
      </p:sp>
    </p:spTree>
    <p:extLst>
      <p:ext uri="{BB962C8B-B14F-4D97-AF65-F5344CB8AC3E}">
        <p14:creationId xmlns:p14="http://schemas.microsoft.com/office/powerpoint/2010/main" val="368504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HYN ICB “We Need to Talk” campaign, including videos and social media</a:t>
            </a:r>
          </a:p>
          <a:p>
            <a:endParaRPr lang="en-US" dirty="0"/>
          </a:p>
          <a:p>
            <a:r>
              <a:rPr lang="en-US" dirty="0"/>
              <a:t>I have passed on my current work to ICB Community Engagement Officer on mapping/ health care navigation specific to York so that the background work I have done can be used for her engagement work and this was presented it along with her findings to her boss at ICB.  There will also be a repository formed by the ICB currently in its infancy ’What We Know”</a:t>
            </a:r>
          </a:p>
          <a:p>
            <a:endParaRPr lang="en-US" dirty="0"/>
          </a:p>
        </p:txBody>
      </p:sp>
      <p:sp>
        <p:nvSpPr>
          <p:cNvPr id="4" name="Slide Number Placeholder 3"/>
          <p:cNvSpPr>
            <a:spLocks noGrp="1"/>
          </p:cNvSpPr>
          <p:nvPr>
            <p:ph type="sldNum" sz="quarter" idx="5"/>
          </p:nvPr>
        </p:nvSpPr>
        <p:spPr/>
        <p:txBody>
          <a:bodyPr/>
          <a:lstStyle/>
          <a:p>
            <a:fld id="{64A5CA25-0FBB-1B43-9BEA-F3BFC854F3E1}" type="slidenum">
              <a:rPr lang="en-US" smtClean="0"/>
              <a:t>23</a:t>
            </a:fld>
            <a:endParaRPr lang="en-US"/>
          </a:p>
        </p:txBody>
      </p:sp>
    </p:spTree>
    <p:extLst>
      <p:ext uri="{BB962C8B-B14F-4D97-AF65-F5344CB8AC3E}">
        <p14:creationId xmlns:p14="http://schemas.microsoft.com/office/powerpoint/2010/main" val="407648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Interpreters are coming to HNY imminently!  Circa April 2025- undergoing procurement.  </a:t>
            </a:r>
          </a:p>
          <a:p>
            <a:endParaRPr lang="en-US" dirty="0"/>
          </a:p>
          <a:p>
            <a:r>
              <a:rPr lang="en-US" dirty="0"/>
              <a:t>More research being done into use of interpreters and translators at higher NHS England level</a:t>
            </a:r>
          </a:p>
          <a:p>
            <a:endParaRPr lang="en-US" dirty="0"/>
          </a:p>
          <a:p>
            <a:r>
              <a:rPr lang="en-US" dirty="0"/>
              <a:t>Other similar work showing similar findings, </a:t>
            </a:r>
            <a:r>
              <a:rPr lang="en-US" dirty="0" err="1"/>
              <a:t>e.g</a:t>
            </a:r>
            <a:r>
              <a:rPr lang="en-US" dirty="0"/>
              <a:t> North Yorkshire Council</a:t>
            </a:r>
          </a:p>
          <a:p>
            <a:endParaRPr lang="en-US" dirty="0"/>
          </a:p>
          <a:p>
            <a:r>
              <a:rPr lang="en-US" dirty="0"/>
              <a:t>North Yorkshire Council –Increasing the uptake of vaccinations and supporting mental health in undeserved populations- Eastern European, GKT communities- survey of 53 people- Poland, Romania, Ukraine, how healthcare works/mixed on making appointments/people going back to home countries to seek medical assistance </a:t>
            </a:r>
          </a:p>
          <a:p>
            <a:r>
              <a:rPr lang="en-US" dirty="0"/>
              <a:t>Community Engagement Officer from NY ICB - Northallerton work 2022 which led to using Doctors of the World materials for healthcare navigation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with Migrant Communities </a:t>
            </a:r>
            <a:r>
              <a:rPr lang="en-GB" sz="1800" dirty="0" err="1">
                <a:solidFill>
                  <a:srgbClr val="0F54CC"/>
                </a:solidFill>
                <a:effectLst/>
                <a:highlight>
                  <a:srgbClr val="F2CCCC"/>
                </a:highlight>
                <a:latin typeface="ArialMT"/>
              </a:rPr>
              <a:t>workingwithmigrantcommunities.sites.sheffield.ac.uk</a:t>
            </a:r>
            <a:r>
              <a:rPr lang="en-GB" sz="1800" dirty="0">
                <a:solidFill>
                  <a:srgbClr val="0F54CC"/>
                </a:solidFill>
                <a:effectLst/>
                <a:highlight>
                  <a:srgbClr val="F2CCCC"/>
                </a:highlight>
                <a:latin typeface="ArialMT"/>
              </a:rPr>
              <a:t> A series of education provided at end of 2024/early 2025, a project made in conjunction with charities and third sector who work with the communities to develop an education programme.  Everyday Bordering in the UK.  There is an excellent online resource for training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highlight>
                <a:srgbClr val="F2CCCC"/>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GP access survey by Healthwatch released in September 2024. </a:t>
            </a:r>
            <a:r>
              <a:rPr lang="en-GB" sz="1800" i="1"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Exploring access to GP services in York, Healthwatch, September 2024</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included 61 responses from people that were non white British, and 1116 responses that were white British.  This is 5% of the whole.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Language barrier, and being asked to translate was cited in only one of the survey responses.  Otherwise the issues seemed fairly similar to the general population which was about difficulty in making the appointment/ appointment wait times/continuity of care but general satisfaction with care from GP when received.  Some cited online forms as difficult to use.</a:t>
            </a:r>
          </a:p>
          <a:p>
            <a:endParaRPr lang="en-GB" dirty="0">
              <a:effectLst/>
              <a:highlight>
                <a:srgbClr val="F2CCCC"/>
              </a:highlight>
            </a:endParaRPr>
          </a:p>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24</a:t>
            </a:fld>
            <a:endParaRPr lang="en-US"/>
          </a:p>
        </p:txBody>
      </p:sp>
    </p:spTree>
    <p:extLst>
      <p:ext uri="{BB962C8B-B14F-4D97-AF65-F5344CB8AC3E}">
        <p14:creationId xmlns:p14="http://schemas.microsoft.com/office/powerpoint/2010/main" val="89994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5CA25-0FBB-1B43-9BEA-F3BFC854F3E1}" type="slidenum">
              <a:rPr lang="en-US" smtClean="0"/>
              <a:t>25</a:t>
            </a:fld>
            <a:endParaRPr lang="en-US"/>
          </a:p>
        </p:txBody>
      </p:sp>
    </p:spTree>
    <p:extLst>
      <p:ext uri="{BB962C8B-B14F-4D97-AF65-F5344CB8AC3E}">
        <p14:creationId xmlns:p14="http://schemas.microsoft.com/office/powerpoint/2010/main" val="1672472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5CA25-0FBB-1B43-9BEA-F3BFC854F3E1}" type="slidenum">
              <a:rPr lang="en-US" smtClean="0"/>
              <a:t>26</a:t>
            </a:fld>
            <a:endParaRPr lang="en-US"/>
          </a:p>
        </p:txBody>
      </p:sp>
    </p:spTree>
    <p:extLst>
      <p:ext uri="{BB962C8B-B14F-4D97-AF65-F5344CB8AC3E}">
        <p14:creationId xmlns:p14="http://schemas.microsoft.com/office/powerpoint/2010/main" val="342907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VALUES</a:t>
            </a:r>
          </a:p>
          <a:p>
            <a:r>
              <a:rPr lang="en-US" dirty="0"/>
              <a:t>Why I embarked on this project:</a:t>
            </a:r>
          </a:p>
          <a:p>
            <a:r>
              <a:rPr lang="en-US" dirty="0"/>
              <a:t>It all started in the GP consultation room.  I had consulted with a patient who did not speak English and I was shocked that I was told I could not access an interpreter if the patient was not a refugee or asylum seeker</a:t>
            </a:r>
          </a:p>
          <a:p>
            <a:r>
              <a:rPr lang="en-US" dirty="0"/>
              <a:t>My emotional reaction was that this felt unfair, that there was an implied value judgement and this represented a barrier to access to healthcare</a:t>
            </a:r>
          </a:p>
          <a:p>
            <a:r>
              <a:rPr lang="en-US" dirty="0"/>
              <a:t>This stayed with me as an area of concern</a:t>
            </a:r>
          </a:p>
          <a:p>
            <a:endParaRPr lang="en-US" dirty="0"/>
          </a:p>
          <a:p>
            <a:r>
              <a:rPr lang="en-US" dirty="0"/>
              <a:t>At the same time, I was feeling overwhelmed by requests from patients asking for their appointment to be expedited, or complaints that were emotional and lengthy to deal with.  </a:t>
            </a:r>
          </a:p>
          <a:p>
            <a:endParaRPr lang="en-US" dirty="0"/>
          </a:p>
          <a:p>
            <a:r>
              <a:rPr lang="en-US" dirty="0"/>
              <a:t>I had an impression growing that in scarcity times, the NHS was becoming something where people who shouted loudest were getting better treatment, and this was not in keeping anymore with my values and the belief that the NHS is for all.</a:t>
            </a:r>
          </a:p>
          <a:p>
            <a:endParaRPr lang="en-US" dirty="0"/>
          </a:p>
          <a:p>
            <a:r>
              <a:rPr lang="en-US" dirty="0"/>
              <a:t>When the opportunity arose to take up this fellowship, I wanted to focus on addressing an imbalance between those who were shouting loud and those that were not able to shout at all.  I was initially going to focus on language alone, but I discovered that interpreter services are coming to primary care in York and are in procurement as we speak.  However, it highlighted to me that there might be a proportion of the population that is being overlooked and there may be other as yet undiscovered barriers because we are simply not asking the question.</a:t>
            </a:r>
          </a:p>
          <a:p>
            <a:endParaRPr lang="en-US" dirty="0"/>
          </a:p>
          <a:p>
            <a:endParaRPr lang="en-US" dirty="0"/>
          </a:p>
          <a:p>
            <a:r>
              <a:rPr lang="en-US" dirty="0"/>
              <a:t>NEED</a:t>
            </a:r>
          </a:p>
          <a:p>
            <a:r>
              <a:rPr lang="en-GB" sz="1200" dirty="0">
                <a:solidFill>
                  <a:srgbClr val="000000"/>
                </a:solidFill>
                <a:effectLst/>
                <a:latin typeface="Roboto" panose="02000000000000000000" pitchFamily="2" charset="0"/>
                <a:ea typeface="Aptos" panose="020B0004020202020204" pitchFamily="34" charset="0"/>
                <a:cs typeface="Aptos" panose="020B0004020202020204" pitchFamily="34" charset="0"/>
              </a:rPr>
              <a:t>Minoritised ethnic communities are included as a group of focus in a national approach to tackle health inequalities from NHS England and NHS improvement called the CORE20PLUS5.  They are one of the groups that experience poorer health ‘access, experiences or outcomes’ (York Population Health Hub 2024). </a:t>
            </a:r>
          </a:p>
          <a:p>
            <a:endParaRPr lang="en-US" dirty="0"/>
          </a:p>
          <a:p>
            <a:r>
              <a:rPr lang="en-GB"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Research has shown that there are health inequalities in </a:t>
            </a:r>
            <a:r>
              <a:rPr lang="en-GB" sz="12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minoritised</a:t>
            </a:r>
            <a:r>
              <a:rPr lang="en-GB"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ethnic groups but the reasons why are less clear.  An article by the Kings Fund in 2023 showed that there are poorer health outcomes in particular communities- White Gypsy or Irish Traveller, Bangladeshi and Pakistani.  South Asian people have higher rates of diabetes, although this is changing.  Black people have higher incidence of hypertension and stroke, and lower rates of heart disease (Raleigh 2023).</a:t>
            </a: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r>
              <a:rPr lang="en-GB" sz="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causes for these are put forward as a mixture of physiology, socioeconomic deprivation, lifestyle and diet. (Raleigh 2023).  </a:t>
            </a: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4</a:t>
            </a:fld>
            <a:endParaRPr lang="en-US"/>
          </a:p>
        </p:txBody>
      </p:sp>
    </p:spTree>
    <p:extLst>
      <p:ext uri="{BB962C8B-B14F-4D97-AF65-F5344CB8AC3E}">
        <p14:creationId xmlns:p14="http://schemas.microsoft.com/office/powerpoint/2010/main" val="134425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England and Wales figures from 2021 Census says that non White British= 25% of the population (Office for National Statistics 2021)</a:t>
            </a:r>
          </a:p>
          <a:p>
            <a:endParaRPr lang="en-US" dirty="0"/>
          </a:p>
          <a:p>
            <a:r>
              <a:rPr lang="en-US" dirty="0"/>
              <a:t>Non White British in York= 13% of the population.  This is a small proportion but still a significant number of people- over 25,000</a:t>
            </a:r>
          </a:p>
          <a:p>
            <a:r>
              <a:rPr lang="en-US" dirty="0"/>
              <a:t>What it means to be an ethnic minority in a predominantly white British area is different to somewhere ethnically dense, e.g. Leeds</a:t>
            </a:r>
          </a:p>
          <a:p>
            <a:r>
              <a:rPr lang="en-US" dirty="0"/>
              <a:t>A small proportion can indicate a small voice</a:t>
            </a:r>
          </a:p>
          <a:p>
            <a:endParaRPr lang="en-GB" sz="1800" dirty="0">
              <a:solidFill>
                <a:srgbClr val="000000"/>
              </a:solidFill>
              <a:effectLst/>
              <a:latin typeface="Roboto" panose="02000000000000000000" pitchFamily="2" charset="0"/>
            </a:endParaRPr>
          </a:p>
          <a:p>
            <a:r>
              <a:rPr lang="en-GB" sz="1800" dirty="0">
                <a:solidFill>
                  <a:srgbClr val="000000"/>
                </a:solidFill>
                <a:effectLst/>
                <a:latin typeface="Roboto" panose="02000000000000000000" pitchFamily="2" charset="0"/>
              </a:rPr>
              <a:t>IN CONTEXT OF YORK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Roboto" panose="02000000000000000000" pitchFamily="2" charset="0"/>
                <a:ea typeface="Aptos" panose="020B0004020202020204" pitchFamily="34" charset="0"/>
                <a:cs typeface="Times New Roman" panose="02020603050405020304" pitchFamily="18" charset="0"/>
              </a:rPr>
              <a:t>Research by Inclusive Equal Rights UK 3.0 (IERUK) showed that racism in York was “casual, systemic, and structural” and there was York’s first anti racism summit in January 2024 (IERUK 2024).  The 5 year aim is for York to be the first anti racist city in the North of England and the council is working in </a:t>
            </a:r>
            <a:r>
              <a:rPr lang="en-GB" sz="1800" dirty="0" err="1">
                <a:solidFill>
                  <a:srgbClr val="000000"/>
                </a:solidFill>
                <a:effectLst/>
                <a:latin typeface="Roboto" panose="02000000000000000000" pitchFamily="2" charset="0"/>
                <a:ea typeface="Aptos" panose="020B0004020202020204" pitchFamily="34" charset="0"/>
                <a:cs typeface="Times New Roman" panose="02020603050405020304" pitchFamily="18" charset="0"/>
              </a:rPr>
              <a:t>conjuction</a:t>
            </a:r>
            <a:r>
              <a:rPr lang="en-GB" sz="1800" dirty="0">
                <a:solidFill>
                  <a:srgbClr val="000000"/>
                </a:solidFill>
                <a:effectLst/>
                <a:latin typeface="Roboto" panose="02000000000000000000" pitchFamily="2" charset="0"/>
                <a:ea typeface="Aptos" panose="020B0004020202020204" pitchFamily="34" charset="0"/>
                <a:cs typeface="Times New Roman" panose="02020603050405020304" pitchFamily="18" charset="0"/>
              </a:rPr>
              <a:t> with IERUK to achieve this.  Following the fatal stabbing of 3 girls in Southport in August 2024 there has been rioting in England some of which has been reported as anti immigration and racist.  Now is as important a time as ever to take a stand and make people feel welcome.  I strongly believe this should also apply to our NHS systems.</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5</a:t>
            </a:fld>
            <a:endParaRPr lang="en-US"/>
          </a:p>
        </p:txBody>
      </p:sp>
    </p:spTree>
    <p:extLst>
      <p:ext uri="{BB962C8B-B14F-4D97-AF65-F5344CB8AC3E}">
        <p14:creationId xmlns:p14="http://schemas.microsoft.com/office/powerpoint/2010/main" val="96900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6</a:t>
            </a:fld>
            <a:endParaRPr lang="en-US"/>
          </a:p>
        </p:txBody>
      </p:sp>
    </p:spTree>
    <p:extLst>
      <p:ext uri="{BB962C8B-B14F-4D97-AF65-F5344CB8AC3E}">
        <p14:creationId xmlns:p14="http://schemas.microsoft.com/office/powerpoint/2010/main" val="162629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surveys, I used interpreters who were at events where needed- this allowed people to be included who cannot speak English</a:t>
            </a:r>
          </a:p>
        </p:txBody>
      </p:sp>
      <p:sp>
        <p:nvSpPr>
          <p:cNvPr id="4" name="Slide Number Placeholder 3"/>
          <p:cNvSpPr>
            <a:spLocks noGrp="1"/>
          </p:cNvSpPr>
          <p:nvPr>
            <p:ph type="sldNum" sz="quarter" idx="5"/>
          </p:nvPr>
        </p:nvSpPr>
        <p:spPr/>
        <p:txBody>
          <a:bodyPr/>
          <a:lstStyle/>
          <a:p>
            <a:fld id="{4B90CCAB-D9A1-964B-995E-328ED8926B46}" type="slidenum">
              <a:rPr lang="en-US" smtClean="0"/>
              <a:t>7</a:t>
            </a:fld>
            <a:endParaRPr lang="en-US"/>
          </a:p>
        </p:txBody>
      </p:sp>
    </p:spTree>
    <p:extLst>
      <p:ext uri="{BB962C8B-B14F-4D97-AF65-F5344CB8AC3E}">
        <p14:creationId xmlns:p14="http://schemas.microsoft.com/office/powerpoint/2010/main" val="402301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was produced for me by York Population Health Hub.  I asked them to extract the number of GP appointments across one month (June 2024), by ethnicity</a:t>
            </a:r>
          </a:p>
          <a:p>
            <a:r>
              <a:rPr lang="en-US" dirty="0"/>
              <a:t>This included all GP practices using System One across York.</a:t>
            </a:r>
          </a:p>
          <a:p>
            <a:endParaRPr lang="en-US" dirty="0"/>
          </a:p>
          <a:p>
            <a:r>
              <a:rPr lang="en-US" dirty="0"/>
              <a:t>On average in the White ethnic category there are more appointments on average.</a:t>
            </a:r>
          </a:p>
          <a:p>
            <a:r>
              <a:rPr lang="en-US" dirty="0"/>
              <a:t>‘White’ column includes all White ethnicities, not only White British</a:t>
            </a:r>
          </a:p>
          <a:p>
            <a:endParaRPr lang="en-US" dirty="0"/>
          </a:p>
          <a:p>
            <a:r>
              <a:rPr lang="en-US" dirty="0"/>
              <a:t>It must be interpreted with caution as there may be a healthy migrant effect, in which migrants tend to be younger, healthier and able to work so we cannot say truly from the table that the lower rates are due to access issues.  i.e. there may be selection bias.</a:t>
            </a:r>
          </a:p>
          <a:p>
            <a:endParaRPr lang="en-US" dirty="0"/>
          </a:p>
        </p:txBody>
      </p:sp>
      <p:sp>
        <p:nvSpPr>
          <p:cNvPr id="4" name="Slide Number Placeholder 3"/>
          <p:cNvSpPr>
            <a:spLocks noGrp="1"/>
          </p:cNvSpPr>
          <p:nvPr>
            <p:ph type="sldNum" sz="quarter" idx="5"/>
          </p:nvPr>
        </p:nvSpPr>
        <p:spPr/>
        <p:txBody>
          <a:bodyPr/>
          <a:lstStyle/>
          <a:p>
            <a:fld id="{4B90CCAB-D9A1-964B-995E-328ED8926B46}" type="slidenum">
              <a:rPr lang="en-US" smtClean="0"/>
              <a:t>8</a:t>
            </a:fld>
            <a:endParaRPr lang="en-US"/>
          </a:p>
        </p:txBody>
      </p:sp>
    </p:spTree>
    <p:extLst>
      <p:ext uri="{BB962C8B-B14F-4D97-AF65-F5344CB8AC3E}">
        <p14:creationId xmlns:p14="http://schemas.microsoft.com/office/powerpoint/2010/main" val="243208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QOF data across York Place for System One practices.</a:t>
            </a:r>
          </a:p>
          <a:p>
            <a:r>
              <a:rPr lang="en-US" dirty="0"/>
              <a:t>It was provided on request by York Population Health Hub.</a:t>
            </a:r>
          </a:p>
          <a:p>
            <a:r>
              <a:rPr lang="en-US" dirty="0"/>
              <a:t>It shows a discrepancy between whole population figures and </a:t>
            </a:r>
            <a:r>
              <a:rPr lang="en-US" dirty="0" err="1"/>
              <a:t>minoritised</a:t>
            </a:r>
            <a:r>
              <a:rPr lang="en-US" dirty="0"/>
              <a:t> ethnicities for diagnosis and treatment of conditions such as atrial fibrillation and hypertension.  There is also a discrepancy for those with already diagnosed conditions on treatment although it is not as large.  This difference is not present for diabetes.</a:t>
            </a:r>
          </a:p>
        </p:txBody>
      </p:sp>
      <p:sp>
        <p:nvSpPr>
          <p:cNvPr id="4" name="Slide Number Placeholder 3"/>
          <p:cNvSpPr>
            <a:spLocks noGrp="1"/>
          </p:cNvSpPr>
          <p:nvPr>
            <p:ph type="sldNum" sz="quarter" idx="5"/>
          </p:nvPr>
        </p:nvSpPr>
        <p:spPr/>
        <p:txBody>
          <a:bodyPr/>
          <a:lstStyle/>
          <a:p>
            <a:fld id="{4B90CCAB-D9A1-964B-995E-328ED8926B46}" type="slidenum">
              <a:rPr lang="en-US" smtClean="0"/>
              <a:t>9</a:t>
            </a:fld>
            <a:endParaRPr lang="en-US"/>
          </a:p>
        </p:txBody>
      </p:sp>
    </p:spTree>
    <p:extLst>
      <p:ext uri="{BB962C8B-B14F-4D97-AF65-F5344CB8AC3E}">
        <p14:creationId xmlns:p14="http://schemas.microsoft.com/office/powerpoint/2010/main" val="360870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groups who I had contact with when engaging with </a:t>
            </a:r>
            <a:r>
              <a:rPr lang="en-US" dirty="0" err="1"/>
              <a:t>minoritised</a:t>
            </a:r>
            <a:r>
              <a:rPr lang="en-US" dirty="0"/>
              <a:t> ethnic communities</a:t>
            </a:r>
          </a:p>
          <a:p>
            <a:r>
              <a:rPr lang="en-US" dirty="0"/>
              <a:t>It shows the breadth of different </a:t>
            </a:r>
            <a:r>
              <a:rPr lang="en-US" dirty="0" err="1"/>
              <a:t>organisations</a:t>
            </a:r>
            <a:r>
              <a:rPr lang="en-US" dirty="0"/>
              <a:t> involved who have significant knowledge and relationships</a:t>
            </a:r>
          </a:p>
          <a:p>
            <a:r>
              <a:rPr lang="en-US" dirty="0"/>
              <a:t>It is by no means a comprehensive diagram of all the groups available and I was unable to engage with all the </a:t>
            </a:r>
            <a:r>
              <a:rPr lang="en-US" dirty="0" err="1"/>
              <a:t>organisations</a:t>
            </a:r>
            <a:r>
              <a:rPr lang="en-US" dirty="0"/>
              <a:t> due to time/ modes of communication available/ people’s availability</a:t>
            </a:r>
          </a:p>
        </p:txBody>
      </p:sp>
      <p:sp>
        <p:nvSpPr>
          <p:cNvPr id="4" name="Slide Number Placeholder 3"/>
          <p:cNvSpPr>
            <a:spLocks noGrp="1"/>
          </p:cNvSpPr>
          <p:nvPr>
            <p:ph type="sldNum" sz="quarter" idx="5"/>
          </p:nvPr>
        </p:nvSpPr>
        <p:spPr/>
        <p:txBody>
          <a:bodyPr/>
          <a:lstStyle/>
          <a:p>
            <a:fld id="{64A5CA25-0FBB-1B43-9BEA-F3BFC854F3E1}" type="slidenum">
              <a:rPr lang="en-US" smtClean="0"/>
              <a:t>10</a:t>
            </a:fld>
            <a:endParaRPr lang="en-US"/>
          </a:p>
        </p:txBody>
      </p:sp>
    </p:spTree>
    <p:extLst>
      <p:ext uri="{BB962C8B-B14F-4D97-AF65-F5344CB8AC3E}">
        <p14:creationId xmlns:p14="http://schemas.microsoft.com/office/powerpoint/2010/main" val="3497873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043D74-8517-2E46-A3CC-37F3FAE25C59}"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174522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043D74-8517-2E46-A3CC-37F3FAE25C59}"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2244210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043D74-8517-2E46-A3CC-37F3FAE25C59}"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34753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043D74-8517-2E46-A3CC-37F3FAE25C59}"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392829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043D74-8517-2E46-A3CC-37F3FAE25C59}" type="datetimeFigureOut">
              <a:rPr lang="en-US" smtClean="0"/>
              <a:t>3/3/25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81510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043D74-8517-2E46-A3CC-37F3FAE25C59}"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993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043D74-8517-2E46-A3CC-37F3FAE25C59}" type="datetimeFigureOut">
              <a:rPr lang="en-US" smtClean="0"/>
              <a:t>3/3/25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36576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043D74-8517-2E46-A3CC-37F3FAE25C59}" type="datetimeFigureOut">
              <a:rPr lang="en-US" smtClean="0"/>
              <a:t>3/3/25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332003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43D74-8517-2E46-A3CC-37F3FAE25C59}" type="datetimeFigureOut">
              <a:rPr lang="en-US" smtClean="0"/>
              <a:t>3/3/25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175896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043D74-8517-2E46-A3CC-37F3FAE25C59}"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192105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043D74-8517-2E46-A3CC-37F3FAE25C59}" type="datetimeFigureOut">
              <a:rPr lang="en-US" smtClean="0"/>
              <a:t>3/3/25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80D3E-D7E9-7C4F-866C-DDF20918150B}" type="slidenum">
              <a:rPr lang="en-US" smtClean="0"/>
              <a:t>‹#›</a:t>
            </a:fld>
            <a:endParaRPr lang="en-US"/>
          </a:p>
        </p:txBody>
      </p:sp>
    </p:spTree>
    <p:extLst>
      <p:ext uri="{BB962C8B-B14F-4D97-AF65-F5344CB8AC3E}">
        <p14:creationId xmlns:p14="http://schemas.microsoft.com/office/powerpoint/2010/main" val="85840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43D74-8517-2E46-A3CC-37F3FAE25C59}" type="datetimeFigureOut">
              <a:rPr lang="en-US" smtClean="0"/>
              <a:t>3/3/25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80D3E-D7E9-7C4F-866C-DDF20918150B}" type="slidenum">
              <a:rPr lang="en-US" smtClean="0"/>
              <a:t>‹#›</a:t>
            </a:fld>
            <a:endParaRPr lang="en-US"/>
          </a:p>
        </p:txBody>
      </p:sp>
    </p:spTree>
    <p:extLst>
      <p:ext uri="{BB962C8B-B14F-4D97-AF65-F5344CB8AC3E}">
        <p14:creationId xmlns:p14="http://schemas.microsoft.com/office/powerpoint/2010/main" val="147872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ruk.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kingsfund.org.uk/insight-and-analysis/long-reads/health-people-ethnic-minority-groups-england%20Accessed%20on%2029/4/24"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83B92-A426-046B-C138-BF91A5442C47}"/>
              </a:ext>
            </a:extLst>
          </p:cNvPr>
          <p:cNvSpPr>
            <a:spLocks noGrp="1"/>
          </p:cNvSpPr>
          <p:nvPr>
            <p:ph type="ctrTitle"/>
          </p:nvPr>
        </p:nvSpPr>
        <p:spPr>
          <a:xfrm>
            <a:off x="1113810" y="2960716"/>
            <a:ext cx="4036334" cy="2387600"/>
          </a:xfrm>
        </p:spPr>
        <p:txBody>
          <a:bodyPr anchor="t">
            <a:normAutofit/>
          </a:bodyPr>
          <a:lstStyle/>
          <a:p>
            <a:pPr algn="l"/>
            <a:r>
              <a:rPr lang="en-US" sz="3800"/>
              <a:t>Evaluating access to GP services in York for minoritised ethnic communities</a:t>
            </a:r>
          </a:p>
        </p:txBody>
      </p:sp>
      <p:sp>
        <p:nvSpPr>
          <p:cNvPr id="3" name="Subtitle 2">
            <a:extLst>
              <a:ext uri="{FF2B5EF4-FFF2-40B4-BE49-F238E27FC236}">
                <a16:creationId xmlns:a16="http://schemas.microsoft.com/office/drawing/2014/main" id="{A9655062-FBF3-E83A-5F8D-6204E4C19C3F}"/>
              </a:ext>
            </a:extLst>
          </p:cNvPr>
          <p:cNvSpPr>
            <a:spLocks noGrp="1"/>
          </p:cNvSpPr>
          <p:nvPr>
            <p:ph type="subTitle" idx="1"/>
          </p:nvPr>
        </p:nvSpPr>
        <p:spPr>
          <a:xfrm>
            <a:off x="1113809" y="953037"/>
            <a:ext cx="4036333" cy="1709849"/>
          </a:xfrm>
        </p:spPr>
        <p:txBody>
          <a:bodyPr anchor="b">
            <a:normAutofit/>
          </a:bodyPr>
          <a:lstStyle/>
          <a:p>
            <a:pPr algn="l"/>
            <a:r>
              <a:rPr lang="en-US" sz="2000"/>
              <a:t>Dr Vanessa Oo</a:t>
            </a:r>
          </a:p>
          <a:p>
            <a:pPr algn="l"/>
            <a:r>
              <a:rPr lang="en-US" sz="2000"/>
              <a:t>-Health Equity Fellow, Humber and North Yorkshire ICB</a:t>
            </a:r>
          </a:p>
          <a:p>
            <a:pPr algn="l"/>
            <a:r>
              <a:rPr lang="en-US" sz="2000"/>
              <a:t>-GP, Priory Medical Group</a:t>
            </a:r>
          </a:p>
          <a:p>
            <a:pPr algn="l"/>
            <a:endParaRPr lang="en-US" sz="200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orange sign with white text&#10;&#10;Description automatically generated">
            <a:extLst>
              <a:ext uri="{FF2B5EF4-FFF2-40B4-BE49-F238E27FC236}">
                <a16:creationId xmlns:a16="http://schemas.microsoft.com/office/drawing/2014/main" id="{FEDF96B0-7609-D28F-559B-FA43A080C4CA}"/>
              </a:ext>
            </a:extLst>
          </p:cNvPr>
          <p:cNvPicPr>
            <a:picLocks noChangeAspect="1"/>
          </p:cNvPicPr>
          <p:nvPr/>
        </p:nvPicPr>
        <p:blipFill>
          <a:blip r:embed="rId3"/>
          <a:stretch>
            <a:fillRect/>
          </a:stretch>
        </p:blipFill>
        <p:spPr>
          <a:xfrm>
            <a:off x="5922492" y="2167863"/>
            <a:ext cx="5536001" cy="2463520"/>
          </a:xfrm>
          <a:prstGeom prst="rect">
            <a:avLst/>
          </a:prstGeom>
        </p:spPr>
      </p:pic>
    </p:spTree>
    <p:extLst>
      <p:ext uri="{BB962C8B-B14F-4D97-AF65-F5344CB8AC3E}">
        <p14:creationId xmlns:p14="http://schemas.microsoft.com/office/powerpoint/2010/main" val="378709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606E8-E046-EB97-6112-9CD61925FFD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Groups in York involved in minoritised ethnic communities</a:t>
            </a:r>
          </a:p>
        </p:txBody>
      </p:sp>
      <p:pic>
        <p:nvPicPr>
          <p:cNvPr id="9" name="Content Placeholder 8" descr="A diagram of a company&#10;&#10;Description automatically generated with medium confidence">
            <a:extLst>
              <a:ext uri="{FF2B5EF4-FFF2-40B4-BE49-F238E27FC236}">
                <a16:creationId xmlns:a16="http://schemas.microsoft.com/office/drawing/2014/main" id="{65919922-085F-F552-B2BD-11AF961D0244}"/>
              </a:ext>
            </a:extLst>
          </p:cNvPr>
          <p:cNvPicPr>
            <a:picLocks noGrp="1" noChangeAspect="1"/>
          </p:cNvPicPr>
          <p:nvPr>
            <p:ph idx="1"/>
          </p:nvPr>
        </p:nvPicPr>
        <p:blipFill>
          <a:blip r:embed="rId3"/>
          <a:stretch>
            <a:fillRect/>
          </a:stretch>
        </p:blipFill>
        <p:spPr>
          <a:xfrm>
            <a:off x="1687920" y="1966293"/>
            <a:ext cx="8816159" cy="4452160"/>
          </a:xfrm>
          <a:prstGeom prst="rect">
            <a:avLst/>
          </a:prstGeom>
        </p:spPr>
      </p:pic>
    </p:spTree>
    <p:extLst>
      <p:ext uri="{BB962C8B-B14F-4D97-AF65-F5344CB8AC3E}">
        <p14:creationId xmlns:p14="http://schemas.microsoft.com/office/powerpoint/2010/main" val="195028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D37E3-A9BB-8C85-24DC-D0D2FA223486}"/>
              </a:ext>
            </a:extLst>
          </p:cNvPr>
          <p:cNvSpPr>
            <a:spLocks noGrp="1"/>
          </p:cNvSpPr>
          <p:nvPr>
            <p:ph type="title"/>
          </p:nvPr>
        </p:nvSpPr>
        <p:spPr>
          <a:xfrm>
            <a:off x="686834" y="1153572"/>
            <a:ext cx="3200400" cy="4461163"/>
          </a:xfrm>
        </p:spPr>
        <p:txBody>
          <a:bodyPr>
            <a:normAutofit/>
          </a:bodyPr>
          <a:lstStyle/>
          <a:p>
            <a:r>
              <a:rPr lang="en-US">
                <a:solidFill>
                  <a:srgbClr val="FFFFFF"/>
                </a:solidFill>
              </a:rPr>
              <a:t>Groups involved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B37A16F-FDAE-FB20-21C7-16275ED347FD}"/>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GB" sz="1500" b="1" i="1" dirty="0">
                <a:effectLst/>
                <a:ea typeface="Aptos" panose="020B0004020202020204" pitchFamily="34" charset="0"/>
                <a:cs typeface="Times New Roman" panose="02020603050405020304" pitchFamily="18" charset="0"/>
              </a:rPr>
              <a:t>Groups focussing on migrants</a:t>
            </a:r>
            <a:endParaRPr lang="en-GB" sz="1500" b="1" dirty="0">
              <a:effectLst/>
              <a:ea typeface="Aptos" panose="020B0004020202020204" pitchFamily="34" charset="0"/>
              <a:cs typeface="Times New Roman" panose="02020603050405020304" pitchFamily="18" charset="0"/>
            </a:endParaRPr>
          </a:p>
          <a:p>
            <a:r>
              <a:rPr lang="en-GB" sz="1500" dirty="0">
                <a:effectLst/>
                <a:ea typeface="Aptos" panose="020B0004020202020204" pitchFamily="34" charset="0"/>
                <a:cs typeface="Times New Roman" panose="02020603050405020304" pitchFamily="18" charset="0"/>
              </a:rPr>
              <a:t>City of York Council Migrant Outreach</a:t>
            </a:r>
          </a:p>
          <a:p>
            <a:pPr marL="0" indent="0">
              <a:buNone/>
            </a:pPr>
            <a:endParaRPr lang="en-GB" sz="1500" dirty="0">
              <a:effectLst/>
              <a:ea typeface="Aptos" panose="020B0004020202020204" pitchFamily="34" charset="0"/>
              <a:cs typeface="Times New Roman" panose="02020603050405020304" pitchFamily="18" charset="0"/>
            </a:endParaRPr>
          </a:p>
          <a:p>
            <a:pPr marL="0" indent="0">
              <a:buNone/>
            </a:pPr>
            <a:r>
              <a:rPr lang="en-GB" sz="1500" b="1" i="1" dirty="0">
                <a:effectLst/>
                <a:ea typeface="Aptos" panose="020B0004020202020204" pitchFamily="34" charset="0"/>
                <a:cs typeface="Times New Roman" panose="02020603050405020304" pitchFamily="18" charset="0"/>
              </a:rPr>
              <a:t>Groups focussing on refugees</a:t>
            </a:r>
            <a:endParaRPr lang="en-GB" sz="1500" b="1" dirty="0">
              <a:effectLst/>
              <a:ea typeface="Aptos" panose="020B0004020202020204" pitchFamily="34" charset="0"/>
              <a:cs typeface="Times New Roman" panose="02020603050405020304" pitchFamily="18" charset="0"/>
            </a:endParaRPr>
          </a:p>
          <a:p>
            <a:r>
              <a:rPr lang="en-GB" sz="1500" dirty="0">
                <a:effectLst/>
                <a:ea typeface="Aptos" panose="020B0004020202020204" pitchFamily="34" charset="0"/>
                <a:cs typeface="Times New Roman" panose="02020603050405020304" pitchFamily="18" charset="0"/>
              </a:rPr>
              <a:t>York City of Sanctuary </a:t>
            </a:r>
          </a:p>
          <a:p>
            <a:r>
              <a:rPr lang="en-GB" sz="1500" dirty="0">
                <a:effectLst/>
                <a:ea typeface="Aptos" panose="020B0004020202020204" pitchFamily="34" charset="0"/>
                <a:cs typeface="Times New Roman" panose="02020603050405020304" pitchFamily="18" charset="0"/>
              </a:rPr>
              <a:t>York City Church</a:t>
            </a:r>
          </a:p>
          <a:p>
            <a:r>
              <a:rPr lang="en-GB" sz="1500" dirty="0">
                <a:effectLst/>
                <a:ea typeface="Aptos" panose="020B0004020202020204" pitchFamily="34" charset="0"/>
                <a:cs typeface="Times New Roman" panose="02020603050405020304" pitchFamily="18" charset="0"/>
              </a:rPr>
              <a:t>Department of Work and Pensions</a:t>
            </a:r>
          </a:p>
          <a:p>
            <a:r>
              <a:rPr lang="en-GB" sz="1500" dirty="0">
                <a:effectLst/>
                <a:ea typeface="Aptos" panose="020B0004020202020204" pitchFamily="34" charset="0"/>
                <a:cs typeface="Times New Roman" panose="02020603050405020304" pitchFamily="18" charset="0"/>
              </a:rPr>
              <a:t>Refugee Action York</a:t>
            </a:r>
          </a:p>
          <a:p>
            <a:r>
              <a:rPr lang="en-GB" sz="1500" dirty="0">
                <a:effectLst/>
                <a:ea typeface="Aptos" panose="020B0004020202020204" pitchFamily="34" charset="0"/>
                <a:cs typeface="Times New Roman" panose="02020603050405020304" pitchFamily="18" charset="0"/>
              </a:rPr>
              <a:t>Refugee Council</a:t>
            </a:r>
          </a:p>
          <a:p>
            <a:pPr marL="0" indent="0">
              <a:buNone/>
            </a:pPr>
            <a:r>
              <a:rPr lang="en-GB" sz="1500" dirty="0">
                <a:effectLst/>
                <a:ea typeface="Aptos" panose="020B0004020202020204" pitchFamily="34" charset="0"/>
                <a:cs typeface="Times New Roman" panose="02020603050405020304" pitchFamily="18" charset="0"/>
              </a:rPr>
              <a:t> </a:t>
            </a:r>
          </a:p>
          <a:p>
            <a:pPr marL="0" indent="0">
              <a:buNone/>
            </a:pPr>
            <a:r>
              <a:rPr lang="en-GB" sz="1500" b="1" i="1" dirty="0">
                <a:effectLst/>
                <a:ea typeface="Aptos" panose="020B0004020202020204" pitchFamily="34" charset="0"/>
                <a:cs typeface="Times New Roman" panose="02020603050405020304" pitchFamily="18" charset="0"/>
              </a:rPr>
              <a:t>Interest Groups</a:t>
            </a:r>
            <a:endParaRPr lang="en-GB" sz="1500" b="1" dirty="0">
              <a:effectLst/>
              <a:ea typeface="Aptos" panose="020B0004020202020204" pitchFamily="34" charset="0"/>
              <a:cs typeface="Times New Roman" panose="02020603050405020304" pitchFamily="18" charset="0"/>
            </a:endParaRPr>
          </a:p>
          <a:p>
            <a:r>
              <a:rPr lang="en-GB" sz="1500" dirty="0">
                <a:effectLst/>
                <a:ea typeface="Aptos" panose="020B0004020202020204" pitchFamily="34" charset="0"/>
                <a:cs typeface="Times New Roman" panose="02020603050405020304" pitchFamily="18" charset="0"/>
              </a:rPr>
              <a:t>YREN (York Racial Equality Network)</a:t>
            </a:r>
          </a:p>
          <a:p>
            <a:r>
              <a:rPr lang="en-GB" sz="1500" dirty="0">
                <a:effectLst/>
                <a:ea typeface="Aptos" panose="020B0004020202020204" pitchFamily="34" charset="0"/>
                <a:cs typeface="Times New Roman" panose="02020603050405020304" pitchFamily="18" charset="0"/>
              </a:rPr>
              <a:t>IERUK (Inclusive and Equal Rights UK)</a:t>
            </a:r>
          </a:p>
          <a:p>
            <a:pPr marL="0" indent="0">
              <a:buNone/>
            </a:pPr>
            <a:endParaRPr lang="en-GB" sz="1500" dirty="0">
              <a:ea typeface="Aptos" panose="020B0004020202020204" pitchFamily="34" charset="0"/>
              <a:cs typeface="Times New Roman" panose="02020603050405020304" pitchFamily="18" charset="0"/>
            </a:endParaRPr>
          </a:p>
          <a:p>
            <a:pPr marL="0" indent="0">
              <a:buNone/>
            </a:pPr>
            <a:r>
              <a:rPr lang="en-GB" sz="1500" b="1" i="1" dirty="0">
                <a:effectLst/>
                <a:ea typeface="Aptos" panose="020B0004020202020204" pitchFamily="34" charset="0"/>
                <a:cs typeface="Times New Roman" panose="02020603050405020304" pitchFamily="18" charset="0"/>
              </a:rPr>
              <a:t>Specific groups based on ethnicity</a:t>
            </a:r>
            <a:endParaRPr lang="en-GB" sz="1500" b="1" dirty="0">
              <a:effectLst/>
              <a:ea typeface="Aptos" panose="020B0004020202020204" pitchFamily="34" charset="0"/>
              <a:cs typeface="Times New Roman" panose="02020603050405020304" pitchFamily="18" charset="0"/>
            </a:endParaRPr>
          </a:p>
          <a:p>
            <a:r>
              <a:rPr lang="en-GB" sz="1500" dirty="0">
                <a:effectLst/>
                <a:ea typeface="Aptos" panose="020B0004020202020204" pitchFamily="34" charset="0"/>
                <a:cs typeface="Times New Roman" panose="02020603050405020304" pitchFamily="18" charset="0"/>
              </a:rPr>
              <a:t>York Travellers Trust</a:t>
            </a:r>
          </a:p>
          <a:p>
            <a:r>
              <a:rPr lang="en-GB" sz="1500" dirty="0">
                <a:effectLst/>
                <a:ea typeface="Aptos" panose="020B0004020202020204" pitchFamily="34" charset="0"/>
                <a:cs typeface="Times New Roman" panose="02020603050405020304" pitchFamily="18" charset="0"/>
              </a:rPr>
              <a:t>York Chinese Society</a:t>
            </a:r>
          </a:p>
          <a:p>
            <a:endParaRPr lang="en-GB" sz="15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299958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13C7-F7B9-7E0C-D755-AFA5269D2406}"/>
              </a:ext>
            </a:extLst>
          </p:cNvPr>
          <p:cNvSpPr>
            <a:spLocks noGrp="1"/>
          </p:cNvSpPr>
          <p:nvPr>
            <p:ph type="title"/>
          </p:nvPr>
        </p:nvSpPr>
        <p:spPr>
          <a:xfrm>
            <a:off x="686834" y="1153572"/>
            <a:ext cx="3200400" cy="4461163"/>
          </a:xfrm>
        </p:spPr>
        <p:txBody>
          <a:bodyPr>
            <a:normAutofit/>
          </a:bodyPr>
          <a:lstStyle/>
          <a:p>
            <a:r>
              <a:rPr lang="en-US">
                <a:solidFill>
                  <a:srgbClr val="FFFFFF"/>
                </a:solidFill>
              </a:rPr>
              <a:t>RESULTS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172838-499C-D19A-EB24-FB6BDB4AEF80}"/>
              </a:ext>
            </a:extLst>
          </p:cNvPr>
          <p:cNvSpPr>
            <a:spLocks noGrp="1"/>
          </p:cNvSpPr>
          <p:nvPr>
            <p:ph idx="1"/>
          </p:nvPr>
        </p:nvSpPr>
        <p:spPr>
          <a:xfrm>
            <a:off x="4447308" y="591344"/>
            <a:ext cx="6906491" cy="5585619"/>
          </a:xfrm>
        </p:spPr>
        <p:txBody>
          <a:bodyPr anchor="ctr">
            <a:normAutofit/>
          </a:bodyPr>
          <a:lstStyle/>
          <a:p>
            <a:pPr marL="0" indent="0">
              <a:buNone/>
            </a:pPr>
            <a:r>
              <a:rPr lang="en-US" dirty="0"/>
              <a:t>2 FOCUS GROUPS</a:t>
            </a:r>
          </a:p>
          <a:p>
            <a:r>
              <a:rPr lang="en-US" dirty="0"/>
              <a:t>York Chinese Society (n=4)</a:t>
            </a:r>
          </a:p>
          <a:p>
            <a:r>
              <a:rPr lang="en-US" dirty="0"/>
              <a:t>York Migrant Outreach Group (n=10)</a:t>
            </a:r>
          </a:p>
          <a:p>
            <a:endParaRPr lang="en-US" dirty="0"/>
          </a:p>
          <a:p>
            <a:pPr marL="0" indent="0">
              <a:buNone/>
            </a:pPr>
            <a:r>
              <a:rPr lang="en-US" dirty="0"/>
              <a:t>8 INTERVIEWS WITH WORKERS WHO ARE CLOSE TO THE COMMUNITY</a:t>
            </a:r>
          </a:p>
          <a:p>
            <a:pPr marL="0" indent="0">
              <a:buNone/>
            </a:pPr>
            <a:endParaRPr lang="en-US" dirty="0"/>
          </a:p>
          <a:p>
            <a:pPr marL="0" indent="0">
              <a:buNone/>
            </a:pPr>
            <a:r>
              <a:rPr lang="en-US" dirty="0"/>
              <a:t>69 SURVEYS</a:t>
            </a:r>
          </a:p>
          <a:p>
            <a:endParaRPr lang="en-US" dirty="0"/>
          </a:p>
        </p:txBody>
      </p:sp>
    </p:spTree>
    <p:extLst>
      <p:ext uri="{BB962C8B-B14F-4D97-AF65-F5344CB8AC3E}">
        <p14:creationId xmlns:p14="http://schemas.microsoft.com/office/powerpoint/2010/main" val="255111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8B59B-3560-2BCA-E3FE-D4EEA1D9DAC1}"/>
              </a:ext>
            </a:extLst>
          </p:cNvPr>
          <p:cNvSpPr>
            <a:spLocks noGrp="1"/>
          </p:cNvSpPr>
          <p:nvPr>
            <p:ph type="title"/>
          </p:nvPr>
        </p:nvSpPr>
        <p:spPr>
          <a:xfrm>
            <a:off x="838200" y="556995"/>
            <a:ext cx="10515600" cy="1133693"/>
          </a:xfrm>
        </p:spPr>
        <p:txBody>
          <a:bodyPr>
            <a:normAutofit/>
          </a:bodyPr>
          <a:lstStyle/>
          <a:p>
            <a:r>
              <a:rPr lang="en-US" sz="5200"/>
              <a:t>MAIN FINDINGS</a:t>
            </a:r>
          </a:p>
        </p:txBody>
      </p:sp>
      <p:graphicFrame>
        <p:nvGraphicFramePr>
          <p:cNvPr id="5" name="Content Placeholder 2">
            <a:extLst>
              <a:ext uri="{FF2B5EF4-FFF2-40B4-BE49-F238E27FC236}">
                <a16:creationId xmlns:a16="http://schemas.microsoft.com/office/drawing/2014/main" id="{A9F82D22-913E-1D6F-DB2D-3A490AFEBB90}"/>
              </a:ext>
            </a:extLst>
          </p:cNvPr>
          <p:cNvGraphicFramePr>
            <a:graphicFrameLocks noGrp="1"/>
          </p:cNvGraphicFramePr>
          <p:nvPr>
            <p:ph idx="1"/>
            <p:extLst>
              <p:ext uri="{D42A27DB-BD31-4B8C-83A1-F6EECF244321}">
                <p14:modId xmlns:p14="http://schemas.microsoft.com/office/powerpoint/2010/main" val="5483832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64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1C35-1E57-D998-C152-F8AAF60A9628}"/>
              </a:ext>
            </a:extLst>
          </p:cNvPr>
          <p:cNvSpPr>
            <a:spLocks noGrp="1"/>
          </p:cNvSpPr>
          <p:nvPr>
            <p:ph type="title"/>
          </p:nvPr>
        </p:nvSpPr>
        <p:spPr/>
        <p:txBody>
          <a:bodyPr/>
          <a:lstStyle/>
          <a:p>
            <a:r>
              <a:rPr lang="en-US" dirty="0"/>
              <a:t>69 surveys</a:t>
            </a:r>
          </a:p>
        </p:txBody>
      </p:sp>
      <p:graphicFrame>
        <p:nvGraphicFramePr>
          <p:cNvPr id="4" name="Content Placeholder 3">
            <a:extLst>
              <a:ext uri="{FF2B5EF4-FFF2-40B4-BE49-F238E27FC236}">
                <a16:creationId xmlns:a16="http://schemas.microsoft.com/office/drawing/2014/main" id="{C2B3AD57-0E16-ADF7-DBD9-D23C08D4FC78}"/>
              </a:ext>
            </a:extLst>
          </p:cNvPr>
          <p:cNvGraphicFramePr>
            <a:graphicFrameLocks noGrp="1"/>
          </p:cNvGraphicFramePr>
          <p:nvPr>
            <p:ph idx="1"/>
          </p:nvPr>
        </p:nvGraphicFramePr>
        <p:xfrm>
          <a:off x="-577241" y="1277654"/>
          <a:ext cx="8343378" cy="4835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3E6974E-7A7A-CDEE-3D28-A5A1C03BA62C}"/>
              </a:ext>
            </a:extLst>
          </p:cNvPr>
          <p:cNvGraphicFramePr>
            <a:graphicFrameLocks/>
          </p:cNvGraphicFramePr>
          <p:nvPr>
            <p:extLst>
              <p:ext uri="{D42A27DB-BD31-4B8C-83A1-F6EECF244321}">
                <p14:modId xmlns:p14="http://schemas.microsoft.com/office/powerpoint/2010/main" val="67165224"/>
              </p:ext>
            </p:extLst>
          </p:nvPr>
        </p:nvGraphicFramePr>
        <p:xfrm>
          <a:off x="6804681" y="127564"/>
          <a:ext cx="4753794" cy="3567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419E1D4-6A79-980B-2EAF-8361BAF2337C}"/>
              </a:ext>
            </a:extLst>
          </p:cNvPr>
          <p:cNvGraphicFramePr>
            <a:graphicFrameLocks/>
          </p:cNvGraphicFramePr>
          <p:nvPr>
            <p:extLst>
              <p:ext uri="{D42A27DB-BD31-4B8C-83A1-F6EECF244321}">
                <p14:modId xmlns:p14="http://schemas.microsoft.com/office/powerpoint/2010/main" val="1203676662"/>
              </p:ext>
            </p:extLst>
          </p:nvPr>
        </p:nvGraphicFramePr>
        <p:xfrm>
          <a:off x="6251336" y="3695177"/>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419E1D4-6A79-980B-2EAF-8361BAF2337C}"/>
              </a:ext>
            </a:extLst>
          </p:cNvPr>
          <p:cNvGraphicFramePr>
            <a:graphicFrameLocks/>
          </p:cNvGraphicFramePr>
          <p:nvPr>
            <p:extLst>
              <p:ext uri="{D42A27DB-BD31-4B8C-83A1-F6EECF244321}">
                <p14:modId xmlns:p14="http://schemas.microsoft.com/office/powerpoint/2010/main" val="829068553"/>
              </p:ext>
            </p:extLst>
          </p:nvPr>
        </p:nvGraphicFramePr>
        <p:xfrm>
          <a:off x="6251336" y="3932738"/>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1327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6AC9E3-D3F7-9F6A-FD45-2FC560AACB27}"/>
              </a:ext>
            </a:extLst>
          </p:cNvPr>
          <p:cNvSpPr>
            <a:spLocks noGrp="1"/>
          </p:cNvSpPr>
          <p:nvPr>
            <p:ph type="title"/>
          </p:nvPr>
        </p:nvSpPr>
        <p:spPr>
          <a:xfrm>
            <a:off x="686834" y="1153572"/>
            <a:ext cx="3200400" cy="4461163"/>
          </a:xfrm>
        </p:spPr>
        <p:txBody>
          <a:bodyPr>
            <a:normAutofit/>
          </a:bodyPr>
          <a:lstStyle/>
          <a:p>
            <a:r>
              <a:rPr lang="en-US">
                <a:solidFill>
                  <a:srgbClr val="FFFFFF"/>
                </a:solidFill>
              </a:rPr>
              <a:t>Findings- 69 survey results</a:t>
            </a:r>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BA0DE8-5C4F-E392-9CDB-CF5AAD68F230}"/>
              </a:ext>
            </a:extLst>
          </p:cNvPr>
          <p:cNvSpPr>
            <a:spLocks noGrp="1"/>
          </p:cNvSpPr>
          <p:nvPr>
            <p:ph idx="1"/>
          </p:nvPr>
        </p:nvSpPr>
        <p:spPr>
          <a:xfrm>
            <a:off x="4447308" y="591344"/>
            <a:ext cx="6906491" cy="5585619"/>
          </a:xfrm>
        </p:spPr>
        <p:txBody>
          <a:bodyPr anchor="ctr">
            <a:normAutofit/>
          </a:bodyPr>
          <a:lstStyle/>
          <a:p>
            <a:r>
              <a:rPr lang="en-US" dirty="0">
                <a:solidFill>
                  <a:srgbClr val="FF0000"/>
                </a:solidFill>
              </a:rPr>
              <a:t>18 people cited language as a barrier </a:t>
            </a:r>
            <a:r>
              <a:rPr lang="en-US" dirty="0"/>
              <a:t>to access to GP services</a:t>
            </a:r>
          </a:p>
          <a:p>
            <a:r>
              <a:rPr lang="en-US" dirty="0">
                <a:solidFill>
                  <a:srgbClr val="00B050"/>
                </a:solidFill>
              </a:rPr>
              <a:t>People felt welcome ‘always’ and ‘mostly’</a:t>
            </a:r>
          </a:p>
          <a:p>
            <a:r>
              <a:rPr lang="en-US" dirty="0">
                <a:solidFill>
                  <a:srgbClr val="00B050"/>
                </a:solidFill>
              </a:rPr>
              <a:t>People felt satisfied ‘always’, ‘mostly’, ’sometimes’</a:t>
            </a:r>
          </a:p>
          <a:p>
            <a:r>
              <a:rPr lang="en-US" dirty="0"/>
              <a:t>Other barriers were busy phone lines and waiting times</a:t>
            </a:r>
          </a:p>
          <a:p>
            <a:endParaRPr lang="en-US" dirty="0"/>
          </a:p>
          <a:p>
            <a:r>
              <a:rPr lang="en-US" dirty="0">
                <a:solidFill>
                  <a:srgbClr val="FF0000"/>
                </a:solidFill>
              </a:rPr>
              <a:t>11 people did not know how to make an appointment</a:t>
            </a:r>
          </a:p>
          <a:p>
            <a:r>
              <a:rPr lang="en-US" dirty="0"/>
              <a:t>Very variable results in knowing where to seek help for a medical problem</a:t>
            </a:r>
          </a:p>
        </p:txBody>
      </p:sp>
    </p:spTree>
    <p:extLst>
      <p:ext uri="{BB962C8B-B14F-4D97-AF65-F5344CB8AC3E}">
        <p14:creationId xmlns:p14="http://schemas.microsoft.com/office/powerpoint/2010/main" val="426712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11877-5799-EA1C-ADA5-7D80EFC804BC}"/>
              </a:ext>
            </a:extLst>
          </p:cNvPr>
          <p:cNvSpPr>
            <a:spLocks noGrp="1"/>
          </p:cNvSpPr>
          <p:nvPr>
            <p:ph type="title"/>
          </p:nvPr>
        </p:nvSpPr>
        <p:spPr>
          <a:xfrm>
            <a:off x="686834" y="1153572"/>
            <a:ext cx="3200400" cy="4461163"/>
          </a:xfrm>
        </p:spPr>
        <p:txBody>
          <a:bodyPr>
            <a:normAutofit/>
          </a:bodyPr>
          <a:lstStyle/>
          <a:p>
            <a:r>
              <a:rPr lang="en-US">
                <a:solidFill>
                  <a:srgbClr val="FFFFFF"/>
                </a:solidFill>
              </a:rPr>
              <a:t>I feel confident about where to seek help for a medical problem</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D552F3E1-32A9-1D26-4A44-DDD31F2C85A4}"/>
              </a:ext>
            </a:extLst>
          </p:cNvPr>
          <p:cNvSpPr>
            <a:spLocks noGrp="1"/>
          </p:cNvSpPr>
          <p:nvPr>
            <p:ph idx="1"/>
          </p:nvPr>
        </p:nvSpPr>
        <p:spPr>
          <a:xfrm>
            <a:off x="4447308" y="591344"/>
            <a:ext cx="6906491" cy="5585619"/>
          </a:xfrm>
        </p:spPr>
        <p:txBody>
          <a:bodyPr anchor="ctr">
            <a:normAutofit/>
          </a:bodyPr>
          <a:lstStyle/>
          <a:p>
            <a:endParaRPr lang="en-US" dirty="0"/>
          </a:p>
          <a:p>
            <a:endParaRPr lang="en-US" dirty="0"/>
          </a:p>
          <a:p>
            <a:r>
              <a:rPr lang="en-US" dirty="0"/>
              <a:t>Very confident= 29</a:t>
            </a:r>
          </a:p>
          <a:p>
            <a:r>
              <a:rPr lang="en-US" dirty="0"/>
              <a:t>Somewhat confident= 17</a:t>
            </a:r>
          </a:p>
          <a:p>
            <a:r>
              <a:rPr lang="en-US" b="1"/>
              <a:t>Not very confident= 9</a:t>
            </a:r>
          </a:p>
          <a:p>
            <a:r>
              <a:rPr lang="en-US" b="1"/>
              <a:t>Not at all confident= 14</a:t>
            </a:r>
          </a:p>
        </p:txBody>
      </p:sp>
    </p:spTree>
    <p:extLst>
      <p:ext uri="{BB962C8B-B14F-4D97-AF65-F5344CB8AC3E}">
        <p14:creationId xmlns:p14="http://schemas.microsoft.com/office/powerpoint/2010/main" val="110867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44E8E-80A5-2621-01CC-E7CF26161374}"/>
              </a:ext>
            </a:extLst>
          </p:cNvPr>
          <p:cNvSpPr>
            <a:spLocks noGrp="1"/>
          </p:cNvSpPr>
          <p:nvPr>
            <p:ph idx="1"/>
          </p:nvPr>
        </p:nvSpPr>
        <p:spPr>
          <a:xfrm>
            <a:off x="348820" y="1653467"/>
            <a:ext cx="3160776" cy="811384"/>
          </a:xfrm>
        </p:spPr>
        <p:txBody>
          <a:bodyPr>
            <a:normAutofit lnSpcReduction="10000"/>
          </a:bodyPr>
          <a:lstStyle/>
          <a:p>
            <a:pPr marL="0" indent="0">
              <a:buNone/>
            </a:pPr>
            <a:r>
              <a:rPr lang="en-US" dirty="0"/>
              <a:t>York City of Sanctuary</a:t>
            </a:r>
          </a:p>
        </p:txBody>
      </p:sp>
      <p:sp>
        <p:nvSpPr>
          <p:cNvPr id="6" name="Rectangle 5">
            <a:extLst>
              <a:ext uri="{FF2B5EF4-FFF2-40B4-BE49-F238E27FC236}">
                <a16:creationId xmlns:a16="http://schemas.microsoft.com/office/drawing/2014/main" id="{B5A33B00-6FFE-5FAB-2202-1B822226E955}"/>
              </a:ext>
            </a:extLst>
          </p:cNvPr>
          <p:cNvSpPr/>
          <p:nvPr/>
        </p:nvSpPr>
        <p:spPr>
          <a:xfrm>
            <a:off x="0" y="4079932"/>
            <a:ext cx="3160776" cy="2585323"/>
          </a:xfrm>
          <a:prstGeom prst="rect">
            <a:avLst/>
          </a:prstGeom>
          <a:noFill/>
        </p:spPr>
        <p:txBody>
          <a:bodyPr wrap="square" lIns="91440" tIns="45720" rIns="91440" bIns="45720">
            <a:spAutoFit/>
          </a:bodyPr>
          <a:lstStyle/>
          <a:p>
            <a:pPr algn="ctr"/>
            <a:r>
              <a:rPr lang="en-GB" sz="5400" b="1" dirty="0">
                <a:ln w="9525">
                  <a:solidFill>
                    <a:schemeClr val="bg1"/>
                  </a:solidFill>
                  <a:prstDash val="solid"/>
                </a:ln>
                <a:effectLst>
                  <a:outerShdw blurRad="12700" dist="38100" dir="2700000" algn="tl" rotWithShape="0">
                    <a:schemeClr val="bg1">
                      <a:lumMod val="50000"/>
                    </a:schemeClr>
                  </a:outerShdw>
                </a:effectLst>
              </a:rPr>
              <a:t>CYC Migrant Outreach</a:t>
            </a:r>
          </a:p>
        </p:txBody>
      </p:sp>
      <p:sp>
        <p:nvSpPr>
          <p:cNvPr id="7" name="Rectangle 6">
            <a:extLst>
              <a:ext uri="{FF2B5EF4-FFF2-40B4-BE49-F238E27FC236}">
                <a16:creationId xmlns:a16="http://schemas.microsoft.com/office/drawing/2014/main" id="{64978DC9-3887-A0E2-8AFA-58DD46EC5633}"/>
              </a:ext>
            </a:extLst>
          </p:cNvPr>
          <p:cNvSpPr/>
          <p:nvPr/>
        </p:nvSpPr>
        <p:spPr>
          <a:xfrm>
            <a:off x="204522" y="3349462"/>
            <a:ext cx="6461321" cy="923330"/>
          </a:xfrm>
          <a:prstGeom prst="rect">
            <a:avLst/>
          </a:prstGeom>
          <a:noFill/>
        </p:spPr>
        <p:txBody>
          <a:bodyPr wrap="none" lIns="91440" tIns="45720" rIns="91440" bIns="45720">
            <a:spAutoFit/>
          </a:bodyPr>
          <a:lstStyle/>
          <a:p>
            <a:pPr algn="ctr"/>
            <a:r>
              <a:rPr lang="en-GB"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Refugee Action York</a:t>
            </a:r>
            <a:endParaRPr lang="en-GB"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a:extLst>
              <a:ext uri="{FF2B5EF4-FFF2-40B4-BE49-F238E27FC236}">
                <a16:creationId xmlns:a16="http://schemas.microsoft.com/office/drawing/2014/main" id="{50E49A98-3C3B-986F-4354-7B21D9F34371}"/>
              </a:ext>
            </a:extLst>
          </p:cNvPr>
          <p:cNvSpPr/>
          <p:nvPr/>
        </p:nvSpPr>
        <p:spPr>
          <a:xfrm>
            <a:off x="2565875" y="44033"/>
            <a:ext cx="173861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DWP</a:t>
            </a:r>
          </a:p>
        </p:txBody>
      </p:sp>
      <p:sp>
        <p:nvSpPr>
          <p:cNvPr id="10" name="Rectangle 9">
            <a:extLst>
              <a:ext uri="{FF2B5EF4-FFF2-40B4-BE49-F238E27FC236}">
                <a16:creationId xmlns:a16="http://schemas.microsoft.com/office/drawing/2014/main" id="{32E7BB49-1E75-0AC0-696A-6F3BBD993434}"/>
              </a:ext>
            </a:extLst>
          </p:cNvPr>
          <p:cNvSpPr/>
          <p:nvPr/>
        </p:nvSpPr>
        <p:spPr>
          <a:xfrm>
            <a:off x="1030717" y="2470498"/>
            <a:ext cx="5456495" cy="923330"/>
          </a:xfrm>
          <a:prstGeom prst="rect">
            <a:avLst/>
          </a:prstGeom>
          <a:noFill/>
        </p:spPr>
        <p:txBody>
          <a:bodyPr wrap="none" lIns="91440" tIns="45720" rIns="91440" bIns="45720">
            <a:spAutoFit/>
          </a:bodyPr>
          <a:lstStyle/>
          <a:p>
            <a:pPr algn="ctr"/>
            <a:r>
              <a:rPr lang="en-GB" sz="5400" b="1" spc="50" dirty="0">
                <a:ln w="9525" cmpd="sng">
                  <a:solidFill>
                    <a:schemeClr val="accent1"/>
                  </a:solidFill>
                  <a:prstDash val="solid"/>
                </a:ln>
                <a:solidFill>
                  <a:srgbClr val="70AD47">
                    <a:tint val="1000"/>
                  </a:srgbClr>
                </a:solidFill>
                <a:effectLst>
                  <a:glow rad="38100">
                    <a:schemeClr val="accent1">
                      <a:alpha val="40000"/>
                    </a:schemeClr>
                  </a:glow>
                </a:effectLst>
              </a:rPr>
              <a:t>Refugee Council</a:t>
            </a:r>
            <a:endParaRPr lang="en-GB"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1" name="Rectangle 10">
            <a:extLst>
              <a:ext uri="{FF2B5EF4-FFF2-40B4-BE49-F238E27FC236}">
                <a16:creationId xmlns:a16="http://schemas.microsoft.com/office/drawing/2014/main" id="{5359180B-498C-4AEF-89B6-B944D64B5B29}"/>
              </a:ext>
            </a:extLst>
          </p:cNvPr>
          <p:cNvSpPr/>
          <p:nvPr/>
        </p:nvSpPr>
        <p:spPr>
          <a:xfrm>
            <a:off x="1197323" y="4381557"/>
            <a:ext cx="6848826" cy="1754326"/>
          </a:xfrm>
          <a:prstGeom prst="rect">
            <a:avLst/>
          </a:prstGeom>
          <a:noFill/>
        </p:spPr>
        <p:txBody>
          <a:bodyPr wrap="squar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York Chinese Association</a:t>
            </a:r>
          </a:p>
        </p:txBody>
      </p:sp>
      <p:sp>
        <p:nvSpPr>
          <p:cNvPr id="12" name="Rectangle 11">
            <a:extLst>
              <a:ext uri="{FF2B5EF4-FFF2-40B4-BE49-F238E27FC236}">
                <a16:creationId xmlns:a16="http://schemas.microsoft.com/office/drawing/2014/main" id="{455EC3E5-C184-7E62-A29E-E4CBE3FC7632}"/>
              </a:ext>
            </a:extLst>
          </p:cNvPr>
          <p:cNvSpPr/>
          <p:nvPr/>
        </p:nvSpPr>
        <p:spPr>
          <a:xfrm>
            <a:off x="287314" y="742451"/>
            <a:ext cx="666323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cap="none" spc="0" dirty="0">
                <a:ln/>
                <a:solidFill>
                  <a:schemeClr val="accent4"/>
                </a:solidFill>
                <a:effectLst/>
              </a:rPr>
              <a:t>York Traveller’s Trust</a:t>
            </a:r>
            <a:endParaRPr lang="en-US" sz="5400" b="1" cap="none" spc="0" dirty="0">
              <a:ln/>
              <a:solidFill>
                <a:schemeClr val="accent4"/>
              </a:solidFill>
              <a:effectLst/>
            </a:endParaRPr>
          </a:p>
        </p:txBody>
      </p:sp>
      <p:sp>
        <p:nvSpPr>
          <p:cNvPr id="13" name="Rectangle 12">
            <a:extLst>
              <a:ext uri="{FF2B5EF4-FFF2-40B4-BE49-F238E27FC236}">
                <a16:creationId xmlns:a16="http://schemas.microsoft.com/office/drawing/2014/main" id="{EDE65580-A563-9270-928A-B619CF1F9F54}"/>
              </a:ext>
            </a:extLst>
          </p:cNvPr>
          <p:cNvSpPr/>
          <p:nvPr/>
        </p:nvSpPr>
        <p:spPr>
          <a:xfrm>
            <a:off x="3160589" y="1405653"/>
            <a:ext cx="1927131"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YREN</a:t>
            </a:r>
          </a:p>
        </p:txBody>
      </p:sp>
      <p:sp>
        <p:nvSpPr>
          <p:cNvPr id="15" name="Teardrop 14">
            <a:extLst>
              <a:ext uri="{FF2B5EF4-FFF2-40B4-BE49-F238E27FC236}">
                <a16:creationId xmlns:a16="http://schemas.microsoft.com/office/drawing/2014/main" id="{84480305-7B40-47F2-E346-73881BDDC60E}"/>
              </a:ext>
            </a:extLst>
          </p:cNvPr>
          <p:cNvSpPr/>
          <p:nvPr/>
        </p:nvSpPr>
        <p:spPr>
          <a:xfrm>
            <a:off x="8270510" y="44033"/>
            <a:ext cx="3304032" cy="1278865"/>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need York specific healthcare navigation</a:t>
            </a:r>
          </a:p>
        </p:txBody>
      </p:sp>
      <p:sp>
        <p:nvSpPr>
          <p:cNvPr id="16" name="Teardrop 15">
            <a:extLst>
              <a:ext uri="{FF2B5EF4-FFF2-40B4-BE49-F238E27FC236}">
                <a16:creationId xmlns:a16="http://schemas.microsoft.com/office/drawing/2014/main" id="{A12CD158-F6DE-C578-531D-1E1F5A4DC2E9}"/>
              </a:ext>
            </a:extLst>
          </p:cNvPr>
          <p:cNvSpPr/>
          <p:nvPr/>
        </p:nvSpPr>
        <p:spPr>
          <a:xfrm>
            <a:off x="8891234" y="1298658"/>
            <a:ext cx="2995717" cy="1261976"/>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People are going to Ukraine to get healthcare</a:t>
            </a:r>
          </a:p>
        </p:txBody>
      </p:sp>
      <p:sp>
        <p:nvSpPr>
          <p:cNvPr id="17" name="Teardrop 16">
            <a:extLst>
              <a:ext uri="{FF2B5EF4-FFF2-40B4-BE49-F238E27FC236}">
                <a16:creationId xmlns:a16="http://schemas.microsoft.com/office/drawing/2014/main" id="{E600AF82-29BC-D191-74A2-10244FE832A8}"/>
              </a:ext>
            </a:extLst>
          </p:cNvPr>
          <p:cNvSpPr/>
          <p:nvPr/>
        </p:nvSpPr>
        <p:spPr>
          <a:xfrm>
            <a:off x="8891234" y="2577160"/>
            <a:ext cx="2901696" cy="1280160"/>
          </a:xfrm>
          <a:prstGeom prst="teardrop">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trauma of insecurity</a:t>
            </a:r>
          </a:p>
        </p:txBody>
      </p:sp>
      <p:sp>
        <p:nvSpPr>
          <p:cNvPr id="18" name="Teardrop 17">
            <a:extLst>
              <a:ext uri="{FF2B5EF4-FFF2-40B4-BE49-F238E27FC236}">
                <a16:creationId xmlns:a16="http://schemas.microsoft.com/office/drawing/2014/main" id="{4F832FAD-6D07-D428-F0B4-2F3BE78BF301}"/>
              </a:ext>
            </a:extLst>
          </p:cNvPr>
          <p:cNvSpPr/>
          <p:nvPr/>
        </p:nvSpPr>
        <p:spPr>
          <a:xfrm>
            <a:off x="8048470" y="4829589"/>
            <a:ext cx="2791968" cy="1298150"/>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complex referrals are confusing</a:t>
            </a:r>
          </a:p>
        </p:txBody>
      </p:sp>
      <p:sp>
        <p:nvSpPr>
          <p:cNvPr id="19" name="Teardrop 18">
            <a:extLst>
              <a:ext uri="{FF2B5EF4-FFF2-40B4-BE49-F238E27FC236}">
                <a16:creationId xmlns:a16="http://schemas.microsoft.com/office/drawing/2014/main" id="{4F3E75E2-0C6E-F2C3-B930-095CE9390453}"/>
              </a:ext>
            </a:extLst>
          </p:cNvPr>
          <p:cNvSpPr/>
          <p:nvPr/>
        </p:nvSpPr>
        <p:spPr>
          <a:xfrm>
            <a:off x="9212745" y="3790656"/>
            <a:ext cx="2913888" cy="112358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people come to us first for help</a:t>
            </a:r>
          </a:p>
        </p:txBody>
      </p:sp>
      <p:sp>
        <p:nvSpPr>
          <p:cNvPr id="20" name="Teardrop 19">
            <a:extLst>
              <a:ext uri="{FF2B5EF4-FFF2-40B4-BE49-F238E27FC236}">
                <a16:creationId xmlns:a16="http://schemas.microsoft.com/office/drawing/2014/main" id="{928D40F5-4663-C83F-4DA4-2991F4C92456}"/>
              </a:ext>
            </a:extLst>
          </p:cNvPr>
          <p:cNvSpPr/>
          <p:nvPr/>
        </p:nvSpPr>
        <p:spPr>
          <a:xfrm>
            <a:off x="9332344" y="5879717"/>
            <a:ext cx="2460586" cy="785538"/>
          </a:xfrm>
          <a:prstGeom prst="teardrop">
            <a:avLst>
              <a:gd name="adj" fmla="val 10693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trauma is hidden</a:t>
            </a:r>
          </a:p>
        </p:txBody>
      </p:sp>
      <p:sp>
        <p:nvSpPr>
          <p:cNvPr id="22" name="Right Arrow 21">
            <a:extLst>
              <a:ext uri="{FF2B5EF4-FFF2-40B4-BE49-F238E27FC236}">
                <a16:creationId xmlns:a16="http://schemas.microsoft.com/office/drawing/2014/main" id="{FE285D8B-72C7-AFD6-AC0A-F6DA9ABED251}"/>
              </a:ext>
            </a:extLst>
          </p:cNvPr>
          <p:cNvSpPr/>
          <p:nvPr/>
        </p:nvSpPr>
        <p:spPr>
          <a:xfrm>
            <a:off x="7107936" y="2577160"/>
            <a:ext cx="1162574" cy="1177703"/>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12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9FC06-0B15-55F0-D13F-70A5047202B7}"/>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FOCUS GROUPS-COMMUNICATION</a:t>
            </a:r>
          </a:p>
        </p:txBody>
      </p:sp>
      <p:graphicFrame>
        <p:nvGraphicFramePr>
          <p:cNvPr id="16" name="Content Placeholder 2">
            <a:extLst>
              <a:ext uri="{FF2B5EF4-FFF2-40B4-BE49-F238E27FC236}">
                <a16:creationId xmlns:a16="http://schemas.microsoft.com/office/drawing/2014/main" id="{1CAA149F-4CC9-DA9D-1A9A-F20DA5688B59}"/>
              </a:ext>
            </a:extLst>
          </p:cNvPr>
          <p:cNvGraphicFramePr>
            <a:graphicFrameLocks noGrp="1"/>
          </p:cNvGraphicFramePr>
          <p:nvPr>
            <p:ph idx="1"/>
            <p:extLst>
              <p:ext uri="{D42A27DB-BD31-4B8C-83A1-F6EECF244321}">
                <p14:modId xmlns:p14="http://schemas.microsoft.com/office/powerpoint/2010/main" val="21614483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6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B7E42-BCB4-A746-BD7B-6328D18469B4}"/>
              </a:ext>
            </a:extLst>
          </p:cNvPr>
          <p:cNvSpPr>
            <a:spLocks noGrp="1"/>
          </p:cNvSpPr>
          <p:nvPr>
            <p:ph type="title"/>
          </p:nvPr>
        </p:nvSpPr>
        <p:spPr>
          <a:xfrm>
            <a:off x="838200" y="557189"/>
            <a:ext cx="3374136" cy="5567891"/>
          </a:xfrm>
        </p:spPr>
        <p:txBody>
          <a:bodyPr>
            <a:normAutofit/>
          </a:bodyPr>
          <a:lstStyle/>
          <a:p>
            <a:r>
              <a:rPr lang="en-US" sz="3300"/>
              <a:t>Recommendations</a:t>
            </a:r>
          </a:p>
        </p:txBody>
      </p:sp>
      <p:graphicFrame>
        <p:nvGraphicFramePr>
          <p:cNvPr id="5" name="Content Placeholder 2">
            <a:extLst>
              <a:ext uri="{FF2B5EF4-FFF2-40B4-BE49-F238E27FC236}">
                <a16:creationId xmlns:a16="http://schemas.microsoft.com/office/drawing/2014/main" id="{ACD1235B-A0FE-D18C-F5C7-CF51914E8519}"/>
              </a:ext>
            </a:extLst>
          </p:cNvPr>
          <p:cNvGraphicFramePr>
            <a:graphicFrameLocks noGrp="1"/>
          </p:cNvGraphicFramePr>
          <p:nvPr>
            <p:ph idx="1"/>
            <p:extLst>
              <p:ext uri="{D42A27DB-BD31-4B8C-83A1-F6EECF244321}">
                <p14:modId xmlns:p14="http://schemas.microsoft.com/office/powerpoint/2010/main" val="133370936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00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324DB-0BA0-6AA8-10ED-77E26F74B80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DAB99CA-8EB5-04F3-C518-48722ACCF8ED}"/>
              </a:ext>
            </a:extLst>
          </p:cNvPr>
          <p:cNvSpPr>
            <a:spLocks noGrp="1"/>
          </p:cNvSpPr>
          <p:nvPr>
            <p:ph idx="1"/>
          </p:nvPr>
        </p:nvSpPr>
        <p:spPr>
          <a:xfrm>
            <a:off x="4447308" y="591344"/>
            <a:ext cx="6906491" cy="5585619"/>
          </a:xfrm>
        </p:spPr>
        <p:txBody>
          <a:bodyPr anchor="ctr">
            <a:normAutofit/>
          </a:bodyPr>
          <a:lstStyle/>
          <a:p>
            <a:r>
              <a:rPr lang="en-US" dirty="0"/>
              <a:t>Why I embarked upon this project</a:t>
            </a:r>
          </a:p>
          <a:p>
            <a:r>
              <a:rPr lang="en-US" dirty="0"/>
              <a:t>Why it is important</a:t>
            </a:r>
          </a:p>
          <a:p>
            <a:r>
              <a:rPr lang="en-US" dirty="0"/>
              <a:t>What I did-methodology, mapping</a:t>
            </a:r>
          </a:p>
          <a:p>
            <a:r>
              <a:rPr lang="en-US" dirty="0"/>
              <a:t>What I found</a:t>
            </a:r>
          </a:p>
          <a:p>
            <a:r>
              <a:rPr lang="en-US" dirty="0"/>
              <a:t>Recommendations- for the practitioner, for the practice </a:t>
            </a:r>
          </a:p>
          <a:p>
            <a:r>
              <a:rPr lang="en-US" dirty="0"/>
              <a:t>Outcomes</a:t>
            </a:r>
          </a:p>
          <a:p>
            <a:r>
              <a:rPr lang="en-US" dirty="0"/>
              <a:t>Reflections</a:t>
            </a:r>
          </a:p>
        </p:txBody>
      </p:sp>
    </p:spTree>
    <p:extLst>
      <p:ext uri="{BB962C8B-B14F-4D97-AF65-F5344CB8AC3E}">
        <p14:creationId xmlns:p14="http://schemas.microsoft.com/office/powerpoint/2010/main" val="30549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CC045985-A50A-CA5E-0620-89F1DD237AC3}"/>
              </a:ext>
            </a:extLst>
          </p:cNvPr>
          <p:cNvSpPr>
            <a:spLocks noGrp="1"/>
          </p:cNvSpPr>
          <p:nvPr>
            <p:ph type="title"/>
          </p:nvPr>
        </p:nvSpPr>
        <p:spPr>
          <a:xfrm>
            <a:off x="838200" y="643467"/>
            <a:ext cx="2951205" cy="5571066"/>
          </a:xfrm>
        </p:spPr>
        <p:txBody>
          <a:bodyPr>
            <a:normAutofit/>
          </a:bodyPr>
          <a:lstStyle/>
          <a:p>
            <a:r>
              <a:rPr lang="en-US" sz="3400">
                <a:solidFill>
                  <a:srgbClr val="FFFFFF"/>
                </a:solidFill>
              </a:rPr>
              <a:t>CLINICIAN TIPS- communication</a:t>
            </a:r>
          </a:p>
        </p:txBody>
      </p:sp>
      <p:graphicFrame>
        <p:nvGraphicFramePr>
          <p:cNvPr id="24" name="Content Placeholder 2">
            <a:extLst>
              <a:ext uri="{FF2B5EF4-FFF2-40B4-BE49-F238E27FC236}">
                <a16:creationId xmlns:a16="http://schemas.microsoft.com/office/drawing/2014/main" id="{80CB812A-0833-6435-F4D2-90A61AEB4E95}"/>
              </a:ext>
            </a:extLst>
          </p:cNvPr>
          <p:cNvGraphicFramePr>
            <a:graphicFrameLocks noGrp="1"/>
          </p:cNvGraphicFramePr>
          <p:nvPr>
            <p:ph idx="1"/>
            <p:extLst>
              <p:ext uri="{D42A27DB-BD31-4B8C-83A1-F6EECF244321}">
                <p14:modId xmlns:p14="http://schemas.microsoft.com/office/powerpoint/2010/main" val="128394331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140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53A03C-A613-A6C6-3D3B-6C9FE81CB6EC}"/>
              </a:ext>
            </a:extLst>
          </p:cNvPr>
          <p:cNvSpPr>
            <a:spLocks noGrp="1"/>
          </p:cNvSpPr>
          <p:nvPr>
            <p:ph type="title"/>
          </p:nvPr>
        </p:nvSpPr>
        <p:spPr>
          <a:xfrm>
            <a:off x="686834" y="1153572"/>
            <a:ext cx="3200400" cy="4461163"/>
          </a:xfrm>
        </p:spPr>
        <p:txBody>
          <a:bodyPr>
            <a:normAutofit/>
          </a:bodyPr>
          <a:lstStyle/>
          <a:p>
            <a:r>
              <a:rPr lang="en-US">
                <a:solidFill>
                  <a:srgbClr val="FFFFFF"/>
                </a:solidFill>
              </a:rPr>
              <a:t>CLINICIANS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F915CAE-EFBA-C895-50D6-438752B1E033}"/>
              </a:ext>
            </a:extLst>
          </p:cNvPr>
          <p:cNvSpPr>
            <a:spLocks noGrp="1"/>
          </p:cNvSpPr>
          <p:nvPr>
            <p:ph idx="1"/>
          </p:nvPr>
        </p:nvSpPr>
        <p:spPr>
          <a:xfrm>
            <a:off x="4447308" y="591344"/>
            <a:ext cx="6906491" cy="5585619"/>
          </a:xfrm>
        </p:spPr>
        <p:txBody>
          <a:bodyPr anchor="ctr">
            <a:normAutofit/>
          </a:bodyPr>
          <a:lstStyle/>
          <a:p>
            <a:r>
              <a:rPr lang="en-US" dirty="0"/>
              <a:t>Awareness of trauma</a:t>
            </a:r>
          </a:p>
          <a:p>
            <a:pPr lvl="1"/>
            <a:r>
              <a:rPr lang="en-US" dirty="0"/>
              <a:t>Instability</a:t>
            </a:r>
          </a:p>
          <a:p>
            <a:pPr lvl="1"/>
            <a:r>
              <a:rPr lang="en-US" dirty="0"/>
              <a:t>discrimination</a:t>
            </a:r>
          </a:p>
        </p:txBody>
      </p:sp>
    </p:spTree>
    <p:extLst>
      <p:ext uri="{BB962C8B-B14F-4D97-AF65-F5344CB8AC3E}">
        <p14:creationId xmlns:p14="http://schemas.microsoft.com/office/powerpoint/2010/main" val="190275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1833D-EA88-2FB4-AB1A-91E0EBDFC9E9}"/>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CAN GP PRACTICES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D8482D-071A-0C76-EED0-47AF7F7C47F6}"/>
              </a:ext>
            </a:extLst>
          </p:cNvPr>
          <p:cNvSpPr>
            <a:spLocks noGrp="1"/>
          </p:cNvSpPr>
          <p:nvPr>
            <p:ph idx="1"/>
          </p:nvPr>
        </p:nvSpPr>
        <p:spPr>
          <a:xfrm>
            <a:off x="4447308" y="591344"/>
            <a:ext cx="6906491" cy="5585619"/>
          </a:xfrm>
        </p:spPr>
        <p:txBody>
          <a:bodyPr anchor="ctr">
            <a:normAutofit/>
          </a:bodyPr>
          <a:lstStyle/>
          <a:p>
            <a:r>
              <a:rPr lang="en-US" sz="1500"/>
              <a:t>CONSIDER THE LANGUAGE BARRIER AT A SYSTEM LEVEL</a:t>
            </a:r>
          </a:p>
          <a:p>
            <a:pPr lvl="1"/>
            <a:r>
              <a:rPr lang="en-US" sz="1500" b="1"/>
              <a:t>Direct f2f appointments </a:t>
            </a:r>
            <a:r>
              <a:rPr lang="en-US" sz="1500"/>
              <a:t>bookable with interpreter available</a:t>
            </a:r>
          </a:p>
          <a:p>
            <a:pPr lvl="1"/>
            <a:r>
              <a:rPr lang="en-US" sz="1500" b="1"/>
              <a:t>Routinely record communication needs on </a:t>
            </a:r>
            <a:r>
              <a:rPr lang="en-US" sz="1500" b="1" err="1"/>
              <a:t>homescreen</a:t>
            </a:r>
            <a:endParaRPr lang="en-US" sz="1500" b="1"/>
          </a:p>
          <a:p>
            <a:pPr marL="914400" lvl="2" indent="0">
              <a:buNone/>
            </a:pPr>
            <a:r>
              <a:rPr lang="en-US" sz="1500"/>
              <a:t>LANGUAGES SPOKEN</a:t>
            </a:r>
          </a:p>
          <a:p>
            <a:pPr marL="914400" lvl="2" indent="0">
              <a:buNone/>
            </a:pPr>
            <a:r>
              <a:rPr lang="en-US" sz="1500"/>
              <a:t>LANGUAGE SUPPORT NEEDED</a:t>
            </a:r>
          </a:p>
          <a:p>
            <a:pPr marL="914400" lvl="2" indent="0">
              <a:buNone/>
            </a:pPr>
            <a:r>
              <a:rPr lang="en-US" sz="1500"/>
              <a:t>COMMUNICATION PREFERENCES</a:t>
            </a:r>
          </a:p>
          <a:p>
            <a:pPr marL="914400" lvl="2" indent="0">
              <a:buNone/>
            </a:pPr>
            <a:r>
              <a:rPr lang="en-US" sz="1500"/>
              <a:t>PEOPLE PATIENTS CONSENT TO USING FOR SUPPORT</a:t>
            </a:r>
          </a:p>
          <a:p>
            <a:pPr lvl="1"/>
            <a:r>
              <a:rPr lang="en-US" sz="1500" b="1"/>
              <a:t>Newly registered- </a:t>
            </a:r>
            <a:r>
              <a:rPr lang="en-US" sz="1500"/>
              <a:t>any existing referrals? Welcome pack with healthcare navigation- NHS/ practice specific</a:t>
            </a:r>
          </a:p>
          <a:p>
            <a:r>
              <a:rPr lang="en-US" sz="1500"/>
              <a:t>BECOME A DOCTORS OF THE WORLD SAFE SURGERY</a:t>
            </a:r>
          </a:p>
          <a:p>
            <a:r>
              <a:rPr lang="en-US" sz="1500"/>
              <a:t>DATA COLLECTION</a:t>
            </a:r>
          </a:p>
          <a:p>
            <a:pPr marL="228600" lvl="1" indent="0">
              <a:buNone/>
            </a:pPr>
            <a:endParaRPr lang="en-US" sz="1500"/>
          </a:p>
          <a:p>
            <a:endParaRPr lang="en-US" sz="1500"/>
          </a:p>
        </p:txBody>
      </p:sp>
    </p:spTree>
    <p:extLst>
      <p:ext uri="{BB962C8B-B14F-4D97-AF65-F5344CB8AC3E}">
        <p14:creationId xmlns:p14="http://schemas.microsoft.com/office/powerpoint/2010/main" val="177153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14F7D1-9B04-35F4-8A53-654414A5CA25}"/>
              </a:ext>
            </a:extLst>
          </p:cNvPr>
          <p:cNvSpPr>
            <a:spLocks noGrp="1"/>
          </p:cNvSpPr>
          <p:nvPr>
            <p:ph type="title"/>
          </p:nvPr>
        </p:nvSpPr>
        <p:spPr>
          <a:xfrm>
            <a:off x="838200" y="365125"/>
            <a:ext cx="10515600" cy="1325563"/>
          </a:xfrm>
        </p:spPr>
        <p:txBody>
          <a:bodyPr>
            <a:normAutofit/>
          </a:bodyPr>
          <a:lstStyle/>
          <a:p>
            <a:r>
              <a:rPr lang="en-US" dirty="0"/>
              <a:t>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48ED48-E3A3-1B6C-6264-DAD1823C86A2}"/>
              </a:ext>
            </a:extLst>
          </p:cNvPr>
          <p:cNvSpPr>
            <a:spLocks noGrp="1"/>
          </p:cNvSpPr>
          <p:nvPr>
            <p:ph idx="1"/>
          </p:nvPr>
        </p:nvSpPr>
        <p:spPr>
          <a:xfrm>
            <a:off x="555710" y="1249680"/>
            <a:ext cx="10798090" cy="4927283"/>
          </a:xfrm>
        </p:spPr>
        <p:txBody>
          <a:bodyPr>
            <a:noAutofit/>
          </a:bodyPr>
          <a:lstStyle/>
          <a:p>
            <a:pPr marL="0" indent="0">
              <a:buNone/>
            </a:pPr>
            <a:r>
              <a:rPr lang="en-US" sz="1800" b="1" u="sng" dirty="0"/>
              <a:t>York wide</a:t>
            </a:r>
          </a:p>
          <a:p>
            <a:r>
              <a:rPr lang="en-US" sz="1800" dirty="0">
                <a:solidFill>
                  <a:srgbClr val="00B050"/>
                </a:solidFill>
              </a:rPr>
              <a:t>Healthcare navigation</a:t>
            </a:r>
            <a:r>
              <a:rPr lang="en-US" sz="1800" dirty="0"/>
              <a:t>- shared York based healthcare navigation information with CYC Migrant Outreach and Community Engagement team at ICB </a:t>
            </a:r>
          </a:p>
          <a:p>
            <a:r>
              <a:rPr lang="en-US" sz="1800" dirty="0">
                <a:solidFill>
                  <a:srgbClr val="00B050"/>
                </a:solidFill>
              </a:rPr>
              <a:t>Shared findings with GP practices in York- </a:t>
            </a:r>
            <a:r>
              <a:rPr lang="en-US" sz="1800" dirty="0"/>
              <a:t>presenting 2 x 1 hour workshops at PLT (GP teaching afternoon for all York GP practices) 12</a:t>
            </a:r>
            <a:r>
              <a:rPr lang="en-US" sz="1800" baseline="30000" dirty="0"/>
              <a:t>th</a:t>
            </a:r>
            <a:r>
              <a:rPr lang="en-US" sz="1800" dirty="0"/>
              <a:t> March 2025 in </a:t>
            </a:r>
            <a:r>
              <a:rPr lang="en-US" sz="1800" dirty="0" err="1"/>
              <a:t>conjuction</a:t>
            </a:r>
            <a:r>
              <a:rPr lang="en-US" sz="1800" dirty="0"/>
              <a:t> with IERUK, an anti-racism charity in York, and Dr Peter Roderick, Director of Public Health for York</a:t>
            </a:r>
          </a:p>
          <a:p>
            <a:r>
              <a:rPr lang="en-US" sz="1800" dirty="0">
                <a:solidFill>
                  <a:srgbClr val="00B050"/>
                </a:solidFill>
              </a:rPr>
              <a:t>Encouraged people to commit to 3 actions </a:t>
            </a:r>
            <a:r>
              <a:rPr lang="en-US" sz="1800" dirty="0"/>
              <a:t>to address issues faced by ethnic minorities at their GP- group exercise at PLT</a:t>
            </a:r>
          </a:p>
          <a:p>
            <a:r>
              <a:rPr lang="en-US" sz="1800" dirty="0"/>
              <a:t>I have </a:t>
            </a:r>
            <a:r>
              <a:rPr lang="en-US" sz="1800" dirty="0" err="1">
                <a:solidFill>
                  <a:srgbClr val="00B050"/>
                </a:solidFill>
              </a:rPr>
              <a:t>fedback</a:t>
            </a:r>
            <a:r>
              <a:rPr lang="en-US" sz="1800" dirty="0">
                <a:solidFill>
                  <a:srgbClr val="00B050"/>
                </a:solidFill>
              </a:rPr>
              <a:t> findings and outcomes </a:t>
            </a:r>
            <a:r>
              <a:rPr lang="en-US" sz="1800" dirty="0"/>
              <a:t>to community groups involved</a:t>
            </a:r>
          </a:p>
          <a:p>
            <a:endParaRPr lang="en-US" sz="1800" dirty="0"/>
          </a:p>
          <a:p>
            <a:pPr marL="0" indent="0">
              <a:buNone/>
            </a:pPr>
            <a:r>
              <a:rPr lang="en-US" sz="1800" b="1" u="sng" dirty="0"/>
              <a:t>At Priory Medical Group</a:t>
            </a:r>
          </a:p>
          <a:p>
            <a:r>
              <a:rPr lang="en-US" sz="1800" dirty="0"/>
              <a:t>I have </a:t>
            </a:r>
            <a:r>
              <a:rPr lang="en-US" sz="1800" dirty="0" err="1"/>
              <a:t>fedback</a:t>
            </a:r>
            <a:r>
              <a:rPr lang="en-US" sz="1800" dirty="0"/>
              <a:t> findings to Priory Medical Group- as a result people with language barrier </a:t>
            </a:r>
            <a:r>
              <a:rPr lang="en-US" sz="1800" dirty="0">
                <a:solidFill>
                  <a:srgbClr val="00B050"/>
                </a:solidFill>
              </a:rPr>
              <a:t>now included in groups which can make direct routine face to face appointments</a:t>
            </a:r>
          </a:p>
          <a:p>
            <a:r>
              <a:rPr lang="en-US" sz="1800" dirty="0">
                <a:solidFill>
                  <a:srgbClr val="00B050"/>
                </a:solidFill>
              </a:rPr>
              <a:t>Emailed all clinicians </a:t>
            </a:r>
            <a:r>
              <a:rPr lang="en-US" sz="1800" dirty="0"/>
              <a:t>with tips on communicating when there is a language barrier</a:t>
            </a:r>
          </a:p>
          <a:p>
            <a:r>
              <a:rPr lang="en-US" sz="1800" dirty="0"/>
              <a:t>Invited groups I met to </a:t>
            </a:r>
            <a:r>
              <a:rPr lang="en-US" sz="1800" dirty="0">
                <a:solidFill>
                  <a:srgbClr val="00B050"/>
                </a:solidFill>
              </a:rPr>
              <a:t>Patient Participation Group </a:t>
            </a:r>
            <a:r>
              <a:rPr lang="en-US" sz="1800" dirty="0"/>
              <a:t>at Priory Medical Group</a:t>
            </a:r>
          </a:p>
          <a:p>
            <a:r>
              <a:rPr lang="en-US" sz="1800" dirty="0"/>
              <a:t>Shared links to community groups with </a:t>
            </a:r>
            <a:r>
              <a:rPr lang="en-US" sz="1800" dirty="0">
                <a:solidFill>
                  <a:srgbClr val="00B050"/>
                </a:solidFill>
              </a:rPr>
              <a:t>social prescribers </a:t>
            </a:r>
            <a:r>
              <a:rPr lang="en-US" sz="1800" dirty="0"/>
              <a:t>at Priory Medical Group</a:t>
            </a:r>
          </a:p>
        </p:txBody>
      </p:sp>
    </p:spTree>
    <p:extLst>
      <p:ext uri="{BB962C8B-B14F-4D97-AF65-F5344CB8AC3E}">
        <p14:creationId xmlns:p14="http://schemas.microsoft.com/office/powerpoint/2010/main" val="282147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1948C-45C5-A4B0-7C2A-6E2AD1A0670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Context of this work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0CE93B-EAA2-FF4C-BAF8-F7A9DC80A81B}"/>
              </a:ext>
            </a:extLst>
          </p:cNvPr>
          <p:cNvSpPr>
            <a:spLocks noGrp="1"/>
          </p:cNvSpPr>
          <p:nvPr>
            <p:ph idx="1"/>
          </p:nvPr>
        </p:nvSpPr>
        <p:spPr>
          <a:xfrm>
            <a:off x="4447308" y="591344"/>
            <a:ext cx="6906491" cy="5585619"/>
          </a:xfrm>
        </p:spPr>
        <p:txBody>
          <a:bodyPr anchor="ctr">
            <a:normAutofit/>
          </a:bodyPr>
          <a:lstStyle/>
          <a:p>
            <a:r>
              <a:rPr lang="en-US" sz="2000" dirty="0"/>
              <a:t>Interpreters are coming to HNY imminently!</a:t>
            </a:r>
          </a:p>
          <a:p>
            <a:r>
              <a:rPr lang="en-US" sz="2000" dirty="0"/>
              <a:t>NHS England Community Languages Deliberative Event Dec 24</a:t>
            </a:r>
          </a:p>
          <a:p>
            <a:r>
              <a:rPr lang="en-US" sz="2000" dirty="0"/>
              <a:t>GP access survey by Healthwatch York released in September 2024</a:t>
            </a:r>
          </a:p>
          <a:p>
            <a:r>
              <a:rPr lang="en-US" sz="2000" dirty="0"/>
              <a:t>Other similar work showing similar findings in nearby areas, </a:t>
            </a:r>
            <a:r>
              <a:rPr lang="en-US" sz="2000" dirty="0" err="1"/>
              <a:t>e.g</a:t>
            </a:r>
            <a:r>
              <a:rPr lang="en-US" sz="2000" dirty="0"/>
              <a:t> North Yorkshire Council</a:t>
            </a:r>
          </a:p>
          <a:p>
            <a:r>
              <a:rPr lang="en-US" sz="2000" dirty="0"/>
              <a:t>Working with Migrant Communities training end of 2024/early 2025 HNY https://</a:t>
            </a:r>
            <a:r>
              <a:rPr lang="en-US" sz="2000" dirty="0" err="1"/>
              <a:t>workingwithmigrantcommunities.sites.sheffield.ac.uk</a:t>
            </a:r>
            <a:endParaRPr lang="en-US" sz="2000" dirty="0"/>
          </a:p>
        </p:txBody>
      </p:sp>
    </p:spTree>
    <p:extLst>
      <p:ext uri="{BB962C8B-B14F-4D97-AF65-F5344CB8AC3E}">
        <p14:creationId xmlns:p14="http://schemas.microsoft.com/office/powerpoint/2010/main" val="3745935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D1AB3-50AE-7549-D086-C7F1C2BB0811}"/>
              </a:ext>
            </a:extLst>
          </p:cNvPr>
          <p:cNvSpPr>
            <a:spLocks noGrp="1"/>
          </p:cNvSpPr>
          <p:nvPr>
            <p:ph type="title"/>
          </p:nvPr>
        </p:nvSpPr>
        <p:spPr/>
        <p:txBody>
          <a:bodyPr/>
          <a:lstStyle/>
          <a:p>
            <a:r>
              <a:rPr lang="en-US" dirty="0"/>
              <a:t>REFLECTIONS</a:t>
            </a:r>
          </a:p>
        </p:txBody>
      </p:sp>
      <p:graphicFrame>
        <p:nvGraphicFramePr>
          <p:cNvPr id="12" name="Content Placeholder 2">
            <a:extLst>
              <a:ext uri="{FF2B5EF4-FFF2-40B4-BE49-F238E27FC236}">
                <a16:creationId xmlns:a16="http://schemas.microsoft.com/office/drawing/2014/main" id="{FDCCCADF-7083-1809-2A56-86D7202D82D9}"/>
              </a:ext>
            </a:extLst>
          </p:cNvPr>
          <p:cNvGraphicFramePr>
            <a:graphicFrameLocks noGrp="1"/>
          </p:cNvGraphicFramePr>
          <p:nvPr>
            <p:ph idx="1"/>
            <p:extLst>
              <p:ext uri="{D42A27DB-BD31-4B8C-83A1-F6EECF244321}">
                <p14:modId xmlns:p14="http://schemas.microsoft.com/office/powerpoint/2010/main" val="1388723975"/>
              </p:ext>
            </p:extLst>
          </p:nvPr>
        </p:nvGraphicFramePr>
        <p:xfrm>
          <a:off x="808661" y="1913021"/>
          <a:ext cx="10357667" cy="422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12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2321-6C0F-65D4-B0E2-C44F0F52D3B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ED5910C-98F6-E96E-7E9A-6E6385B798B4}"/>
              </a:ext>
            </a:extLst>
          </p:cNvPr>
          <p:cNvSpPr>
            <a:spLocks noGrp="1"/>
          </p:cNvSpPr>
          <p:nvPr>
            <p:ph idx="1"/>
          </p:nvPr>
        </p:nvSpPr>
        <p:spPr/>
        <p:txBody>
          <a:bodyPr/>
          <a:lstStyle/>
          <a:p>
            <a:endParaRPr lang="en-US" sz="2000" dirty="0"/>
          </a:p>
          <a:p>
            <a:r>
              <a:rPr lang="en-US" sz="2000" dirty="0"/>
              <a:t>Njie H  2024, </a:t>
            </a:r>
            <a:r>
              <a:rPr lang="en-US" sz="2000" dirty="0">
                <a:hlinkClick r:id="rId3"/>
              </a:rPr>
              <a:t>https://www.ieruk.org.uk</a:t>
            </a:r>
            <a:r>
              <a:rPr lang="en-US" sz="2000" dirty="0"/>
              <a:t> accessed on 21/2/25</a:t>
            </a:r>
          </a:p>
          <a:p>
            <a:r>
              <a:rPr lang="en-US" sz="2000" dirty="0"/>
              <a:t>NHS 2023, Health Equalities and Digital Inclusion, accessed at https://</a:t>
            </a:r>
            <a:r>
              <a:rPr lang="en-US" sz="2000" dirty="0" err="1"/>
              <a:t>www.england.nhs.uk</a:t>
            </a:r>
            <a:r>
              <a:rPr lang="en-US" sz="2000" dirty="0"/>
              <a:t>/long-read/health-equalities-and-digital-inclusion on 21/2/25</a:t>
            </a:r>
          </a:p>
          <a:p>
            <a:r>
              <a:rPr lang="en-GB" sz="2000" b="0" i="0" u="none" strike="noStrike" dirty="0">
                <a:solidFill>
                  <a:srgbClr val="001D35"/>
                </a:solidFill>
                <a:effectLst/>
              </a:rPr>
              <a:t>Office for National Statistics (ONS), Census 2021</a:t>
            </a:r>
            <a:r>
              <a:rPr lang="en-US" sz="2000" dirty="0"/>
              <a:t> </a:t>
            </a:r>
          </a:p>
          <a:p>
            <a:r>
              <a:rPr lang="en-GB" sz="2000" dirty="0">
                <a:effectLst/>
                <a:ea typeface="Aptos" panose="020B0004020202020204" pitchFamily="34" charset="0"/>
                <a:cs typeface="Times New Roman" panose="02020603050405020304" pitchFamily="18" charset="0"/>
              </a:rPr>
              <a:t>Raleigh V  2023, ‘The Health of People from Ethnic Minority Groups in England’, The Kings Fund, accessed at </a:t>
            </a:r>
            <a:r>
              <a:rPr lang="en-GB" sz="2000" dirty="0">
                <a:solidFill>
                  <a:srgbClr val="467886"/>
                </a:solidFill>
                <a:effectLst/>
                <a:ea typeface="Aptos" panose="020B0004020202020204" pitchFamily="34" charset="0"/>
                <a:cs typeface="Times New Roman" panose="02020603050405020304" pitchFamily="18" charset="0"/>
                <a:hlinkClick r:id="rId4"/>
              </a:rPr>
              <a:t>https://www.kingsfund.org.uk/insight-and-analysis/long-reads/health-people-ethnic-minority-groups-England </a:t>
            </a:r>
            <a:r>
              <a:rPr lang="en-GB" sz="2000" dirty="0">
                <a:effectLst/>
                <a:ea typeface="Aptos" panose="020B0004020202020204" pitchFamily="34" charset="0"/>
                <a:cs typeface="Times New Roman" panose="02020603050405020304" pitchFamily="18" charset="0"/>
                <a:hlinkClick r:id="rId4"/>
              </a:rPr>
              <a:t>on 29/4/24</a:t>
            </a:r>
            <a:endParaRPr lang="en-GB" sz="2000" dirty="0">
              <a:effectLst/>
              <a:ea typeface="Aptos" panose="020B0004020202020204" pitchFamily="34" charset="0"/>
              <a:cs typeface="Times New Roman" panose="02020603050405020304" pitchFamily="18" charset="0"/>
            </a:endParaRPr>
          </a:p>
          <a:p>
            <a:r>
              <a:rPr lang="en-US" sz="2000" dirty="0"/>
              <a:t>York Population Health Hub 2024, ‘Health Inequalities in York, Core20PLUS5 profile for adults’, City of York Council </a:t>
            </a:r>
          </a:p>
          <a:p>
            <a:pPr marL="0" indent="0">
              <a:buNone/>
            </a:pPr>
            <a:endParaRPr lang="en-GB" sz="2000" dirty="0">
              <a:effectLst/>
              <a:ea typeface="Aptos" panose="020B000402020202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175087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A956-57CC-5595-8411-4B3A8591FD41}"/>
              </a:ext>
            </a:extLst>
          </p:cNvPr>
          <p:cNvSpPr>
            <a:spLocks noGrp="1"/>
          </p:cNvSpPr>
          <p:nvPr>
            <p:ph type="title"/>
          </p:nvPr>
        </p:nvSpPr>
        <p:spPr/>
        <p:txBody>
          <a:bodyPr/>
          <a:lstStyle/>
          <a:p>
            <a:r>
              <a:rPr lang="en-US" dirty="0"/>
              <a:t>Aims</a:t>
            </a:r>
          </a:p>
        </p:txBody>
      </p:sp>
      <p:graphicFrame>
        <p:nvGraphicFramePr>
          <p:cNvPr id="5" name="Content Placeholder 2">
            <a:extLst>
              <a:ext uri="{FF2B5EF4-FFF2-40B4-BE49-F238E27FC236}">
                <a16:creationId xmlns:a16="http://schemas.microsoft.com/office/drawing/2014/main" id="{83C74E73-C3DC-F515-7ED2-FCAE6A279DC8}"/>
              </a:ext>
            </a:extLst>
          </p:cNvPr>
          <p:cNvGraphicFramePr>
            <a:graphicFrameLocks noGrp="1"/>
          </p:cNvGraphicFramePr>
          <p:nvPr>
            <p:ph idx="1"/>
            <p:extLst>
              <p:ext uri="{D42A27DB-BD31-4B8C-83A1-F6EECF244321}">
                <p14:modId xmlns:p14="http://schemas.microsoft.com/office/powerpoint/2010/main" val="34000136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862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F96C93-AA70-73A7-5E3F-1DC8D98F7E0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Why does this matter?</a:t>
            </a:r>
          </a:p>
        </p:txBody>
      </p:sp>
      <p:graphicFrame>
        <p:nvGraphicFramePr>
          <p:cNvPr id="5" name="Content Placeholder 2">
            <a:extLst>
              <a:ext uri="{FF2B5EF4-FFF2-40B4-BE49-F238E27FC236}">
                <a16:creationId xmlns:a16="http://schemas.microsoft.com/office/drawing/2014/main" id="{05894AF2-DA9D-9BC3-4080-1B80A357CB2F}"/>
              </a:ext>
            </a:extLst>
          </p:cNvPr>
          <p:cNvGraphicFramePr>
            <a:graphicFrameLocks noGrp="1"/>
          </p:cNvGraphicFramePr>
          <p:nvPr>
            <p:ph idx="1"/>
            <p:extLst>
              <p:ext uri="{D42A27DB-BD31-4B8C-83A1-F6EECF244321}">
                <p14:modId xmlns:p14="http://schemas.microsoft.com/office/powerpoint/2010/main" val="407593632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46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blue circle with white text and blue triangle with white text&#10;&#10;Description automatically generated">
            <a:extLst>
              <a:ext uri="{FF2B5EF4-FFF2-40B4-BE49-F238E27FC236}">
                <a16:creationId xmlns:a16="http://schemas.microsoft.com/office/drawing/2014/main" id="{19F09D1B-794A-1593-632B-D21810F3F7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4889" y="643467"/>
            <a:ext cx="7902222" cy="5571066"/>
          </a:xfrm>
          <a:prstGeom prst="rect">
            <a:avLst/>
          </a:prstGeom>
        </p:spPr>
      </p:pic>
      <p:sp>
        <p:nvSpPr>
          <p:cNvPr id="3" name="TextBox 2">
            <a:extLst>
              <a:ext uri="{FF2B5EF4-FFF2-40B4-BE49-F238E27FC236}">
                <a16:creationId xmlns:a16="http://schemas.microsoft.com/office/drawing/2014/main" id="{3FEA6835-547F-656C-E966-F7C8EF611E95}"/>
              </a:ext>
            </a:extLst>
          </p:cNvPr>
          <p:cNvSpPr txBox="1"/>
          <p:nvPr/>
        </p:nvSpPr>
        <p:spPr>
          <a:xfrm>
            <a:off x="7802880" y="6001173"/>
            <a:ext cx="3489960" cy="646331"/>
          </a:xfrm>
          <a:prstGeom prst="rect">
            <a:avLst/>
          </a:prstGeom>
          <a:noFill/>
        </p:spPr>
        <p:txBody>
          <a:bodyPr wrap="square" rtlCol="0">
            <a:spAutoFit/>
          </a:bodyPr>
          <a:lstStyle/>
          <a:p>
            <a:r>
              <a:rPr lang="en-US" dirty="0"/>
              <a:t>York Population Health Hub 2024 from Census 2021</a:t>
            </a:r>
          </a:p>
        </p:txBody>
      </p:sp>
    </p:spTree>
    <p:extLst>
      <p:ext uri="{BB962C8B-B14F-4D97-AF65-F5344CB8AC3E}">
        <p14:creationId xmlns:p14="http://schemas.microsoft.com/office/powerpoint/2010/main" val="214087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EB24F5-5AF7-9257-B2B4-10DD8BFEA228}"/>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Why it is important to GP practices</a:t>
            </a:r>
          </a:p>
        </p:txBody>
      </p:sp>
      <p:graphicFrame>
        <p:nvGraphicFramePr>
          <p:cNvPr id="23" name="Content Placeholder 2">
            <a:extLst>
              <a:ext uri="{FF2B5EF4-FFF2-40B4-BE49-F238E27FC236}">
                <a16:creationId xmlns:a16="http://schemas.microsoft.com/office/drawing/2014/main" id="{B185F273-B4D5-7499-9F4E-FCC9142626AE}"/>
              </a:ext>
            </a:extLst>
          </p:cNvPr>
          <p:cNvGraphicFramePr>
            <a:graphicFrameLocks noGrp="1"/>
          </p:cNvGraphicFramePr>
          <p:nvPr>
            <p:ph idx="1"/>
            <p:extLst>
              <p:ext uri="{D42A27DB-BD31-4B8C-83A1-F6EECF244321}">
                <p14:modId xmlns:p14="http://schemas.microsoft.com/office/powerpoint/2010/main" val="131858751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29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5A1B95-3F12-003C-53EB-58F6D46DC21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Methodology</a:t>
            </a:r>
            <a:br>
              <a:rPr lang="en-US" sz="4000">
                <a:solidFill>
                  <a:srgbClr val="FFFFFF"/>
                </a:solidFill>
              </a:rPr>
            </a:b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B48CC697-0F7C-7132-BC57-0F28FB1A273C}"/>
              </a:ext>
            </a:extLst>
          </p:cNvPr>
          <p:cNvGraphicFramePr>
            <a:graphicFrameLocks noGrp="1"/>
          </p:cNvGraphicFramePr>
          <p:nvPr>
            <p:ph idx="1"/>
            <p:extLst>
              <p:ext uri="{D42A27DB-BD31-4B8C-83A1-F6EECF244321}">
                <p14:modId xmlns:p14="http://schemas.microsoft.com/office/powerpoint/2010/main" val="327334702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72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with numbers and text&#10;&#10;AI-generated content may be incorrect.">
            <a:extLst>
              <a:ext uri="{FF2B5EF4-FFF2-40B4-BE49-F238E27FC236}">
                <a16:creationId xmlns:a16="http://schemas.microsoft.com/office/drawing/2014/main" id="{9DAF1253-B54F-F186-214E-40C33D1F180F}"/>
              </a:ext>
            </a:extLst>
          </p:cNvPr>
          <p:cNvPicPr>
            <a:picLocks noGrp="1" noChangeAspect="1"/>
          </p:cNvPicPr>
          <p:nvPr>
            <p:ph idx="1"/>
          </p:nvPr>
        </p:nvPicPr>
        <p:blipFill>
          <a:blip r:embed="rId3"/>
          <a:stretch>
            <a:fillRect/>
          </a:stretch>
        </p:blipFill>
        <p:spPr>
          <a:xfrm>
            <a:off x="990202" y="900668"/>
            <a:ext cx="10695068" cy="5056664"/>
          </a:xfrm>
          <a:prstGeom prst="rect">
            <a:avLst/>
          </a:prstGeom>
        </p:spPr>
      </p:pic>
    </p:spTree>
    <p:extLst>
      <p:ext uri="{BB962C8B-B14F-4D97-AF65-F5344CB8AC3E}">
        <p14:creationId xmlns:p14="http://schemas.microsoft.com/office/powerpoint/2010/main" val="167437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E630-0CFE-B7E7-57C5-CBCEA0A983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5DFDBA-EE18-CCA8-9B62-897A526F7D4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D3CAFF5-547B-0BA1-9ED3-DA430E6A3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3638" y="2605088"/>
            <a:ext cx="1922462" cy="1192212"/>
          </a:xfrm>
          <a:prstGeom prst="rect">
            <a:avLst/>
          </a:prstGeom>
        </p:spPr>
      </p:pic>
      <p:pic>
        <p:nvPicPr>
          <p:cNvPr id="5" name="Picture 4">
            <a:extLst>
              <a:ext uri="{FF2B5EF4-FFF2-40B4-BE49-F238E27FC236}">
                <a16:creationId xmlns:a16="http://schemas.microsoft.com/office/drawing/2014/main" id="{40B624BF-A58F-2048-E70C-A335011583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57" b="10643"/>
          <a:stretch/>
        </p:blipFill>
        <p:spPr>
          <a:xfrm>
            <a:off x="9955849" y="133350"/>
            <a:ext cx="1237779" cy="594095"/>
          </a:xfrm>
          <a:prstGeom prst="rect">
            <a:avLst/>
          </a:prstGeom>
        </p:spPr>
      </p:pic>
      <p:pic>
        <p:nvPicPr>
          <p:cNvPr id="6" name="Picture 5">
            <a:extLst>
              <a:ext uri="{FF2B5EF4-FFF2-40B4-BE49-F238E27FC236}">
                <a16:creationId xmlns:a16="http://schemas.microsoft.com/office/drawing/2014/main" id="{D4FEECC9-8FCF-18C0-6977-24F3BE203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42" y="179259"/>
            <a:ext cx="2640265" cy="502275"/>
          </a:xfrm>
          <a:prstGeom prst="rect">
            <a:avLst/>
          </a:prstGeom>
        </p:spPr>
      </p:pic>
      <p:sp>
        <p:nvSpPr>
          <p:cNvPr id="7" name="TextBox 6">
            <a:extLst>
              <a:ext uri="{FF2B5EF4-FFF2-40B4-BE49-F238E27FC236}">
                <a16:creationId xmlns:a16="http://schemas.microsoft.com/office/drawing/2014/main" id="{95122ACA-45DC-25A5-E5C3-F49C532390A9}"/>
              </a:ext>
            </a:extLst>
          </p:cNvPr>
          <p:cNvSpPr txBox="1"/>
          <p:nvPr/>
        </p:nvSpPr>
        <p:spPr>
          <a:xfrm>
            <a:off x="3587808" y="133350"/>
            <a:ext cx="5539100" cy="646331"/>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York Place* </a:t>
            </a:r>
          </a:p>
          <a:p>
            <a:pPr algn="ctr"/>
            <a:r>
              <a:rPr lang="en-GB" b="1" dirty="0">
                <a:latin typeface="Arial" panose="020B0604020202020204" pitchFamily="34" charset="0"/>
                <a:cs typeface="Arial" panose="020B0604020202020204" pitchFamily="34" charset="0"/>
              </a:rPr>
              <a:t>Minoritised Ethnicities comparison – 08/11/2024</a:t>
            </a:r>
          </a:p>
        </p:txBody>
      </p:sp>
      <p:graphicFrame>
        <p:nvGraphicFramePr>
          <p:cNvPr id="8" name="Table 7">
            <a:extLst>
              <a:ext uri="{FF2B5EF4-FFF2-40B4-BE49-F238E27FC236}">
                <a16:creationId xmlns:a16="http://schemas.microsoft.com/office/drawing/2014/main" id="{C6EF231C-BECC-FFF9-935D-51D7883F4C09}"/>
              </a:ext>
            </a:extLst>
          </p:cNvPr>
          <p:cNvGraphicFramePr>
            <a:graphicFrameLocks noGrp="1"/>
          </p:cNvGraphicFramePr>
          <p:nvPr/>
        </p:nvGraphicFramePr>
        <p:xfrm>
          <a:off x="675827" y="931041"/>
          <a:ext cx="10515602" cy="5503938"/>
        </p:xfrm>
        <a:graphic>
          <a:graphicData uri="http://schemas.openxmlformats.org/drawingml/2006/table">
            <a:tbl>
              <a:tblPr/>
              <a:tblGrid>
                <a:gridCol w="616327">
                  <a:extLst>
                    <a:ext uri="{9D8B030D-6E8A-4147-A177-3AD203B41FA5}">
                      <a16:colId xmlns:a16="http://schemas.microsoft.com/office/drawing/2014/main" val="169598524"/>
                    </a:ext>
                  </a:extLst>
                </a:gridCol>
                <a:gridCol w="700025">
                  <a:extLst>
                    <a:ext uri="{9D8B030D-6E8A-4147-A177-3AD203B41FA5}">
                      <a16:colId xmlns:a16="http://schemas.microsoft.com/office/drawing/2014/main" val="813668517"/>
                    </a:ext>
                  </a:extLst>
                </a:gridCol>
                <a:gridCol w="547846">
                  <a:extLst>
                    <a:ext uri="{9D8B030D-6E8A-4147-A177-3AD203B41FA5}">
                      <a16:colId xmlns:a16="http://schemas.microsoft.com/office/drawing/2014/main" val="3438177451"/>
                    </a:ext>
                  </a:extLst>
                </a:gridCol>
                <a:gridCol w="502192">
                  <a:extLst>
                    <a:ext uri="{9D8B030D-6E8A-4147-A177-3AD203B41FA5}">
                      <a16:colId xmlns:a16="http://schemas.microsoft.com/office/drawing/2014/main" val="4069893905"/>
                    </a:ext>
                  </a:extLst>
                </a:gridCol>
                <a:gridCol w="2358781">
                  <a:extLst>
                    <a:ext uri="{9D8B030D-6E8A-4147-A177-3AD203B41FA5}">
                      <a16:colId xmlns:a16="http://schemas.microsoft.com/office/drawing/2014/main" val="3848174094"/>
                    </a:ext>
                  </a:extLst>
                </a:gridCol>
                <a:gridCol w="433711">
                  <a:extLst>
                    <a:ext uri="{9D8B030D-6E8A-4147-A177-3AD203B41FA5}">
                      <a16:colId xmlns:a16="http://schemas.microsoft.com/office/drawing/2014/main" val="3872168272"/>
                    </a:ext>
                  </a:extLst>
                </a:gridCol>
                <a:gridCol w="669590">
                  <a:extLst>
                    <a:ext uri="{9D8B030D-6E8A-4147-A177-3AD203B41FA5}">
                      <a16:colId xmlns:a16="http://schemas.microsoft.com/office/drawing/2014/main" val="1355364334"/>
                    </a:ext>
                  </a:extLst>
                </a:gridCol>
                <a:gridCol w="669590">
                  <a:extLst>
                    <a:ext uri="{9D8B030D-6E8A-4147-A177-3AD203B41FA5}">
                      <a16:colId xmlns:a16="http://schemas.microsoft.com/office/drawing/2014/main" val="3898557452"/>
                    </a:ext>
                  </a:extLst>
                </a:gridCol>
                <a:gridCol w="669590">
                  <a:extLst>
                    <a:ext uri="{9D8B030D-6E8A-4147-A177-3AD203B41FA5}">
                      <a16:colId xmlns:a16="http://schemas.microsoft.com/office/drawing/2014/main" val="2179414122"/>
                    </a:ext>
                  </a:extLst>
                </a:gridCol>
                <a:gridCol w="669590">
                  <a:extLst>
                    <a:ext uri="{9D8B030D-6E8A-4147-A177-3AD203B41FA5}">
                      <a16:colId xmlns:a16="http://schemas.microsoft.com/office/drawing/2014/main" val="420521362"/>
                    </a:ext>
                  </a:extLst>
                </a:gridCol>
                <a:gridCol w="669590">
                  <a:extLst>
                    <a:ext uri="{9D8B030D-6E8A-4147-A177-3AD203B41FA5}">
                      <a16:colId xmlns:a16="http://schemas.microsoft.com/office/drawing/2014/main" val="3201163486"/>
                    </a:ext>
                  </a:extLst>
                </a:gridCol>
                <a:gridCol w="669590">
                  <a:extLst>
                    <a:ext uri="{9D8B030D-6E8A-4147-A177-3AD203B41FA5}">
                      <a16:colId xmlns:a16="http://schemas.microsoft.com/office/drawing/2014/main" val="194072263"/>
                    </a:ext>
                  </a:extLst>
                </a:gridCol>
                <a:gridCol w="669590">
                  <a:extLst>
                    <a:ext uri="{9D8B030D-6E8A-4147-A177-3AD203B41FA5}">
                      <a16:colId xmlns:a16="http://schemas.microsoft.com/office/drawing/2014/main" val="1168863802"/>
                    </a:ext>
                  </a:extLst>
                </a:gridCol>
                <a:gridCol w="669590">
                  <a:extLst>
                    <a:ext uri="{9D8B030D-6E8A-4147-A177-3AD203B41FA5}">
                      <a16:colId xmlns:a16="http://schemas.microsoft.com/office/drawing/2014/main" val="244284257"/>
                    </a:ext>
                  </a:extLst>
                </a:gridCol>
              </a:tblGrid>
              <a:tr h="315627">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Calibri" panose="020F0502020204030204" pitchFamily="34" charset="0"/>
                        </a:rPr>
                        <a:t> </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n-GB" sz="800" b="1" i="0" u="none" strike="noStrike">
                          <a:solidFill>
                            <a:srgbClr val="FFFFFF"/>
                          </a:solidFill>
                          <a:effectLst/>
                          <a:latin typeface="Arial" panose="020B0604020202020204" pitchFamily="34" charset="0"/>
                        </a:rPr>
                        <a:t>Whole Population</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0A0697"/>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800" b="1" i="0" u="none" strike="noStrike" dirty="0">
                          <a:solidFill>
                            <a:srgbClr val="FFFFFF"/>
                          </a:solidFill>
                          <a:effectLst/>
                          <a:latin typeface="Arial" panose="020B0604020202020204" pitchFamily="34" charset="0"/>
                        </a:rPr>
                        <a:t>Minoritised Ethnicities*</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76622579"/>
                  </a:ext>
                </a:extLst>
              </a:tr>
              <a:tr h="375747">
                <a:tc>
                  <a:txBody>
                    <a:bodyPr/>
                    <a:lstStyle/>
                    <a:p>
                      <a:pPr algn="l" fontAlgn="ctr"/>
                      <a:r>
                        <a:rPr lang="en-GB" sz="800" b="1" i="0" u="none" strike="noStrike">
                          <a:solidFill>
                            <a:srgbClr val="FFFFFF"/>
                          </a:solidFill>
                          <a:effectLst/>
                          <a:latin typeface="Arial" panose="020B0604020202020204" pitchFamily="34" charset="0"/>
                        </a:rPr>
                        <a:t>Category</a:t>
                      </a:r>
                    </a:p>
                  </a:txBody>
                  <a:tcPr marL="5707" marR="5707" marT="5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Disease</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Local</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QOF</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Indicator</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Target</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Denominator</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Numerator</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Prevalence</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Achievement</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Denominator</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Numerator</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Prevalence</a:t>
                      </a:r>
                    </a:p>
                  </a:txBody>
                  <a:tcPr marL="5707" marR="5707" marT="57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tc>
                  <a:txBody>
                    <a:bodyPr/>
                    <a:lstStyle/>
                    <a:p>
                      <a:pPr algn="l" fontAlgn="ctr"/>
                      <a:r>
                        <a:rPr lang="en-GB" sz="800" b="1" i="0" u="none" strike="noStrike">
                          <a:solidFill>
                            <a:srgbClr val="FFFFFF"/>
                          </a:solidFill>
                          <a:effectLst/>
                          <a:latin typeface="Arial" panose="020B0604020202020204" pitchFamily="34" charset="0"/>
                        </a:rPr>
                        <a:t>Achievement</a:t>
                      </a:r>
                    </a:p>
                  </a:txBody>
                  <a:tcPr marL="5707" marR="5707" marT="57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0697"/>
                    </a:solidFill>
                  </a:tcPr>
                </a:tc>
                <a:extLst>
                  <a:ext uri="{0D108BD9-81ED-4DB2-BD59-A6C34878D82A}">
                    <a16:rowId xmlns:a16="http://schemas.microsoft.com/office/drawing/2014/main" val="4137231979"/>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Atrial fibrillation</a:t>
                      </a:r>
                    </a:p>
                  </a:txBody>
                  <a:tcPr marL="5707" marR="5707" marT="570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WPCVD1</a:t>
                      </a:r>
                    </a:p>
                  </a:txBody>
                  <a:tcPr marL="5707" marR="5707" marT="570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AF001</a:t>
                      </a:r>
                    </a:p>
                  </a:txBody>
                  <a:tcPr marL="5707" marR="5707" marT="570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AF diagnosed</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dirty="0">
                          <a:solidFill>
                            <a:srgbClr val="000000"/>
                          </a:solidFill>
                          <a:effectLst/>
                          <a:latin typeface="Arial" panose="020B0604020202020204" pitchFamily="34" charset="0"/>
                          <a:cs typeface="Arial" panose="020B0604020202020204" pitchFamily="34" charset="0"/>
                        </a:rPr>
                        <a:t>2.5%</a:t>
                      </a:r>
                    </a:p>
                  </a:txBody>
                  <a:tcPr marL="5707" marR="5707" marT="570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225412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rPr>
                        <a:t>5638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2.50%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rPr>
                        <a:t>100.05%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17843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900" b="1" i="0" u="none" strike="noStrike">
                          <a:solidFill>
                            <a:srgbClr val="000000"/>
                          </a:solidFill>
                          <a:effectLst/>
                          <a:latin typeface="Arial" panose="020B0604020202020204" pitchFamily="34" charset="0"/>
                          <a:cs typeface="Arial" panose="020B0604020202020204" pitchFamily="34" charset="0"/>
                        </a:rPr>
                        <a:t>5.83%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02551027"/>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Atrial fibrillation</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WPCVD2</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AF008</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a:solidFill>
                            <a:srgbClr val="000000"/>
                          </a:solidFill>
                          <a:effectLst/>
                          <a:latin typeface="Arial" panose="020B0604020202020204" pitchFamily="34" charset="0"/>
                        </a:rPr>
                        <a:t>AF on DOAC</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90.0%</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4469</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4167</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dirty="0">
                          <a:solidFill>
                            <a:srgbClr val="000000"/>
                          </a:solidFill>
                          <a:effectLst/>
                          <a:latin typeface="Arial" panose="020B0604020202020204" pitchFamily="34" charset="0"/>
                        </a:rPr>
                        <a:t>93.24%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76.47%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304322764"/>
                  </a:ext>
                </a:extLst>
              </a:tr>
              <a:tr h="303604">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Hypertension</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WPCVD3</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HYP001</a:t>
                      </a:r>
                    </a:p>
                  </a:txBody>
                  <a:tcPr marL="5707" marR="5707" marT="5707" marB="0" anchor="ctr">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HYP diagnosed</a:t>
                      </a:r>
                    </a:p>
                  </a:txBody>
                  <a:tcPr marL="5707" marR="5707" marT="5707"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26.2%</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193256</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31636</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16.37%</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rPr>
                        <a:t>62.48%</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14839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cs typeface="Arial" panose="020B0604020202020204" pitchFamily="34" charset="0"/>
                        </a:rPr>
                        <a:t>16.74%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14859296"/>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Hypertension</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WPCVD4</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HYP008/9</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a:solidFill>
                            <a:srgbClr val="000000"/>
                          </a:solidFill>
                          <a:effectLst/>
                          <a:latin typeface="Arial" panose="020B0604020202020204" pitchFamily="34" charset="0"/>
                        </a:rPr>
                        <a:t>HYP &amp; BP treated to target</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80.0%</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28858</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21326</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dirty="0">
                          <a:solidFill>
                            <a:srgbClr val="000000"/>
                          </a:solidFill>
                          <a:effectLst/>
                          <a:latin typeface="Arial" panose="020B0604020202020204" pitchFamily="34" charset="0"/>
                        </a:rPr>
                        <a:t>73.90%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561</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369</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dirty="0">
                          <a:solidFill>
                            <a:srgbClr val="000000"/>
                          </a:solidFill>
                          <a:effectLst/>
                          <a:latin typeface="Arial" panose="020B0604020202020204" pitchFamily="34" charset="0"/>
                          <a:cs typeface="Arial" panose="020B0604020202020204" pitchFamily="34" charset="0"/>
                        </a:rPr>
                        <a:t>65.78%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8578206"/>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Cholesterol</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WPCVD5</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N/A</a:t>
                      </a:r>
                    </a:p>
                  </a:txBody>
                  <a:tcPr marL="5707" marR="5707" marT="5707" marB="0" anchor="ctr">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QRISK done in last 5y</a:t>
                      </a:r>
                    </a:p>
                  </a:txBody>
                  <a:tcPr marL="5707" marR="5707" marT="5707"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75.0%</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89539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20280</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rPr>
                        <a:t>22.65%</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3619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cs typeface="Arial" panose="020B0604020202020204" pitchFamily="34" charset="0"/>
                        </a:rPr>
                        <a:t>18.98%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15402919"/>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Cholesterol</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WPCVD6</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N/A</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dirty="0">
                          <a:solidFill>
                            <a:srgbClr val="000000"/>
                          </a:solidFill>
                          <a:effectLst/>
                          <a:latin typeface="Arial" panose="020B0604020202020204" pitchFamily="34" charset="0"/>
                        </a:rPr>
                        <a:t>QRISK score &gt;20% &amp; on statin</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45.0%</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13400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7938</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rPr>
                        <a:t>59.24%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122</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65.57%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22467236"/>
                  </a:ext>
                </a:extLst>
              </a:tr>
              <a:tr h="330658">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CKD</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WPCVD7</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CKD005</a:t>
                      </a:r>
                    </a:p>
                  </a:txBody>
                  <a:tcPr marL="5707" marR="5707" marT="5707" marB="0" anchor="ctr">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CKD diagnosed</a:t>
                      </a:r>
                    </a:p>
                  </a:txBody>
                  <a:tcPr marL="5707" marR="5707" marT="5707"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6.1%</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193256</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7655</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3.96%</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64.94%</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14839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0.50%</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8.18%</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720456159"/>
                  </a:ext>
                </a:extLst>
              </a:tr>
              <a:tr h="315627">
                <a:tc>
                  <a:txBody>
                    <a:bodyPr/>
                    <a:lstStyle/>
                    <a:p>
                      <a:pPr algn="l" fontAlgn="ctr"/>
                      <a:r>
                        <a:rPr lang="en-GB" sz="800" b="0" i="0" u="none" strike="noStrike">
                          <a:solidFill>
                            <a:srgbClr val="000000"/>
                          </a:solidFill>
                          <a:effectLst/>
                          <a:latin typeface="Arial" panose="020B0604020202020204" pitchFamily="34" charset="0"/>
                        </a:rPr>
                        <a:t>CVMD</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CKD</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WPCVD8</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N/A</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a:solidFill>
                            <a:srgbClr val="000000"/>
                          </a:solidFill>
                          <a:effectLst/>
                          <a:latin typeface="Arial" panose="020B0604020202020204" pitchFamily="34" charset="0"/>
                        </a:rPr>
                        <a:t>CKD stage 3-5, &gt;=18yrs, &amp; on SGLT2</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7655</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784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rPr>
                        <a:t>10.24%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74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13.51%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54481044"/>
                  </a:ext>
                </a:extLst>
              </a:tr>
              <a:tr h="315627">
                <a:tc>
                  <a:txBody>
                    <a:bodyPr/>
                    <a:lstStyle/>
                    <a:p>
                      <a:pPr algn="l" fontAlgn="ctr"/>
                      <a:r>
                        <a:rPr lang="en-GB" sz="800" b="0" i="0" u="none" strike="noStrike">
                          <a:solidFill>
                            <a:srgbClr val="000000"/>
                          </a:solidFill>
                          <a:effectLst/>
                          <a:latin typeface="Arial" panose="020B0604020202020204" pitchFamily="34" charset="0"/>
                        </a:rPr>
                        <a:t>DM</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Diabetes</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WPDM1</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DM033</a:t>
                      </a:r>
                    </a:p>
                  </a:txBody>
                  <a:tcPr marL="5707" marR="5707" marT="5707" marB="0" anchor="ctr">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DM without frailty &amp; BP &lt;=140/90</a:t>
                      </a:r>
                    </a:p>
                  </a:txBody>
                  <a:tcPr marL="5707" marR="5707" marT="5707"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78.0%</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8536</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6279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73.56%</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341</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247</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72.43%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9179372"/>
                  </a:ext>
                </a:extLst>
              </a:tr>
              <a:tr h="315627">
                <a:tc>
                  <a:txBody>
                    <a:bodyPr/>
                    <a:lstStyle/>
                    <a:p>
                      <a:pPr algn="l" fontAlgn="ctr"/>
                      <a:r>
                        <a:rPr lang="en-GB" sz="800" b="0" i="0" u="none" strike="noStrike">
                          <a:solidFill>
                            <a:srgbClr val="000000"/>
                          </a:solidFill>
                          <a:effectLst/>
                          <a:latin typeface="Arial" panose="020B0604020202020204" pitchFamily="34" charset="0"/>
                        </a:rPr>
                        <a:t>DM</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Diabetes</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WPDM2</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DM020/1</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DM without frailty &amp; HbA1c &lt;=58 or with frailty &lt;=75</a:t>
                      </a:r>
                    </a:p>
                  </a:txBody>
                  <a:tcPr marL="5707" marR="5707" marT="5707" marB="0" anchor="ctr">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83.5%</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8634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6041</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rPr>
                        <a:t>69.97%</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328</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215</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65.55%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51783361"/>
                  </a:ext>
                </a:extLst>
              </a:tr>
              <a:tr h="390778">
                <a:tc>
                  <a:txBody>
                    <a:bodyPr/>
                    <a:lstStyle/>
                    <a:p>
                      <a:pPr algn="l" fontAlgn="ctr"/>
                      <a:r>
                        <a:rPr lang="en-GB" sz="800" b="0" i="0" u="none" strike="noStrike">
                          <a:solidFill>
                            <a:srgbClr val="000000"/>
                          </a:solidFill>
                          <a:effectLst/>
                          <a:latin typeface="Arial" panose="020B0604020202020204" pitchFamily="34" charset="0"/>
                        </a:rPr>
                        <a:t>DM</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Diabetes</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WPDM3</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DM022/23</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DM &gt;=40yrs without frailty on statin</a:t>
                      </a:r>
                    </a:p>
                  </a:txBody>
                  <a:tcPr marL="5707" marR="5707" marT="5707" marB="0" anchor="ctr">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90.0%</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7964</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6654</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83.55%</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252</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187</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74.21%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95697137"/>
                  </a:ext>
                </a:extLst>
              </a:tr>
              <a:tr h="315627">
                <a:tc>
                  <a:txBody>
                    <a:bodyPr/>
                    <a:lstStyle/>
                    <a:p>
                      <a:pPr algn="l" fontAlgn="ctr"/>
                      <a:r>
                        <a:rPr lang="en-GB" sz="800" b="0" i="0" u="none" strike="noStrike">
                          <a:solidFill>
                            <a:srgbClr val="000000"/>
                          </a:solidFill>
                          <a:effectLst/>
                          <a:latin typeface="Arial" panose="020B0604020202020204" pitchFamily="34" charset="0"/>
                        </a:rPr>
                        <a:t>RESP</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COPD</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WPRESP1</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COPD010</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a:solidFill>
                            <a:srgbClr val="000000"/>
                          </a:solidFill>
                          <a:effectLst/>
                          <a:latin typeface="Arial" panose="020B0604020202020204" pitchFamily="34" charset="0"/>
                        </a:rPr>
                        <a:t>COPD review in last 1y with # of exacerbations &amp; MRC</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90.0%</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3296</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2444</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rPr>
                        <a:t>74.15%</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37.50%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37302633"/>
                  </a:ext>
                </a:extLst>
              </a:tr>
              <a:tr h="315627">
                <a:tc>
                  <a:txBody>
                    <a:bodyPr/>
                    <a:lstStyle/>
                    <a:p>
                      <a:pPr algn="l" fontAlgn="ctr"/>
                      <a:r>
                        <a:rPr lang="en-GB" sz="800" b="0" i="0" u="none" strike="noStrike">
                          <a:solidFill>
                            <a:srgbClr val="000000"/>
                          </a:solidFill>
                          <a:effectLst/>
                          <a:latin typeface="Arial" panose="020B0604020202020204" pitchFamily="34" charset="0"/>
                        </a:rPr>
                        <a:t>RESP</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COPD</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WPRESP2</a:t>
                      </a:r>
                    </a:p>
                  </a:txBody>
                  <a:tcPr marL="5707" marR="5707" marT="5707" marB="0" anchor="ctr">
                    <a:lnL>
                      <a:noFill/>
                    </a:lnL>
                    <a:lnR>
                      <a:noFill/>
                    </a:lnR>
                    <a:lnT>
                      <a:noFill/>
                    </a:lnT>
                    <a:lnB>
                      <a:noFill/>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COPD014</a:t>
                      </a:r>
                    </a:p>
                  </a:txBody>
                  <a:tcPr marL="5707" marR="5707" marT="5707" marB="0" anchor="ctr">
                    <a:lnL>
                      <a:noFill/>
                    </a:lnL>
                    <a:lnR>
                      <a:noFill/>
                    </a:lnR>
                    <a:lnT>
                      <a:noFill/>
                    </a:lnT>
                    <a:lnB>
                      <a:noFill/>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COPD &amp; MRC &gt;=3 referred to pulm rehab</a:t>
                      </a:r>
                    </a:p>
                  </a:txBody>
                  <a:tcPr marL="5707" marR="5707" marT="5707" marB="0" anchor="b">
                    <a:lnL>
                      <a:noFill/>
                    </a:lnL>
                    <a:lnR>
                      <a:noFill/>
                    </a:lnR>
                    <a:lnT>
                      <a:noFill/>
                    </a:lnT>
                    <a:lnB>
                      <a:noFill/>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90.0%</a:t>
                      </a:r>
                    </a:p>
                  </a:txBody>
                  <a:tcPr marL="5707" marR="5707" marT="5707" marB="0" anchor="b">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172</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124</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rPr>
                        <a:t>72.09%</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a:noFill/>
                    </a:lnL>
                    <a:lnR>
                      <a:noFill/>
                    </a:lnR>
                    <a:lnT>
                      <a:noFill/>
                    </a:lnT>
                    <a:lnB>
                      <a:noFill/>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FFFFFF"/>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100.00%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66410539"/>
                  </a:ext>
                </a:extLst>
              </a:tr>
              <a:tr h="315627">
                <a:tc>
                  <a:txBody>
                    <a:bodyPr/>
                    <a:lstStyle/>
                    <a:p>
                      <a:pPr algn="l" fontAlgn="ctr"/>
                      <a:r>
                        <a:rPr lang="en-GB" sz="800" b="0" i="0" u="none" strike="noStrike">
                          <a:solidFill>
                            <a:srgbClr val="000000"/>
                          </a:solidFill>
                          <a:effectLst/>
                          <a:latin typeface="Arial" panose="020B0604020202020204" pitchFamily="34" charset="0"/>
                        </a:rPr>
                        <a:t>RESP</a:t>
                      </a:r>
                    </a:p>
                  </a:txBody>
                  <a:tcPr marL="5707" marR="5707" marT="5707" marB="0" anchor="ctr">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Asthma</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WPRESP3</a:t>
                      </a:r>
                    </a:p>
                  </a:txBody>
                  <a:tcPr marL="5707" marR="5707" marT="5707" marB="0" anchor="ctr">
                    <a:lnL>
                      <a:noFill/>
                    </a:lnL>
                    <a:lnR>
                      <a:noFill/>
                    </a:lnR>
                    <a:lnT>
                      <a:noFill/>
                    </a:lnT>
                    <a:lnB>
                      <a:noFill/>
                    </a:lnB>
                    <a:solidFill>
                      <a:srgbClr val="D9D9D9"/>
                    </a:solidFill>
                  </a:tcPr>
                </a:tc>
                <a:tc>
                  <a:txBody>
                    <a:bodyPr/>
                    <a:lstStyle/>
                    <a:p>
                      <a:pPr algn="l" fontAlgn="ctr"/>
                      <a:r>
                        <a:rPr lang="en-GB" sz="800" b="0" i="0" u="none" strike="noStrike">
                          <a:solidFill>
                            <a:srgbClr val="000000"/>
                          </a:solidFill>
                          <a:effectLst/>
                          <a:latin typeface="Arial" panose="020B0604020202020204" pitchFamily="34" charset="0"/>
                        </a:rPr>
                        <a:t>AST007</a:t>
                      </a:r>
                    </a:p>
                  </a:txBody>
                  <a:tcPr marL="5707" marR="5707" marT="5707" marB="0" anchor="ctr">
                    <a:lnL>
                      <a:noFill/>
                    </a:lnL>
                    <a:lnR>
                      <a:noFill/>
                    </a:lnR>
                    <a:lnT>
                      <a:noFill/>
                    </a:lnT>
                    <a:lnB>
                      <a:noFill/>
                    </a:lnB>
                    <a:solidFill>
                      <a:srgbClr val="D9D9D9"/>
                    </a:solidFill>
                  </a:tcPr>
                </a:tc>
                <a:tc>
                  <a:txBody>
                    <a:bodyPr/>
                    <a:lstStyle/>
                    <a:p>
                      <a:pPr algn="l" fontAlgn="b"/>
                      <a:r>
                        <a:rPr lang="en-GB" sz="800" b="0" i="0" u="none" strike="noStrike">
                          <a:solidFill>
                            <a:srgbClr val="000000"/>
                          </a:solidFill>
                          <a:effectLst/>
                          <a:latin typeface="Arial" panose="020B0604020202020204" pitchFamily="34" charset="0"/>
                        </a:rPr>
                        <a:t>AST review in last 1y with ACT &amp; care plan etc</a:t>
                      </a:r>
                    </a:p>
                  </a:txBody>
                  <a:tcPr marL="5707" marR="5707" marT="5707" marB="0" anchor="b">
                    <a:lnL>
                      <a:noFill/>
                    </a:lnL>
                    <a:lnR>
                      <a:noFill/>
                    </a:lnR>
                    <a:lnT>
                      <a:noFill/>
                    </a:lnT>
                    <a:lnB>
                      <a:noFill/>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70.0%</a:t>
                      </a:r>
                    </a:p>
                  </a:txBody>
                  <a:tcPr marL="5707" marR="5707" marT="5707" marB="0" anchor="b">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12480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7765</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rPr>
                        <a:t>62.22%</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250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150</a:t>
                      </a:r>
                    </a:p>
                  </a:txBody>
                  <a:tcPr marL="9525" marR="9525" marT="9525" marB="0" anchor="ctr">
                    <a:lnL>
                      <a:noFill/>
                    </a:lnL>
                    <a:lnR>
                      <a:noFill/>
                    </a:lnR>
                    <a:lnT>
                      <a:noFill/>
                    </a:lnT>
                    <a:lnB>
                      <a:noFill/>
                    </a:lnB>
                    <a:solidFill>
                      <a:srgbClr val="D9D9D9"/>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a:noFill/>
                    </a:lnB>
                    <a:solidFill>
                      <a:srgbClr val="D9D9D9"/>
                    </a:solidFill>
                  </a:tcPr>
                </a:tc>
                <a:tc>
                  <a:txBody>
                    <a:bodyPr/>
                    <a:lstStyle/>
                    <a:p>
                      <a:pPr algn="l" fontAlgn="ctr"/>
                      <a:r>
                        <a:rPr lang="en-GB" sz="900" b="1" i="0" u="none" strike="noStrike">
                          <a:solidFill>
                            <a:srgbClr val="000000"/>
                          </a:solidFill>
                          <a:effectLst/>
                          <a:latin typeface="Arial" panose="020B0604020202020204" pitchFamily="34" charset="0"/>
                          <a:cs typeface="Arial" panose="020B0604020202020204" pitchFamily="34" charset="0"/>
                        </a:rPr>
                        <a:t>60.00%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56774785"/>
                  </a:ext>
                </a:extLst>
              </a:tr>
              <a:tr h="315627">
                <a:tc>
                  <a:txBody>
                    <a:bodyPr/>
                    <a:lstStyle/>
                    <a:p>
                      <a:pPr algn="l" fontAlgn="ctr"/>
                      <a:r>
                        <a:rPr lang="en-GB" sz="800" b="0" i="0" u="none" strike="noStrike">
                          <a:solidFill>
                            <a:srgbClr val="000000"/>
                          </a:solidFill>
                          <a:effectLst/>
                          <a:latin typeface="Arial" panose="020B0604020202020204" pitchFamily="34" charset="0"/>
                        </a:rPr>
                        <a:t>RESP</a:t>
                      </a:r>
                    </a:p>
                  </a:txBody>
                  <a:tcPr marL="5707" marR="5707" marT="570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Asthma</a:t>
                      </a:r>
                    </a:p>
                  </a:txBody>
                  <a:tcPr marL="5707" marR="5707" marT="570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WPRESP4</a:t>
                      </a:r>
                    </a:p>
                  </a:txBody>
                  <a:tcPr marL="5707" marR="5707" marT="570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0" i="0" u="none" strike="noStrike">
                          <a:solidFill>
                            <a:srgbClr val="000000"/>
                          </a:solidFill>
                          <a:effectLst/>
                          <a:latin typeface="Arial" panose="020B0604020202020204" pitchFamily="34" charset="0"/>
                        </a:rPr>
                        <a:t>AST008</a:t>
                      </a:r>
                    </a:p>
                  </a:txBody>
                  <a:tcPr marL="5707" marR="5707" marT="570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0000"/>
                          </a:solidFill>
                          <a:effectLst/>
                          <a:latin typeface="Arial" panose="020B0604020202020204" pitchFamily="34" charset="0"/>
                        </a:rPr>
                        <a:t>AST &lt;19yrs &amp; smoking status in last 1y</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900" b="0" i="0" u="none" strike="noStrike">
                          <a:solidFill>
                            <a:srgbClr val="000000"/>
                          </a:solidFill>
                          <a:effectLst/>
                          <a:latin typeface="Arial" panose="020B0604020202020204" pitchFamily="34" charset="0"/>
                          <a:cs typeface="Arial" panose="020B0604020202020204" pitchFamily="34" charset="0"/>
                        </a:rPr>
                        <a:t>80.0%</a:t>
                      </a:r>
                    </a:p>
                  </a:txBody>
                  <a:tcPr marL="5707" marR="5707" marT="570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1521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1153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rPr>
                        <a:t>75.81%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Arial" panose="020B0604020202020204" pitchFamily="34" charset="0"/>
                          <a:cs typeface="Arial" panose="020B0604020202020204" pitchFamily="34" charset="0"/>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1" i="0" u="none" strike="noStrike" dirty="0">
                          <a:solidFill>
                            <a:srgbClr val="000000"/>
                          </a:solidFill>
                          <a:effectLst/>
                          <a:latin typeface="Arial" panose="020B0604020202020204" pitchFamily="34" charset="0"/>
                          <a:cs typeface="Arial" panose="020B0604020202020204" pitchFamily="34" charset="0"/>
                        </a:rPr>
                        <a:t>78.95%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2253159"/>
                  </a:ext>
                </a:extLst>
              </a:tr>
            </a:tbl>
          </a:graphicData>
        </a:graphic>
      </p:graphicFrame>
      <p:sp>
        <p:nvSpPr>
          <p:cNvPr id="9" name="TextBox 8">
            <a:extLst>
              <a:ext uri="{FF2B5EF4-FFF2-40B4-BE49-F238E27FC236}">
                <a16:creationId xmlns:a16="http://schemas.microsoft.com/office/drawing/2014/main" id="{2316DAD6-6B5B-CBA2-EBB8-F2C333329DD4}"/>
              </a:ext>
            </a:extLst>
          </p:cNvPr>
          <p:cNvSpPr txBox="1"/>
          <p:nvPr/>
        </p:nvSpPr>
        <p:spPr>
          <a:xfrm>
            <a:off x="607461" y="6469298"/>
            <a:ext cx="7400658" cy="33855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*Excluding EMIS practices. </a:t>
            </a:r>
          </a:p>
          <a:p>
            <a:r>
              <a:rPr lang="en-GB" sz="800" dirty="0">
                <a:latin typeface="Arial" panose="020B0604020202020204" pitchFamily="34" charset="0"/>
                <a:cs typeface="Arial" panose="020B0604020202020204" pitchFamily="34" charset="0"/>
              </a:rPr>
              <a:t>*Including all patients with an ethnicity recording other than White British or Unknown.</a:t>
            </a:r>
          </a:p>
        </p:txBody>
      </p:sp>
    </p:spTree>
    <p:extLst>
      <p:ext uri="{BB962C8B-B14F-4D97-AF65-F5344CB8AC3E}">
        <p14:creationId xmlns:p14="http://schemas.microsoft.com/office/powerpoint/2010/main" val="22811378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AA778707CC44F87D30CA71EBEB45E" ma:contentTypeVersion="16" ma:contentTypeDescription="Create a new document." ma:contentTypeScope="" ma:versionID="e53e8814f799a7ce918db8fc88a761ef">
  <xsd:schema xmlns:xsd="http://www.w3.org/2001/XMLSchema" xmlns:xs="http://www.w3.org/2001/XMLSchema" xmlns:p="http://schemas.microsoft.com/office/2006/metadata/properties" xmlns:ns1="http://schemas.microsoft.com/sharepoint/v3" xmlns:ns2="5aa6adf1-279e-4cb3-822e-ee7c355b3d8c" xmlns:ns3="e541ac96-79b0-4512-a52a-779adffce330" targetNamespace="http://schemas.microsoft.com/office/2006/metadata/properties" ma:root="true" ma:fieldsID="411c8fc318cb4dc906d928d41a43af79" ns1:_="" ns2:_="" ns3:_="">
    <xsd:import namespace="http://schemas.microsoft.com/sharepoint/v3"/>
    <xsd:import namespace="5aa6adf1-279e-4cb3-822e-ee7c355b3d8c"/>
    <xsd:import namespace="e541ac96-79b0-4512-a52a-779adffce3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6adf1-279e-4cb3-822e-ee7c355b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41ac96-79b0-4512-a52a-779adffce3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f1b9e3-9923-401e-a0ad-efe942d05096}" ma:internalName="TaxCatchAll" ma:showField="CatchAllData" ma:web="e541ac96-79b0-4512-a52a-779adffce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541ac96-79b0-4512-a52a-779adffce330" xsi:nil="true"/>
    <_ip_UnifiedCompliancePolicyProperties xmlns="http://schemas.microsoft.com/sharepoint/v3" xsi:nil="true"/>
    <lcf76f155ced4ddcb4097134ff3c332f xmlns="5aa6adf1-279e-4cb3-822e-ee7c355b3d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6CAFB5-9E9E-4D63-ACF4-CE60FDF3E377}"/>
</file>

<file path=customXml/itemProps2.xml><?xml version="1.0" encoding="utf-8"?>
<ds:datastoreItem xmlns:ds="http://schemas.openxmlformats.org/officeDocument/2006/customXml" ds:itemID="{8953ACFB-CFA7-48B9-BEB1-5A26AF121E8A}"/>
</file>

<file path=customXml/itemProps3.xml><?xml version="1.0" encoding="utf-8"?>
<ds:datastoreItem xmlns:ds="http://schemas.openxmlformats.org/officeDocument/2006/customXml" ds:itemID="{8CDF35A8-F329-4F9E-BBA6-4871B5F14E30}"/>
</file>

<file path=docProps/app.xml><?xml version="1.0" encoding="utf-8"?>
<Properties xmlns="http://schemas.openxmlformats.org/officeDocument/2006/extended-properties" xmlns:vt="http://schemas.openxmlformats.org/officeDocument/2006/docPropsVTypes">
  <Template/>
  <TotalTime>316</TotalTime>
  <Words>3725</Words>
  <Application>Microsoft Macintosh PowerPoint</Application>
  <PresentationFormat>Widescreen</PresentationFormat>
  <Paragraphs>551</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Aptos Narrow</vt:lpstr>
      <vt:lpstr>Arial</vt:lpstr>
      <vt:lpstr>ArialMT</vt:lpstr>
      <vt:lpstr>Calibri</vt:lpstr>
      <vt:lpstr>Calibri Light</vt:lpstr>
      <vt:lpstr>Roboto</vt:lpstr>
      <vt:lpstr>Office 2013 - 2022 Theme</vt:lpstr>
      <vt:lpstr>Evaluating access to GP services in York for minoritised ethnic communities</vt:lpstr>
      <vt:lpstr>Overview</vt:lpstr>
      <vt:lpstr>Aims</vt:lpstr>
      <vt:lpstr>Why does this matter?</vt:lpstr>
      <vt:lpstr>PowerPoint Presentation</vt:lpstr>
      <vt:lpstr>Why it is important to GP practices</vt:lpstr>
      <vt:lpstr>Methodology </vt:lpstr>
      <vt:lpstr>PowerPoint Presentation</vt:lpstr>
      <vt:lpstr>PowerPoint Presentation</vt:lpstr>
      <vt:lpstr>Groups in York involved in minoritised ethnic communities</vt:lpstr>
      <vt:lpstr>Groups involved</vt:lpstr>
      <vt:lpstr>RESULTS</vt:lpstr>
      <vt:lpstr>MAIN FINDINGS</vt:lpstr>
      <vt:lpstr>69 surveys</vt:lpstr>
      <vt:lpstr>Findings- 69 survey results</vt:lpstr>
      <vt:lpstr>I feel confident about where to seek help for a medical problem</vt:lpstr>
      <vt:lpstr>PowerPoint Presentation</vt:lpstr>
      <vt:lpstr>FOCUS GROUPS-COMMUNICATION</vt:lpstr>
      <vt:lpstr>Recommendations</vt:lpstr>
      <vt:lpstr>CLINICIAN TIPS- communication</vt:lpstr>
      <vt:lpstr>CLINICIANS</vt:lpstr>
      <vt:lpstr>WHAT CAN GP PRACTICES DO?</vt:lpstr>
      <vt:lpstr>OUTCOMES:</vt:lpstr>
      <vt:lpstr>Context of this work</vt:lpstr>
      <vt:lpstr>REFLECTIONS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Vanessa Oo</dc:creator>
  <cp:lastModifiedBy>Vanessa Oo</cp:lastModifiedBy>
  <cp:revision>18</cp:revision>
  <dcterms:created xsi:type="dcterms:W3CDTF">2025-01-24T15:12:21Z</dcterms:created>
  <dcterms:modified xsi:type="dcterms:W3CDTF">2025-03-03T10:02:10Z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0x010100917AA778707CC44F87D30CA71EBEB45E</vt:lpwstr>
  </property>
</Properties>
</file>